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package" Target="../embeddings/Microsoft_PowerPoint_Presentation1.ppt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image" Target="../media/image7.emf"/><Relationship Id="rId4" Type="http://schemas.openxmlformats.org/officeDocument/2006/relationships/package" Target="../embeddings/Microsoft_PowerPoint_Presentation2.ppt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571480"/>
            <a:ext cx="5572164" cy="86994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Проект «Эффективный регион»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1700808"/>
            <a:ext cx="6599086" cy="3312368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«Детский сад комбинированного вида № 129»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Название проекта: Сокращение времени процесса подготовки воды для соблюдения питьевого                          режима в ДОУ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F1D5E5A-94DB-766E-3614-42DEE80FE0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387" y="142853"/>
            <a:ext cx="857256" cy="85725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1002E99-8984-683F-7E7A-0FCFED5526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142852"/>
            <a:ext cx="793493" cy="9200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Карточка проекта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897407"/>
              </p:ext>
            </p:extLst>
          </p:nvPr>
        </p:nvGraphicFramePr>
        <p:xfrm>
          <a:off x="571472" y="500042"/>
          <a:ext cx="8024826" cy="928694"/>
        </p:xfrm>
        <a:graphic>
          <a:graphicData uri="http://schemas.openxmlformats.org/drawingml/2006/table">
            <a:tbl>
              <a:tblPr/>
              <a:tblGrid>
                <a:gridCol w="7672936"/>
                <a:gridCol w="351890"/>
              </a:tblGrid>
              <a:tr h="9286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     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latin typeface="Times New Roman"/>
                          <a:ea typeface="Tahoma"/>
                          <a:cs typeface="Noto Sans Devanagari"/>
                        </a:rPr>
                        <a:t>Наименование </a:t>
                      </a:r>
                      <a:r>
                        <a:rPr lang="ru-RU" sz="1200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проекта:</a:t>
                      </a:r>
                      <a:r>
                        <a:rPr lang="ru-RU" sz="1200" kern="100" baseline="0" dirty="0" smtClean="0">
                          <a:latin typeface="Times New Roman"/>
                          <a:ea typeface="Tahoma"/>
                          <a:cs typeface="Noto Sans Devanagari"/>
                        </a:rPr>
                        <a:t> Сокращение времени процесса подготовки воды для соблюдения питьевого режима ДОУ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49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0"/>
            <a:ext cx="762000" cy="657225"/>
          </a:xfrm>
          <a:prstGeom prst="rect">
            <a:avLst/>
          </a:prstGeom>
          <a:noFill/>
        </p:spPr>
      </p:pic>
      <p:pic>
        <p:nvPicPr>
          <p:cNvPr id="2050" name="Изображение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0"/>
            <a:ext cx="1390650" cy="642918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85720" y="578645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926165"/>
              </p:ext>
            </p:extLst>
          </p:nvPr>
        </p:nvGraphicFramePr>
        <p:xfrm>
          <a:off x="285720" y="1340769"/>
          <a:ext cx="8677326" cy="5366997"/>
        </p:xfrm>
        <a:graphic>
          <a:graphicData uri="http://schemas.openxmlformats.org/drawingml/2006/table">
            <a:tbl>
              <a:tblPr/>
              <a:tblGrid>
                <a:gridCol w="2907009"/>
                <a:gridCol w="774033"/>
                <a:gridCol w="833990"/>
                <a:gridCol w="4162294"/>
              </a:tblGrid>
              <a:tr h="247960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1. Вовлеченные лица и рамки проекта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Участники</a:t>
                      </a:r>
                      <a:r>
                        <a:rPr lang="ru-RU" sz="1200" u="sng" kern="1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проекта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</a:t>
                      </a:r>
                      <a:r>
                        <a:rPr lang="ru-RU" sz="1200" kern="1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дети, родители, работники пищеблока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latin typeface="Times New Roman"/>
                          <a:ea typeface="Tahoma"/>
                          <a:cs typeface="Noto Sans Devanagari"/>
                        </a:rPr>
                        <a:t>Владелец </a:t>
                      </a:r>
                      <a:r>
                        <a:rPr lang="ru-RU" sz="1200" u="sng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процесса</a:t>
                      </a:r>
                      <a:r>
                        <a:rPr lang="ru-RU" sz="1200" u="none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:</a:t>
                      </a:r>
                      <a:r>
                        <a:rPr lang="ru-RU" sz="1200" u="none" kern="100" baseline="0" dirty="0" smtClean="0">
                          <a:latin typeface="Times New Roman"/>
                          <a:ea typeface="Tahoma"/>
                          <a:cs typeface="Noto Sans Devanagari"/>
                        </a:rPr>
                        <a:t> заведующий ДОО № 129 Салтыкова Л.В.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Периметр </a:t>
                      </a: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проекта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Муниципальное бюджетное дошкольное образовательное учреждение «Детский сад комбинированного вида № 129»  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Границы процесса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от начала набора воды для кипячения до ее раздачи помощникам воспитателей  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Руководитель </a:t>
                      </a: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проекта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Салтыкова</a:t>
                      </a:r>
                      <a:r>
                        <a:rPr lang="ru-RU" sz="1200" kern="1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Людмила Викторовна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Команда </a:t>
                      </a: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проекта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Строганова</a:t>
                      </a:r>
                      <a:r>
                        <a:rPr lang="ru-RU" sz="1200" kern="1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В.Е. – </a:t>
                      </a:r>
                      <a:r>
                        <a:rPr lang="ru-RU" sz="1200" kern="100" baseline="0" dirty="0" err="1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зам.зав</a:t>
                      </a:r>
                      <a:r>
                        <a:rPr lang="ru-RU" sz="1200" kern="1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.  По АХР, </a:t>
                      </a:r>
                      <a:r>
                        <a:rPr lang="ru-RU" sz="1200" kern="100" baseline="0" dirty="0" err="1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Умеренкова</a:t>
                      </a:r>
                      <a:r>
                        <a:rPr lang="ru-RU" sz="1200" kern="1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Ю.В. – делопроизводитель, </a:t>
                      </a:r>
                      <a:r>
                        <a:rPr lang="ru-RU" sz="1200" kern="100" baseline="0" dirty="0" err="1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Рымарева</a:t>
                      </a:r>
                      <a:r>
                        <a:rPr lang="ru-RU" sz="1200" kern="1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Т.В.- шеф-повар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 dirty="0">
                        <a:latin typeface="PT Astra Serif"/>
                        <a:ea typeface="Tahoma"/>
                        <a:cs typeface="Mangal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2. Обоснование выбора</a:t>
                      </a:r>
                      <a:endParaRPr lang="ru-RU" sz="1200" kern="100" dirty="0" smtClean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 marL="228600" indent="-2286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Обоснование выбора:</a:t>
                      </a: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Mangal"/>
                        </a:rPr>
                        <a:t> 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kern="100" dirty="0" smtClean="0">
                          <a:latin typeface="Times New Roman" panose="02020603050405020304" pitchFamily="18" charset="0"/>
                          <a:ea typeface="Tahoma"/>
                          <a:cs typeface="Times New Roman" panose="02020603050405020304" pitchFamily="18" charset="0"/>
                        </a:rPr>
                        <a:t>Значительное перераспределение времени работников и</a:t>
                      </a:r>
                      <a:r>
                        <a:rPr lang="ru-RU" sz="1200" kern="100" baseline="0" dirty="0" smtClean="0">
                          <a:latin typeface="Times New Roman" panose="02020603050405020304" pitchFamily="18" charset="0"/>
                          <a:ea typeface="Tahom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00" dirty="0" smtClean="0">
                          <a:latin typeface="Times New Roman" panose="02020603050405020304" pitchFamily="18" charset="0"/>
                          <a:ea typeface="Tahoma"/>
                          <a:cs typeface="Times New Roman" panose="02020603050405020304" pitchFamily="18" charset="0"/>
                        </a:rPr>
                        <a:t>родителей детей при новой организации питьевого режима; создание безопасных условий труда для работников ДОУ; создание безопасных (с соблюдением </a:t>
                      </a:r>
                      <a:r>
                        <a:rPr lang="ru-RU" sz="1200" kern="100" dirty="0" err="1" smtClean="0">
                          <a:latin typeface="Times New Roman" panose="02020603050405020304" pitchFamily="18" charset="0"/>
                          <a:ea typeface="Tahoma"/>
                          <a:cs typeface="Times New Roman" panose="02020603050405020304" pitchFamily="18" charset="0"/>
                        </a:rPr>
                        <a:t>СаНПиН</a:t>
                      </a:r>
                      <a:r>
                        <a:rPr lang="ru-RU" sz="1200" kern="100" dirty="0" smtClean="0">
                          <a:latin typeface="Times New Roman" panose="02020603050405020304" pitchFamily="18" charset="0"/>
                          <a:ea typeface="Tahoma"/>
                          <a:cs typeface="Times New Roman" panose="02020603050405020304" pitchFamily="18" charset="0"/>
                        </a:rPr>
                        <a:t>) условий пребывания детей в ДОУ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Ключевые риски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</a:t>
                      </a:r>
                      <a:endParaRPr lang="ru-RU" sz="1200" kern="100" dirty="0" smtClean="0">
                        <a:latin typeface="Times New Roman"/>
                        <a:ea typeface="Tahoma"/>
                        <a:cs typeface="Mangal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kern="100" dirty="0" smtClean="0">
                          <a:latin typeface="Times New Roman"/>
                          <a:ea typeface="Tahoma"/>
                          <a:cs typeface="Mangal"/>
                        </a:rPr>
                        <a:t>         Нерациональное использование времени работников и родителей , дополнительная закупка воды родителями детей, и, как следствие, нарушение </a:t>
                      </a:r>
                      <a:r>
                        <a:rPr lang="ru-RU" sz="1200" kern="100" dirty="0" err="1" smtClean="0">
                          <a:latin typeface="Times New Roman"/>
                          <a:ea typeface="Tahoma"/>
                          <a:cs typeface="Mangal"/>
                        </a:rPr>
                        <a:t>СаНПиН</a:t>
                      </a:r>
                      <a:r>
                        <a:rPr lang="ru-RU" sz="1200" kern="100" baseline="0" dirty="0" smtClean="0">
                          <a:latin typeface="Times New Roman"/>
                          <a:ea typeface="Tahoma"/>
                          <a:cs typeface="Mangal"/>
                        </a:rPr>
                        <a:t> и негативное отношение к ДОУ</a:t>
                      </a:r>
                      <a:r>
                        <a:rPr lang="ru-RU" sz="1200" dirty="0" smtClean="0"/>
                        <a:t>.</a:t>
                      </a:r>
                      <a:endParaRPr lang="ru-RU" sz="1200" dirty="0"/>
                    </a:p>
                  </a:txBody>
                  <a:tcPr marL="46880" marR="46880" marT="23440" marB="23440"/>
                </a:tc>
              </a:tr>
              <a:tr h="2206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3. Цели и плановый эффект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 marL="46880" marR="46880" marT="23440" marB="23440">
                    <a:lnL>
                      <a:noFill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 marL="46880" marR="46880" marT="23440" marB="23440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4. Ключевые события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1. Старт проекта 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– 26.09.2025 </a:t>
                      </a:r>
                      <a:r>
                        <a:rPr lang="ru-RU" sz="12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г. 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2.Картирование текущего состояния – 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10.10.2025</a:t>
                      </a:r>
                      <a:r>
                        <a:rPr lang="ru-RU" sz="12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г.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Разработка целевой карты процесса и 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плана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мероприятий – 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   24.10.2025г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4.Разработка плана-графика мероприятий – 31.10.2025г.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5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. 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Реализация плана мероприятий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ru-RU" sz="1200" kern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внедрение </a:t>
                      </a:r>
                      <a:r>
                        <a:rPr lang="ru-RU" sz="12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улучшений) - 10.11.2025г</a:t>
                      </a:r>
                      <a:r>
                        <a:rPr lang="ru-RU" sz="12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4097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6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.</a:t>
                      </a:r>
                      <a:r>
                        <a:rPr lang="ru-RU" sz="12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Закрепление результатов и закрытие проекта – 30.12.2025г.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40970" algn="l"/>
                        </a:tabLs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Завершающее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совещание – 16.01.2026г.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40970" algn="l"/>
                        </a:tabLst>
                      </a:pPr>
                      <a:endParaRPr lang="ru-RU" sz="1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40970" algn="l"/>
                        </a:tabLst>
                      </a:pP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46880" marR="46880" marT="23440" marB="23440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1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Показатели</a:t>
                      </a:r>
                      <a:endParaRPr lang="ru-RU" sz="1000" b="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Текущий показатель</a:t>
                      </a:r>
                      <a:endParaRPr lang="ru-RU" sz="1000" b="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Целевой показатель</a:t>
                      </a:r>
                      <a:endParaRPr lang="ru-RU" sz="1000" b="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7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1. Кол-во работников пищеблока, задействованных в течение дня</a:t>
                      </a:r>
                      <a:endParaRPr lang="ru-RU" sz="1200" kern="100" dirty="0">
                        <a:solidFill>
                          <a:srgbClr val="000000"/>
                        </a:solidFill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2 чел </a:t>
                      </a: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1 чел</a:t>
                      </a: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8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2. Сокращение времени кипячения</a:t>
                      </a:r>
                      <a:r>
                        <a:rPr lang="ru-RU" sz="1200" kern="1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воды</a:t>
                      </a:r>
                      <a:endParaRPr lang="ru-RU" sz="1200" kern="100" dirty="0">
                        <a:solidFill>
                          <a:srgbClr val="000000"/>
                        </a:solidFill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45 мин</a:t>
                      </a: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10 мин</a:t>
                      </a: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8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3. Сокращение времени раздачи</a:t>
                      </a:r>
                      <a:r>
                        <a:rPr lang="ru-RU" sz="1200" kern="1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воды</a:t>
                      </a:r>
                      <a:endParaRPr lang="ru-RU" sz="1200" kern="100" dirty="0">
                        <a:solidFill>
                          <a:srgbClr val="000000"/>
                        </a:solidFill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15 мин</a:t>
                      </a: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5 мин</a:t>
                      </a: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58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4. Сокращение времени подготовки воды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kern="100" dirty="0">
                        <a:solidFill>
                          <a:srgbClr val="000000"/>
                        </a:solidFill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68 мин</a:t>
                      </a: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latin typeface="Times New Roman"/>
                          <a:ea typeface="Tahoma"/>
                          <a:cs typeface="Noto Sans Devanagari"/>
                        </a:rPr>
                        <a:t>15 мин</a:t>
                      </a: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407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kern="100" dirty="0">
                        <a:solidFill>
                          <a:srgbClr val="000000"/>
                        </a:solidFill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500034" y="5716850"/>
            <a:ext cx="828680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200" dirty="0" smtClean="0" bmk="__DdeLink__520_1001037645">
              <a:solidFill>
                <a:srgbClr val="00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1200" dirty="0" smtClean="0" bmk="__DdeLink__520_1001037645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Заказчик проекта: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1200" dirty="0" smtClean="0" bmk="__DdeLink__520_1001037645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Заведующий: Л.В. Салтыкова </a:t>
            </a:r>
            <a:r>
              <a:rPr kumimoji="0" lang="ru-RU" altLang="zh-CN" sz="1200" b="0" i="0" u="none" strike="noStrike" cap="none" normalizeH="0" baseline="0" dirty="0" smtClean="0" bmk="__DdeLink__520_1001037645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056784" cy="504056"/>
          </a:xfrm>
        </p:spPr>
        <p:txBody>
          <a:bodyPr>
            <a:normAutofit fontScale="90000"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Карта текущего состояния оптимизации </a:t>
            </a:r>
            <a:r>
              <a:rPr lang="ru-RU" sz="1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процесса подготовки воды для соблюдения питьевого режима в ДОУ  (ВПП = 68 мин)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040899"/>
              </p:ext>
            </p:extLst>
          </p:nvPr>
        </p:nvGraphicFramePr>
        <p:xfrm>
          <a:off x="0" y="1018056"/>
          <a:ext cx="9144000" cy="5839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Презентация" r:id="rId4" imgW="4570586" imgH="3427299" progId="PowerPoint.Show.12">
                  <p:embed/>
                </p:oleObj>
              </mc:Choice>
              <mc:Fallback>
                <p:oleObj name="Презентация" r:id="rId4" imgW="4570586" imgH="3427299" progId="PowerPoint.Show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018056"/>
                        <a:ext cx="9144000" cy="58399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16632"/>
            <a:ext cx="139065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63072" cy="70609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Карта целевого состояния оптимизации </a:t>
            </a:r>
            <a:r>
              <a:rPr lang="ru-RU" sz="1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процесса подготовки воды для соблюдения питьевого режима в ДОУ   (ВПП = 15 мин)             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099768"/>
              </p:ext>
            </p:extLst>
          </p:nvPr>
        </p:nvGraphicFramePr>
        <p:xfrm>
          <a:off x="0" y="945095"/>
          <a:ext cx="9097663" cy="59180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Презентация" r:id="rId4" imgW="4570586" imgH="3427299" progId="PowerPoint.Show.12">
                  <p:embed/>
                </p:oleObj>
              </mc:Choice>
              <mc:Fallback>
                <p:oleObj name="Презентация" r:id="rId4" imgW="4570586" imgH="3427299" progId="PowerPoint.Show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45095"/>
                        <a:ext cx="9097663" cy="59180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39065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План мероприятий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884796"/>
              </p:ext>
            </p:extLst>
          </p:nvPr>
        </p:nvGraphicFramePr>
        <p:xfrm>
          <a:off x="241612" y="980728"/>
          <a:ext cx="8660776" cy="5784539"/>
        </p:xfrm>
        <a:graphic>
          <a:graphicData uri="http://schemas.openxmlformats.org/drawingml/2006/table">
            <a:tbl>
              <a:tblPr/>
              <a:tblGrid>
                <a:gridCol w="463969"/>
                <a:gridCol w="1948080"/>
                <a:gridCol w="1253909"/>
                <a:gridCol w="1353841"/>
                <a:gridCol w="1378825"/>
                <a:gridCol w="1192046"/>
                <a:gridCol w="1070106"/>
              </a:tblGrid>
              <a:tr h="985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Проблема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Коренные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причины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Планируемые мероприятия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ФИО, должность ответственного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Сроки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Исполнение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Отсутствует техническая возможность  обеспечивать подготовку воды для соблюдения питьевого режима в ДОУ</a:t>
                      </a:r>
                      <a:endParaRPr lang="ru-RU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Отсутствует </a:t>
                      </a: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оборудование,  обеспечивающее подготовку воды, соответствующей </a:t>
                      </a:r>
                      <a:r>
                        <a:rPr kumimoji="0" lang="ru-RU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СаНПиН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Мониторинг цен и характеристик требуемого оборудования, направление запросов</a:t>
                      </a:r>
                      <a:r>
                        <a:rPr lang="ru-RU" sz="105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поставщикам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Строганова В.Е. – </a:t>
                      </a:r>
                      <a:r>
                        <a:rPr lang="ru-RU" sz="105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зам.зав</a:t>
                      </a:r>
                      <a:r>
                        <a:rPr lang="ru-RU" sz="105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по АХР;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Умеренкова</a:t>
                      </a:r>
                      <a:r>
                        <a:rPr lang="ru-RU" sz="105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Ю.В. -(</a:t>
                      </a:r>
                      <a:r>
                        <a:rPr lang="ru-RU" sz="105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делопроизволитель</a:t>
                      </a:r>
                      <a:r>
                        <a:rPr lang="ru-RU" sz="105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26.09.2025г-03.10.2025г.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26.09.2025г-03.10.2025г.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Отсутствует техническая возможность  обеспечивать подготовку воды для соблюдения питьевого режима в ДОУ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Не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подготовлена</a:t>
                      </a:r>
                      <a:r>
                        <a:rPr lang="ru-RU" sz="105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ru-RU" sz="105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НМЦК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Анализ коммерческих предложений, обоснование НМЦК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Строганова В.Е. – </a:t>
                      </a:r>
                      <a:r>
                        <a:rPr kumimoji="0" lang="ru-RU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зам.зав</a:t>
                      </a:r>
                      <a:r>
                        <a:rPr kumimoji="0" 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по АХР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03.10.2025г.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03.10.2025г.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Отсутствует техническая возможность  обеспечивать подготовку воды для соблюдения питьевого режима в ДОУ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Отсутствует оборудование,  обеспечивающее подготовку воды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Подготовка документации для проведения закупки и закупка оборудования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Умеренкова</a:t>
                      </a:r>
                      <a:r>
                        <a:rPr kumimoji="0" 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Ю.В. –</a:t>
                      </a:r>
                      <a:r>
                        <a:rPr kumimoji="0" lang="ru-RU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делопроизволитель</a:t>
                      </a:r>
                      <a:endParaRPr kumimoji="0" lang="ru-RU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(контрактный управляющий)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10.102025г.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10.102025г.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Работники пищеблока не имеют знаний в области бережливого производства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Отсутствовало оборудование и знания, позволяющие  применить бережливое производство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Применение инструментов бережливого</a:t>
                      </a:r>
                      <a:r>
                        <a:rPr lang="ru-RU" sz="105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производства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Рымарева</a:t>
                      </a:r>
                      <a:r>
                        <a:rPr lang="ru-RU" sz="105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Т.В. –              шеф-повар</a:t>
                      </a:r>
                      <a:endParaRPr lang="ru-RU" sz="105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31.11.2025г.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31.11.2025г.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37318"/>
            <a:ext cx="139065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 улучшений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44824"/>
            <a:ext cx="4042792" cy="33005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/>
              <a:t>Было: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пищеблока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кипятили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воду в 40-ка литровых котлах, предназначенных для приготовления первых блюд, на 230 детей через каждые два часа на электрической плите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процесс кипячения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занимал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 времени,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расходовалось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количество электроэнергии (мощные электроплиты долго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разогревались, вырабатывая много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тепла,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используя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 электричества,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вырабатывалось много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пара,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изнашивались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котлы, предназначенные для приготовления первых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блюд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 smtClean="0">
              <a:solidFill>
                <a:srgbClr val="2C2C2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пищеблока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теряли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 времени и здоровья при переносе кипятка в тяжелых кастрюлях в зону раздачи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воды.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 очень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длительный по времени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работник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пищеблока первой смены чтобы наполнить котел водой, 4 раза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наливал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переносил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воду из крана в тяжелых кастрюлях в котел, расположенный в другой зоне пищеблока. Вскипятив котел в течение 45 минут,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переливал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воду в кастрюли и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переносил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зону раздачи воды, на что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уходило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еще 5 минут. В зоне раздачи воды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разливал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ее в посуду помощников воспитателей. Весь этот процесс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происходил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раза в день. </a:t>
            </a:r>
            <a:endParaRPr lang="ru-RU" sz="4800" dirty="0" smtClean="0">
              <a:solidFill>
                <a:srgbClr val="2C2C2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соблюдения питьевого режима 2 раза в день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готовил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воду работник первой смены, и два раза в день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кипятил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8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раздавал </a:t>
            </a:r>
            <a:r>
              <a:rPr lang="ru-RU" sz="48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воду работник второй </a:t>
            </a:r>
            <a:r>
              <a:rPr lang="ru-RU" sz="44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смены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285860"/>
            <a:ext cx="4041775" cy="889015"/>
          </a:xfrm>
        </p:spPr>
        <p:txBody>
          <a:bodyPr/>
          <a:lstStyle/>
          <a:p>
            <a:pPr algn="ctr"/>
            <a:r>
              <a:rPr lang="ru-RU" dirty="0" smtClean="0"/>
              <a:t>Стало: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14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4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олностью </a:t>
            </a:r>
            <a:r>
              <a:rPr lang="ru-RU" sz="14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 процесс подготовки воды, что </a:t>
            </a:r>
            <a:r>
              <a:rPr lang="ru-RU" sz="14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</a:t>
            </a:r>
            <a:r>
              <a:rPr lang="ru-RU" sz="14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значительно сэкономить время, затрачиваемое на кипячение воды, </a:t>
            </a:r>
            <a:r>
              <a:rPr lang="ru-RU" sz="14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сохраняет </a:t>
            </a:r>
            <a:r>
              <a:rPr lang="ru-RU" sz="14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 работников пищеблока и </a:t>
            </a:r>
            <a:r>
              <a:rPr lang="ru-RU" sz="14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уменьшает </a:t>
            </a:r>
            <a:r>
              <a:rPr lang="ru-RU" sz="14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негативное воздействие на экологию (значительно </a:t>
            </a:r>
            <a:r>
              <a:rPr lang="ru-RU" sz="14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уменьшилось </a:t>
            </a:r>
            <a:r>
              <a:rPr lang="ru-RU" sz="14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электропотребление и выпаривание воды). </a:t>
            </a:r>
            <a:endParaRPr lang="ru-RU" sz="1400" dirty="0" smtClean="0">
              <a:solidFill>
                <a:srgbClr val="2C2C2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solidFill>
                <a:srgbClr val="2C2C2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 </a:t>
            </a:r>
            <a:r>
              <a:rPr lang="ru-RU" sz="14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секунды </a:t>
            </a:r>
            <a:r>
              <a:rPr lang="ru-RU" sz="14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работнику </a:t>
            </a:r>
            <a:r>
              <a:rPr lang="ru-RU" sz="14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первой смены, чтобы запустить процесс подготовки </a:t>
            </a:r>
            <a:r>
              <a:rPr lang="ru-RU" sz="14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воды.    (</a:t>
            </a:r>
            <a:r>
              <a:rPr lang="ru-RU" sz="1400" dirty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Электрокипятильник устроен так, что его достаточно один раз утром включить, далее он автоматически набирает и кипятит воду по мере ее </a:t>
            </a:r>
            <a:r>
              <a:rPr lang="ru-RU" sz="1400" dirty="0" smtClean="0">
                <a:solidFill>
                  <a:srgbClr val="2C2C2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в течение всего дня).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32656"/>
            <a:ext cx="1390650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820</Words>
  <Application>Microsoft Office PowerPoint</Application>
  <PresentationFormat>Экран (4:3)</PresentationFormat>
  <Paragraphs>101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Презентация</vt:lpstr>
      <vt:lpstr>Проект «Эффективный регион»</vt:lpstr>
      <vt:lpstr>Карточка проекта</vt:lpstr>
      <vt:lpstr>     Карта текущего состояния оптимизации процесса подготовки воды для соблюдения питьевого режима в ДОУ  (ВПП = 68 мин)</vt:lpstr>
      <vt:lpstr>     Карта целевого состояния оптимизации процесса подготовки воды для соблюдения питьевого режима в ДОУ   (ВПП = 15 мин)               </vt:lpstr>
      <vt:lpstr>План мероприятий</vt:lpstr>
      <vt:lpstr>Примеры улучшений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«Эффективный регион»</dc:title>
  <dc:creator>Пользователь</dc:creator>
  <cp:lastModifiedBy>User Windows</cp:lastModifiedBy>
  <cp:revision>22</cp:revision>
  <dcterms:created xsi:type="dcterms:W3CDTF">2025-11-10T13:01:33Z</dcterms:created>
  <dcterms:modified xsi:type="dcterms:W3CDTF">2026-03-23T13:42:28Z</dcterms:modified>
</cp:coreProperties>
</file>