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5572164" cy="869947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Проект «Эффективный регион»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060848"/>
            <a:ext cx="6400800" cy="212062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</a:t>
            </a:r>
            <a:endParaRPr lang="ru-RU" sz="16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ЦЕНТР РАЗВИТИЯ РЕБЕНКА – ДЕТСКИЙ САД № 97»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Оптимизация рабочего времени воспитателя при проведении здоровьесберегающих технологий в группе и на прогулке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F1D5E5A-94DB-766E-3614-42DEE80FE0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002E99-8984-683F-7E7A-0FCFED5526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Карточка проекта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430588"/>
              </p:ext>
            </p:extLst>
          </p:nvPr>
        </p:nvGraphicFramePr>
        <p:xfrm>
          <a:off x="80088" y="101588"/>
          <a:ext cx="4463054" cy="928694"/>
        </p:xfrm>
        <a:graphic>
          <a:graphicData uri="http://schemas.openxmlformats.org/drawingml/2006/table">
            <a:tbl>
              <a:tblPr/>
              <a:tblGrid>
                <a:gridCol w="3267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5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Наименование проекта: </a:t>
                      </a:r>
                      <a:r>
                        <a:rPr lang="ru-RU" sz="1000" kern="100" dirty="0">
                          <a:latin typeface="Times New Roman"/>
                          <a:ea typeface="Tahoma"/>
                          <a:cs typeface="Noto Sans Devanagari"/>
                        </a:rPr>
                        <a:t>Оптимизация рабочего времени воспитателя при проведении здоровьесберегающих технологий в группе и на прогулке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0"/>
            <a:ext cx="762000" cy="657225"/>
          </a:xfrm>
          <a:prstGeom prst="rect">
            <a:avLst/>
          </a:prstGeom>
          <a:noFill/>
        </p:spPr>
      </p:pic>
      <p:pic>
        <p:nvPicPr>
          <p:cNvPr id="2050" name="Изображение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0"/>
            <a:ext cx="1390650" cy="64291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3" algn="l"/>
              </a:tabLst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735928"/>
              </p:ext>
            </p:extLst>
          </p:nvPr>
        </p:nvGraphicFramePr>
        <p:xfrm>
          <a:off x="357158" y="1131870"/>
          <a:ext cx="8072494" cy="5352316"/>
        </p:xfrm>
        <a:graphic>
          <a:graphicData uri="http://schemas.openxmlformats.org/drawingml/2006/table">
            <a:tbl>
              <a:tblPr/>
              <a:tblGrid>
                <a:gridCol w="2410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8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721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9491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1. Вовлеченные лица и рамки проекта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Заказчики проекта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::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администрация МБДОУ 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"Центр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развития ребенка - детский сад № 97", воспитатели групп, родители (законные представители) воспитанников, воспитанники.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kern="100" dirty="0">
                          <a:latin typeface="Times New Roman"/>
                          <a:ea typeface="Tahoma"/>
                          <a:cs typeface="Noto Sans Devanagari"/>
                        </a:rPr>
                        <a:t>Владелец процесса</a:t>
                      </a:r>
                      <a:r>
                        <a:rPr lang="ru-RU" sz="1000" kern="100" dirty="0">
                          <a:latin typeface="Times New Roman"/>
                          <a:ea typeface="Tahoma"/>
                          <a:cs typeface="Noto Sans Devanagari"/>
                        </a:rPr>
                        <a:t>: Климова А.А.. – заведующий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Периметр проекта: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территории для прогулки МБДОУ 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"Центр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развития ребенка - детский сад № 97",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Границы процесса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со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сбора и поиска необходимых природных элементов для наполнения до поклейки, сбора и сушки общей конструкции.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Руководитель проекта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Климова Алла Александровна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</a:t>
                      </a:r>
                      <a:r>
                        <a:rPr lang="ru-RU" sz="10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Команда проекта: Заместитель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заведующего по учебно-воспитательной 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работе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–Михалева А.А., социальный педагог – Холодова Г.А., </a:t>
                      </a:r>
                      <a:r>
                        <a:rPr lang="ru-RU" sz="1000" kern="100" dirty="0" smtClean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инструктор </a:t>
                      </a:r>
                      <a:r>
                        <a:rPr lang="ru-RU" sz="10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по физической культуре – Бартенева Е. И.</a:t>
                      </a:r>
                      <a:endParaRPr lang="ru-RU" sz="10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PT Astra Serif"/>
                        <a:ea typeface="Tahoma"/>
                        <a:cs typeface="Mangal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2. Обоснование выбора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Обоснование выбора:</a:t>
                      </a:r>
                      <a:endParaRPr lang="ru-RU" sz="900" u="none" kern="100" dirty="0">
                        <a:solidFill>
                          <a:schemeClr val="tx1"/>
                        </a:solidFill>
                        <a:latin typeface="PT Astra Serif"/>
                        <a:ea typeface="Tahoma"/>
                        <a:cs typeface="Mangal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Временные потери воспитателя: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- на ручное изготовление, ремонт и обновление "дорожек здоровья»;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- необходимость подготовки к занятию, наполнению дорожек, их подготовки;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Отсутствие возможности проводить дополнительные индивидуальные и подгрупповые занятия с воспитанниками.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Mangal"/>
                        </a:rPr>
                        <a:t>Самодельные дорожки быстрее изнашиваются, сложнее в уходе и дезинфекции (риск размокания, разрыва, потери наполнителя), могут иметь неидеальную тактильную поверхность или не соответствовать оптимальным ортопедическим требованиям.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u="sng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Ключевые риски</a:t>
                      </a:r>
                      <a:r>
                        <a:rPr lang="ru-RU" sz="9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: </a:t>
                      </a:r>
                      <a:endParaRPr lang="ru-RU" sz="900" kern="100" dirty="0">
                        <a:latin typeface="Times New Roman"/>
                        <a:ea typeface="Tahoma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kern="100" dirty="0">
                          <a:latin typeface="Times New Roman"/>
                          <a:ea typeface="Tahoma"/>
                          <a:cs typeface="Mangal"/>
                        </a:rPr>
                        <a:t>1.Снижение качества занятий по физической культуре.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900" kern="100" dirty="0">
                          <a:latin typeface="Times New Roman"/>
                          <a:ea typeface="Tahoma"/>
                          <a:cs typeface="Mangal"/>
                        </a:rPr>
                        <a:t>2. Снижение уровня удовлетворенности родителей (законных представителей) работой Сокращение времени воспитателя и инструктора по физической культуре на подготовку индивидуальных и подгрупповых развивающих занятий с воспитанниками с применением «дорожек здоровья».</a:t>
                      </a:r>
                    </a:p>
                  </a:txBody>
                  <a:tcPr marL="46880" marR="46880" marT="23440" marB="2344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3. Цели и плановый эффект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4. Ключевые события</a:t>
                      </a:r>
                      <a:endParaRPr lang="ru-RU" sz="1200" kern="100" dirty="0">
                        <a:latin typeface="PT Astra Serif"/>
                        <a:ea typeface="Tahoma"/>
                        <a:cs typeface="Noto Sans Devanaga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1. Старт проекта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сентябрь 2025 г.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2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. Картирование 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текущего состояния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                          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07.07.2025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г.  - 20.07.2025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r>
                        <a:rPr lang="ru-RU" sz="1200" kern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Разработка 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целевой карты процесса и плана мероприятий – 21.07.2025 г. -  31.07.2025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4. Реализация плана мероприятий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(внедрение </a:t>
                      </a:r>
                      <a:r>
                        <a:rPr lang="ru-RU" sz="1200" ker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улучшений</a:t>
                      </a:r>
                      <a:r>
                        <a:rPr lang="ru-RU" sz="1200" kern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) -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23.11.2025 г г.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ahoma"/>
                          <a:cs typeface="Times New Roman" pitchFamily="18" charset="0"/>
                        </a:rPr>
                        <a:t>5.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Закрепление результатов и закрытие проекта - 07.12.2025 г. </a:t>
                      </a:r>
                      <a:endParaRPr lang="ru-RU" sz="1200" kern="100" dirty="0">
                        <a:latin typeface="Times New Roman" pitchFamily="18" charset="0"/>
                        <a:ea typeface="Tahoma"/>
                        <a:cs typeface="Times New Roman" pitchFamily="18" charset="0"/>
                      </a:endParaRPr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Наименование цели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Текущий показатель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Целевой показатель</a:t>
                      </a:r>
                      <a:endParaRPr lang="ru-RU" sz="1200" kern="100">
                        <a:latin typeface="PT Astra Serif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8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Сокращение времени воспитателя и инструктора по физической культуре на подготовку индивидуальных и подгрупповых развивающих занятий с воспитанниками с применением «дорожек здоровья»..</a:t>
                      </a: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390</a:t>
                      </a: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/>
                          <a:ea typeface="Tahoma"/>
                          <a:cs typeface="Noto Sans Devanagari"/>
                        </a:rPr>
                        <a:t>115</a:t>
                      </a: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8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zh-CN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Заказчик </a:t>
                      </a:r>
                      <a:r>
                        <a:rPr kumimoji="0" lang="ru-RU" altLang="zh-CN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проекта:</a:t>
                      </a:r>
                      <a:r>
                        <a:rPr lang="ru-RU" sz="800" kern="100" dirty="0" err="1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администрация</a:t>
                      </a:r>
                      <a:r>
                        <a:rPr lang="ru-RU" sz="800" kern="100" dirty="0">
                          <a:solidFill>
                            <a:srgbClr val="000000"/>
                          </a:solidFill>
                          <a:latin typeface="Times New Roman"/>
                          <a:ea typeface="Tahoma"/>
                          <a:cs typeface="Noto Sans Devanagari"/>
                        </a:rPr>
                        <a:t> МБДОУ " Центр развития ребенка - детский сад № 97", воспитатели групп, родители (законные представители) воспитанников, воспитанники</a:t>
                      </a:r>
                      <a:endParaRPr kumimoji="0" lang="ru-RU" altLang="zh-CN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zh-CN" sz="1200" b="0" i="0" u="none" strike="noStrike" cap="none" normalizeH="0" baseline="0" dirty="0" bmk="__DdeLink__520_1001037645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Должность: заведующий Алла Александровна Климова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kern="100" dirty="0">
                        <a:solidFill>
                          <a:srgbClr val="000000"/>
                        </a:solidFill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/>
                        <a:ea typeface="Tahoma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   Карта текущего состояния оптимизации </a:t>
            </a:r>
            <a: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  <a:t>процесса рабочего времени воспитателя при проведении здоровьесберегающих технологий в группе и на прогулке</a:t>
            </a:r>
            <a:b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  <a:t>                </a:t>
            </a:r>
            <a:r>
              <a:rPr lang="ru-RU" sz="1100" b="0" i="0" u="none" strike="noStrike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Общее затраченное время - 390 минут</a:t>
            </a:r>
            <a:r>
              <a:rPr lang="ru-RU" sz="700" dirty="0"/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072066" y="3357562"/>
            <a:ext cx="29289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Обозначения:</a:t>
            </a:r>
          </a:p>
          <a:p>
            <a:pPr algn="ct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-  Ожидание</a:t>
            </a:r>
          </a:p>
          <a:p>
            <a:pPr algn="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Т  -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Человек </a:t>
            </a:r>
          </a:p>
          <a:p>
            <a:pPr algn="r"/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Проблемы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8" name="Рисунок 87">
            <a:extLst>
              <a:ext uri="{FF2B5EF4-FFF2-40B4-BE49-F238E27FC236}">
                <a16:creationId xmlns:a16="http://schemas.microsoft.com/office/drawing/2014/main" id="{91E46042-6367-4FFF-84F2-E9BF1E90C8B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3714752"/>
            <a:ext cx="1298561" cy="658425"/>
          </a:xfrm>
          <a:prstGeom prst="rect">
            <a:avLst/>
          </a:prstGeom>
        </p:spPr>
      </p:pic>
      <p:pic>
        <p:nvPicPr>
          <p:cNvPr id="89" name="Рисунок 88">
            <a:extLst>
              <a:ext uri="{FF2B5EF4-FFF2-40B4-BE49-F238E27FC236}">
                <a16:creationId xmlns:a16="http://schemas.microsoft.com/office/drawing/2014/main" id="{94FA6F33-D1A9-45A7-8FAE-4B6955AD60B6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5072074"/>
            <a:ext cx="292633" cy="420660"/>
          </a:xfrm>
          <a:prstGeom prst="rect">
            <a:avLst/>
          </a:prstGeom>
        </p:spPr>
      </p:pic>
      <p:pic>
        <p:nvPicPr>
          <p:cNvPr id="90" name="Рисунок 89">
            <a:extLst>
              <a:ext uri="{FF2B5EF4-FFF2-40B4-BE49-F238E27FC236}">
                <a16:creationId xmlns:a16="http://schemas.microsoft.com/office/drawing/2014/main" id="{656B09E3-CD3C-4763-9F74-E42D179FCD18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57818" y="5572140"/>
            <a:ext cx="432854" cy="55478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1B5FC97-153B-465D-9CE5-6FA7F7BE96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" y="1232131"/>
            <a:ext cx="8950771" cy="1997155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32C5ABB-D7F5-485A-A289-AAF4307917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025" y="4235434"/>
            <a:ext cx="4800600" cy="1257300"/>
          </a:xfrm>
          <a:prstGeom prst="rect">
            <a:avLst/>
          </a:prstGeom>
        </p:spPr>
      </p:pic>
      <p:sp>
        <p:nvSpPr>
          <p:cNvPr id="126" name="TextBox 125">
            <a:extLst>
              <a:ext uri="{FF2B5EF4-FFF2-40B4-BE49-F238E27FC236}">
                <a16:creationId xmlns:a16="http://schemas.microsoft.com/office/drawing/2014/main" id="{5F6B73C6-C2F9-40F6-B83D-0C0BB64E6F30}"/>
              </a:ext>
            </a:extLst>
          </p:cNvPr>
          <p:cNvSpPr txBox="1"/>
          <p:nvPr/>
        </p:nvSpPr>
        <p:spPr>
          <a:xfrm>
            <a:off x="157162" y="38661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1" dirty="0">
                <a:solidFill>
                  <a:srgbClr val="FF0000"/>
                </a:solidFill>
              </a:rPr>
              <a:t>Перечень проблем: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    Карта целевого состояния оптимизации рабочего времени воспитателя при проведении здоровьесберегающих технологий в группе и на прогулке</a:t>
            </a:r>
            <a: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  <a:t>			</a:t>
            </a:r>
            <a:br>
              <a:rPr lang="ru-RU" sz="1600" b="1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ea typeface="Times New Roman"/>
                <a:cs typeface="Times New Roman" pitchFamily="18" charset="0"/>
              </a:rPr>
              <a:t>Общее затраченное время - 115 минут 	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072066" y="3357562"/>
            <a:ext cx="29289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Обозначения: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Т   - 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Время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-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Человек 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       -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решение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9" name="Рисунок 88">
            <a:extLst>
              <a:ext uri="{FF2B5EF4-FFF2-40B4-BE49-F238E27FC236}">
                <a16:creationId xmlns:a16="http://schemas.microsoft.com/office/drawing/2014/main" id="{94FA6F33-D1A9-45A7-8FAE-4B6955AD60B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4000504"/>
            <a:ext cx="292633" cy="420660"/>
          </a:xfrm>
          <a:prstGeom prst="rect">
            <a:avLst/>
          </a:prstGeom>
        </p:spPr>
      </p:pic>
      <p:sp>
        <p:nvSpPr>
          <p:cNvPr id="34" name="Выноска-облако 33"/>
          <p:cNvSpPr/>
          <p:nvPr/>
        </p:nvSpPr>
        <p:spPr>
          <a:xfrm>
            <a:off x="5429256" y="4500570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C5E3240-009A-42A2-A5D1-C55C0F0D9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3717032"/>
            <a:ext cx="4429156" cy="1656184"/>
          </a:xfrm>
          <a:prstGeom prst="rect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67A65060-960F-4CF1-9C5A-24473A02F270}"/>
              </a:ext>
            </a:extLst>
          </p:cNvPr>
          <p:cNvSpPr txBox="1"/>
          <p:nvPr/>
        </p:nvSpPr>
        <p:spPr>
          <a:xfrm>
            <a:off x="571487" y="3359755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1800" b="1" dirty="0">
                <a:solidFill>
                  <a:srgbClr val="00B050"/>
                </a:solidFill>
              </a:rPr>
              <a:t>Предполагаемые решения:</a:t>
            </a:r>
          </a:p>
          <a:p>
            <a:pPr algn="l"/>
            <a:endParaRPr lang="ru-RU" sz="1800" b="1" dirty="0">
              <a:solidFill>
                <a:srgbClr val="00B050"/>
              </a:solidFill>
            </a:endParaRPr>
          </a:p>
          <a:p>
            <a:pPr algn="l"/>
            <a:endParaRPr lang="ru-RU" sz="1800" b="1" baseline="0" dirty="0">
              <a:solidFill>
                <a:srgbClr val="00B050"/>
              </a:solidFill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B852B3E-4972-412A-8C3F-B73F8B939B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709" y="1274900"/>
            <a:ext cx="8082804" cy="21351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План мероприятий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612070"/>
              </p:ext>
            </p:extLst>
          </p:nvPr>
        </p:nvGraphicFramePr>
        <p:xfrm>
          <a:off x="214282" y="1142981"/>
          <a:ext cx="8660776" cy="5752561"/>
        </p:xfrm>
        <a:graphic>
          <a:graphicData uri="http://schemas.openxmlformats.org/drawingml/2006/table">
            <a:tbl>
              <a:tblPr/>
              <a:tblGrid>
                <a:gridCol w="4639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8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8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8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204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01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33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Проблема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Коренные Причины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Планируемые мероприятия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ФИО, должность ответственного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Сроки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Исполнение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2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Высокая трудозатрата персонала. Воспитатели тратят значительную часть рабочего времени на ручное изготовление (пошив, вязание) и ремонт дорожек здоровья</a:t>
                      </a:r>
                      <a:r>
                        <a:rPr lang="ru-RU" sz="11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в учреждении стандартизированного, готового к использованию инвентаря. Процесс «завязан» на ручной труд педагогов из-за отсутствия бюджетных средств на закупку оборудования ранее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Приобретение сборных модульных дорожек здоровья 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Климова А.А.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Заведующий 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	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13.10.2025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02.11.2025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Выполнено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43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Дорожки ручной работы приходят в негодность за 1-2 месяца (рвутся швы, высыпаются наполнители).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Использование несертифицированных материалов и ручных швов, не рассчитанных на интенсивную ежедневную нагрузку (топтание детей).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Закупка промышленных дорожек с гарантией производителя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Климова А.А.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Заведующий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	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13.10.2025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02.11.2025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32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гибкости в организации занятий. Каждая группа использует «свою» дорожку, нельзя менять конфигурацию под задачи занятия (равновесие, массаж стопы, координация).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Отсутствие унификации. Пособия жестко закреплены за группой либо являются штучными (нельзя комбинировать элементы).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Создание «Банка игр и модулей». Организация общего доступа к элементам и играм. Разработка картотек схем сборки дорожек для разных видов деятельности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Климова А.А.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Заведующий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03.11.2025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23.11.2025</a:t>
                      </a: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Выполнено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улучшений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/>
          <a:lstStyle/>
          <a:p>
            <a:pPr algn="ctr"/>
            <a:r>
              <a:rPr lang="ru-RU" dirty="0"/>
              <a:t>Было: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Процесс организации профилактических мероприятий в ДОУ был сопряжен с высокими временными и физическими затратами педагогического состава. Воспитатели самостоятельно изготавливали дорожки здоровья из подручных материалов: шили мешочки с крупой, вязали коврики с пуговицами, склеивали «следы». Это отнимало значительную часть рабочего времени  и времени подготовки к занятиям, требовало навыков рукоделия и регулярного ремонта. Такие дорожки быстро приходили в негодность (растягивались, рвались при стирке), а их гигиеничность оставляла желать лучшего. Унификация процесса отсутствовала — в каждой группе дорожки выглядели по-разному, а их качество зависело от энтузиазма конкретного воспитателя.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889015"/>
          </a:xfrm>
        </p:spPr>
        <p:txBody>
          <a:bodyPr/>
          <a:lstStyle/>
          <a:p>
            <a:pPr algn="ctr"/>
            <a:r>
              <a:rPr lang="ru-RU" dirty="0"/>
              <a:t>Стало: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В рамках внедрения принципов бережливого производства был осуществлен переход на стандартизированное оснащение — закуплены сборные модульные дорожки здоровья.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1. Снижение потерь: Устранены потери времени на изготовление и ремонт «дорожек». Высвобожденное время воспитатели направили на развитие образовательной среды и взаимодействие с детьми.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2. Стандартизация и качество: Обеспечено единообразие и высокое качество материалов. «Дорожки» соответствуют требованиям СанПиН (легкая обработка моющими средствами), что критически важно для эпидемиологической безопасности в учреждении.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3. Эргономика и гибкость: Процесс организации «Часа здоровья» или гимнастики после сна стал мобильным. Воспитатель тратит не более 1–2 минут на сборку необходимой траектории . Долговечность модулей исключила необходимость постоянных закупок расходных материалов (нитки, ткань, наполнители).</a:t>
            </a:r>
            <a:r>
              <a:rPr lang="ru-RU" dirty="0"/>
              <a:t/>
            </a:r>
            <a:br>
              <a:rPr lang="ru-RU" dirty="0"/>
            </a:br>
            <a:r>
              <a:rPr lang="ru-RU" b="0" i="0" dirty="0">
                <a:solidFill>
                  <a:srgbClr val="000000"/>
                </a:solidFill>
                <a:effectLst/>
                <a:latin typeface="-apple-system"/>
              </a:rPr>
              <a:t>4. Эффективность для здоровья: За счет тактильного разнообразия и сменяемости конфигураций повысилась мотивация детей к выполнению упражнений, что напрямую повлияло на эффективность профилактики плоскостопия.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808</Words>
  <Application>Microsoft Office PowerPoint</Application>
  <PresentationFormat>Экран (4:3)</PresentationFormat>
  <Paragraphs>112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6" baseType="lpstr">
      <vt:lpstr>宋体</vt:lpstr>
      <vt:lpstr>-apple-system</vt:lpstr>
      <vt:lpstr>Arial</vt:lpstr>
      <vt:lpstr>Calibri</vt:lpstr>
      <vt:lpstr>Mangal</vt:lpstr>
      <vt:lpstr>Noto Sans Devanagari</vt:lpstr>
      <vt:lpstr>PT Astra Serif</vt:lpstr>
      <vt:lpstr>Tahoma</vt:lpstr>
      <vt:lpstr>Times New Roman</vt:lpstr>
      <vt:lpstr>Тема Office</vt:lpstr>
      <vt:lpstr>Проект «Эффективный регион»</vt:lpstr>
      <vt:lpstr>Карточка проекта</vt:lpstr>
      <vt:lpstr>     Карта текущего состояния оптимизации процесса рабочего времени воспитателя при проведении здоровьесберегающих технологий в группе и на прогулке                 Общее затраченное время - 390 минут </vt:lpstr>
      <vt:lpstr>     Карта целевого состояния оптимизации рабочего времени воспитателя при проведении здоровьесберегающих технологий в группе и на прогулке     Общее затраченное время - 115 минут  </vt:lpstr>
      <vt:lpstr>План мероприятий</vt:lpstr>
      <vt:lpstr>Примеры улучшений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Пользователь</dc:creator>
  <cp:lastModifiedBy>zZz</cp:lastModifiedBy>
  <cp:revision>16</cp:revision>
  <cp:lastPrinted>2026-03-24T09:24:50Z</cp:lastPrinted>
  <dcterms:created xsi:type="dcterms:W3CDTF">2025-11-10T13:01:33Z</dcterms:created>
  <dcterms:modified xsi:type="dcterms:W3CDTF">2026-03-24T10:56:02Z</dcterms:modified>
</cp:coreProperties>
</file>