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5">
  <p:sldMasterIdLst>
    <p:sldMasterId id="2147483648" r:id="rId1"/>
  </p:sldMasterIdLst>
  <p:sldIdLst>
    <p:sldId id="256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浅色样式 3 - 强调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6.xml"/><Relationship Id="rId4" Type="http://schemas.openxmlformats.org/officeDocument/2006/relationships/image" Target="../media/image5.jpeg"/><Relationship Id="rId3" Type="http://schemas.openxmlformats.org/officeDocument/2006/relationships/tags" Target="../tags/tag1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10.xml"/><Relationship Id="rId8" Type="http://schemas.openxmlformats.org/officeDocument/2006/relationships/tags" Target="../tags/tag9.xml"/><Relationship Id="rId7" Type="http://schemas.openxmlformats.org/officeDocument/2006/relationships/tags" Target="../tags/tag8.xml"/><Relationship Id="rId6" Type="http://schemas.openxmlformats.org/officeDocument/2006/relationships/tags" Target="../tags/tag7.xml"/><Relationship Id="rId5" Type="http://schemas.openxmlformats.org/officeDocument/2006/relationships/tags" Target="../tags/tag6.xml"/><Relationship Id="rId4" Type="http://schemas.openxmlformats.org/officeDocument/2006/relationships/tags" Target="../tags/tag5.xml"/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8" Type="http://schemas.openxmlformats.org/officeDocument/2006/relationships/slideLayout" Target="../slideLayouts/slideLayout6.xml"/><Relationship Id="rId17" Type="http://schemas.openxmlformats.org/officeDocument/2006/relationships/tags" Target="../tags/tag15.xml"/><Relationship Id="rId16" Type="http://schemas.openxmlformats.org/officeDocument/2006/relationships/tags" Target="../tags/tag14.xml"/><Relationship Id="rId15" Type="http://schemas.openxmlformats.org/officeDocument/2006/relationships/tags" Target="../tags/tag13.xml"/><Relationship Id="rId14" Type="http://schemas.openxmlformats.org/officeDocument/2006/relationships/image" Target="../media/image8.png"/><Relationship Id="rId13" Type="http://schemas.openxmlformats.org/officeDocument/2006/relationships/image" Target="../media/image7.png"/><Relationship Id="rId12" Type="http://schemas.openxmlformats.org/officeDocument/2006/relationships/image" Target="../media/image6.png"/><Relationship Id="rId11" Type="http://schemas.openxmlformats.org/officeDocument/2006/relationships/tags" Target="../tags/tag12.xml"/><Relationship Id="rId10" Type="http://schemas.openxmlformats.org/officeDocument/2006/relationships/tags" Target="../tags/tag11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tags" Target="../tags/tag23.xml"/><Relationship Id="rId8" Type="http://schemas.openxmlformats.org/officeDocument/2006/relationships/tags" Target="../tags/tag22.xml"/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image" Target="../media/image7.png"/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3" Type="http://schemas.openxmlformats.org/officeDocument/2006/relationships/slideLayout" Target="../slideLayouts/slideLayout6.xml"/><Relationship Id="rId12" Type="http://schemas.openxmlformats.org/officeDocument/2006/relationships/tags" Target="../tags/tag26.xml"/><Relationship Id="rId11" Type="http://schemas.openxmlformats.org/officeDocument/2006/relationships/tags" Target="../tags/tag25.xml"/><Relationship Id="rId10" Type="http://schemas.openxmlformats.org/officeDocument/2006/relationships/tags" Target="../tags/tag24.xml"/><Relationship Id="rId1" Type="http://schemas.openxmlformats.org/officeDocument/2006/relationships/tags" Target="../tags/tag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0166" y="571480"/>
            <a:ext cx="5572164" cy="869947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«Эффективный регион»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290" y="2428868"/>
            <a:ext cx="6400800" cy="1752600"/>
          </a:xfrm>
        </p:spPr>
        <p:txBody>
          <a:bodyPr>
            <a:normAutofit fontScale="80000"/>
          </a:bodyPr>
          <a:lstStyle/>
          <a:p>
            <a:pPr algn="l"/>
            <a:r>
              <a:rPr lang="ru-RU" sz="20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Наименование организации: </a:t>
            </a:r>
            <a:endParaRPr lang="ru-RU" sz="2000" dirty="0" smtClean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en-US" sz="20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en-US" altLang="en-US" sz="20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униципальное</a:t>
            </a:r>
            <a:r>
              <a:rPr lang="en-US" altLang="ru-RU" sz="20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бюджетное</a:t>
            </a:r>
            <a:r>
              <a:rPr lang="en-US" altLang="ru-RU" sz="20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дошкольное</a:t>
            </a:r>
            <a:r>
              <a:rPr lang="en-US" altLang="ru-RU" sz="20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образовательное</a:t>
            </a:r>
            <a:r>
              <a:rPr lang="en-US" altLang="ru-RU" sz="20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учреждение</a:t>
            </a:r>
            <a:endParaRPr lang="en-US" altLang="en-US" sz="2000" dirty="0" smtClean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20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«Детский</a:t>
            </a:r>
            <a:r>
              <a:rPr lang="en-US" altLang="ru-RU" sz="20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сад</a:t>
            </a:r>
            <a:r>
              <a:rPr lang="en-US" altLang="ru-RU" sz="20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комбинированного</a:t>
            </a:r>
            <a:r>
              <a:rPr lang="en-US" altLang="ru-RU" sz="20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вида</a:t>
            </a:r>
            <a:r>
              <a:rPr lang="en-US" altLang="ru-RU" sz="20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en-US" altLang="ru-RU" sz="20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19</a:t>
            </a:r>
            <a:r>
              <a:rPr lang="en-US" altLang="en-US" sz="20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en-US" altLang="ru-RU" sz="20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ru-RU" sz="2000" dirty="0" smtClean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20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Название проекта: </a:t>
            </a:r>
            <a:endParaRPr lang="ru-RU" sz="2000" dirty="0" smtClean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Оптимизация рабочего времени медицинской сестры при организации питания для детей дошкольного возраста</a:t>
            </a:r>
            <a:endParaRPr lang="ru-RU" sz="2000" dirty="0" smtClean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9387" y="142853"/>
            <a:ext cx="857256" cy="85725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282" y="142852"/>
            <a:ext cx="793493" cy="92005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Карточка проекта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71472" y="500042"/>
          <a:ext cx="8024826" cy="928694"/>
        </p:xfrm>
        <a:graphic>
          <a:graphicData uri="http://schemas.openxmlformats.org/drawingml/2006/table">
            <a:tbl>
              <a:tblPr/>
              <a:tblGrid>
                <a:gridCol w="5874794"/>
                <a:gridCol w="2150032"/>
              </a:tblGrid>
              <a:tr h="92869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200" kern="100" dirty="0">
                        <a:latin typeface="Times New Roman" panose="02020603050405020304"/>
                        <a:ea typeface="Tahoma" panose="020B0604030504040204"/>
                        <a:cs typeface="Noto Sans Devanagari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kern="100" dirty="0">
                          <a:latin typeface="Times New Roman" panose="02020603050405020304"/>
                          <a:ea typeface="Tahoma" panose="020B0604030504040204"/>
                          <a:cs typeface="Noto Sans Devanagari"/>
                        </a:rPr>
                        <a:t>Логотип организации:   </a:t>
                      </a:r>
                      <a:endParaRPr lang="ru-RU" sz="1200" kern="100" dirty="0">
                        <a:latin typeface="PT Astra Serif"/>
                        <a:ea typeface="Tahoma" panose="020B0604030504040204"/>
                        <a:cs typeface="Noto Sans Devanagari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kern="100" dirty="0">
                          <a:latin typeface="Times New Roman" panose="02020603050405020304"/>
                          <a:ea typeface="Tahoma" panose="020B0604030504040204"/>
                          <a:cs typeface="Noto Sans Devanagari"/>
                        </a:rPr>
                        <a:t>Наименование проекта: </a:t>
                      </a: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оптимизация рабочего времени медицинской сестры при организации питания для детей дошкольного возраста</a:t>
                      </a:r>
                      <a:endParaRPr lang="ru-RU" sz="1200" kern="100" dirty="0">
                        <a:latin typeface="PT Astra Serif"/>
                        <a:ea typeface="Tahoma" panose="020B0604030504040204"/>
                        <a:cs typeface="Noto Sans Devanagari"/>
                      </a:endParaRPr>
                    </a:p>
                  </a:txBody>
                  <a:tcPr marL="34925" marR="34925" marT="34925" marB="349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200" kern="100" dirty="0">
                        <a:latin typeface="Times New Roman" panose="02020603050405020304"/>
                        <a:ea typeface="Tahoma" panose="020B0604030504040204"/>
                        <a:cs typeface="Noto Sans Devanagari"/>
                      </a:endParaRPr>
                    </a:p>
                  </a:txBody>
                  <a:tcPr marL="34925" marR="34925" marT="34925" marB="349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2049" name="Рисунок 2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6810073" y="44450"/>
            <a:ext cx="762000" cy="657225"/>
          </a:xfrm>
          <a:prstGeom prst="rect">
            <a:avLst/>
          </a:prstGeom>
          <a:noFill/>
        </p:spPr>
      </p:pic>
      <p:pic>
        <p:nvPicPr>
          <p:cNvPr id="2050" name="Изображение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72396" y="0"/>
            <a:ext cx="1390650" cy="642918"/>
          </a:xfrm>
          <a:prstGeom prst="rect">
            <a:avLst/>
          </a:prstGeom>
          <a:noFill/>
        </p:spPr>
      </p:pic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285720" y="5786454"/>
            <a:ext cx="9144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5895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custDataLst>
              <p:tags r:id="rId3"/>
            </p:custDataLst>
          </p:nvPr>
        </p:nvGraphicFramePr>
        <p:xfrm>
          <a:off x="571500" y="1285875"/>
          <a:ext cx="8072755" cy="4609465"/>
        </p:xfrm>
        <a:graphic>
          <a:graphicData uri="http://schemas.openxmlformats.org/drawingml/2006/table">
            <a:tbl>
              <a:tblPr/>
              <a:tblGrid>
                <a:gridCol w="2411095"/>
                <a:gridCol w="870585"/>
                <a:gridCol w="918845"/>
                <a:gridCol w="3872230"/>
              </a:tblGrid>
              <a:tr h="2320290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100" dirty="0">
                          <a:solidFill>
                            <a:srgbClr val="000000"/>
                          </a:solidFill>
                          <a:latin typeface="Times New Roman" panose="02020603050405020304"/>
                          <a:ea typeface="Tahoma" panose="020B0604030504040204"/>
                          <a:cs typeface="Noto Sans Devanagari"/>
                        </a:rPr>
                        <a:t>1. Вовлеченные лица и рамки проекта</a:t>
                      </a:r>
                      <a:endParaRPr lang="ru-RU" sz="1200" kern="100" dirty="0">
                        <a:latin typeface="PT Astra Serif"/>
                        <a:ea typeface="Tahoma" panose="020B0604030504040204"/>
                        <a:cs typeface="Noto Sans Devanagari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u="sng" kern="100" dirty="0">
                          <a:solidFill>
                            <a:srgbClr val="000000"/>
                          </a:solidFill>
                          <a:latin typeface="Times New Roman" panose="02020603050405020304"/>
                          <a:ea typeface="Tahoma" panose="020B0604030504040204"/>
                          <a:cs typeface="Noto Sans Devanagari"/>
                        </a:rPr>
                        <a:t>Заказчики проекта</a:t>
                      </a:r>
                      <a:r>
                        <a:rPr lang="ru-RU" sz="1200" kern="100" dirty="0">
                          <a:solidFill>
                            <a:srgbClr val="000000"/>
                          </a:solidFill>
                          <a:latin typeface="Times New Roman" panose="02020603050405020304"/>
                          <a:ea typeface="Tahoma" panose="020B0604030504040204"/>
                          <a:cs typeface="Noto Sans Devanagari"/>
                        </a:rPr>
                        <a:t>: заведующий МБДОУ № 19 г. Курска Меснянкина Ю.И.</a:t>
                      </a:r>
                      <a:endParaRPr lang="ru-RU" sz="1200" kern="100" dirty="0">
                        <a:latin typeface="PT Astra Serif"/>
                        <a:ea typeface="Tahoma" panose="020B0604030504040204"/>
                        <a:cs typeface="Noto Sans Devanagari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u="sng" kern="100" dirty="0">
                          <a:latin typeface="Times New Roman" panose="02020603050405020304"/>
                          <a:ea typeface="Tahoma" panose="020B0604030504040204"/>
                          <a:cs typeface="Noto Sans Devanagari"/>
                        </a:rPr>
                        <a:t>Владелец процесса</a:t>
                      </a:r>
                      <a:r>
                        <a:rPr lang="ru-RU" sz="1200" kern="100" dirty="0">
                          <a:latin typeface="Times New Roman" panose="02020603050405020304"/>
                          <a:ea typeface="Tahoma" panose="020B0604030504040204"/>
                          <a:cs typeface="Noto Sans Devanagari"/>
                        </a:rPr>
                        <a:t>: медицинская сестра ДОУ</a:t>
                      </a:r>
                      <a:endParaRPr lang="ru-RU" sz="1200" kern="100" dirty="0">
                        <a:latin typeface="PT Astra Serif"/>
                        <a:ea typeface="Tahoma" panose="020B0604030504040204"/>
                        <a:cs typeface="Noto Sans Devanagari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u="sng" kern="100" dirty="0">
                          <a:solidFill>
                            <a:srgbClr val="000000"/>
                          </a:solidFill>
                          <a:latin typeface="Times New Roman" panose="02020603050405020304"/>
                          <a:ea typeface="Tahoma" panose="020B0604030504040204"/>
                          <a:cs typeface="Noto Sans Devanagari"/>
                        </a:rPr>
                        <a:t>Периметр </a:t>
                      </a:r>
                      <a:r>
                        <a:rPr lang="ru-RU" sz="1200" u="sng" kern="100" dirty="0" smtClean="0">
                          <a:solidFill>
                            <a:srgbClr val="000000"/>
                          </a:solidFill>
                          <a:latin typeface="Times New Roman" panose="02020603050405020304"/>
                          <a:ea typeface="Tahoma" panose="020B0604030504040204"/>
                          <a:cs typeface="Noto Sans Devanagari"/>
                        </a:rPr>
                        <a:t>проекта</a:t>
                      </a:r>
                      <a:r>
                        <a:rPr lang="ru-RU" sz="1200" kern="100" dirty="0" smtClean="0">
                          <a:solidFill>
                            <a:srgbClr val="000000"/>
                          </a:solidFill>
                          <a:latin typeface="Times New Roman" panose="02020603050405020304"/>
                          <a:ea typeface="Tahoma" panose="020B0604030504040204"/>
                          <a:cs typeface="Noto Sans Devanagari"/>
                        </a:rPr>
                        <a:t>: организация питания в ДОУ</a:t>
                      </a:r>
                      <a:endParaRPr lang="ru-RU" sz="1200" kern="100" dirty="0">
                        <a:latin typeface="PT Astra Serif"/>
                        <a:ea typeface="Tahoma" panose="020B0604030504040204"/>
                        <a:cs typeface="Noto Sans Devanagari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u="sng" kern="100" dirty="0">
                          <a:solidFill>
                            <a:srgbClr val="000000"/>
                          </a:solidFill>
                          <a:latin typeface="Times New Roman" panose="02020603050405020304"/>
                          <a:ea typeface="Tahoma" panose="020B0604030504040204"/>
                          <a:cs typeface="Noto Sans Devanagari"/>
                        </a:rPr>
                        <a:t>Границы процесса</a:t>
                      </a:r>
                      <a:r>
                        <a:rPr lang="ru-RU" sz="1200" kern="100" dirty="0">
                          <a:solidFill>
                            <a:srgbClr val="000000"/>
                          </a:solidFill>
                          <a:latin typeface="Times New Roman" panose="02020603050405020304"/>
                          <a:ea typeface="Tahoma" panose="020B0604030504040204"/>
                          <a:cs typeface="Noto Sans Devanagari"/>
                        </a:rPr>
                        <a:t>: от сбора информации о количестве детей до передачи меню-требования, накладной на выдачу продуктов питания до кладовщика</a:t>
                      </a:r>
                      <a:endParaRPr lang="ru-RU" sz="900" kern="100" dirty="0">
                        <a:latin typeface="PT Astra Serif"/>
                        <a:ea typeface="Tahoma" panose="020B0604030504040204"/>
                        <a:cs typeface="Noto Sans Devanagari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u="sng" kern="100" dirty="0">
                          <a:solidFill>
                            <a:srgbClr val="000000"/>
                          </a:solidFill>
                          <a:latin typeface="Times New Roman" panose="02020603050405020304"/>
                          <a:ea typeface="Tahoma" panose="020B0604030504040204"/>
                          <a:cs typeface="Noto Sans Devanagari"/>
                        </a:rPr>
                        <a:t>Руководитель проекта</a:t>
                      </a:r>
                      <a:r>
                        <a:rPr lang="ru-RU" sz="1200" kern="100" dirty="0">
                          <a:solidFill>
                            <a:srgbClr val="000000"/>
                          </a:solidFill>
                          <a:latin typeface="Times New Roman" panose="02020603050405020304"/>
                          <a:ea typeface="Tahoma" panose="020B0604030504040204"/>
                          <a:cs typeface="Noto Sans Devanagari"/>
                        </a:rPr>
                        <a:t>: заведующий Меснянкина Ю.И.</a:t>
                      </a:r>
                      <a:endParaRPr lang="ru-RU" sz="1200" kern="100" dirty="0">
                        <a:latin typeface="PT Astra Serif"/>
                        <a:ea typeface="Tahoma" panose="020B0604030504040204"/>
                        <a:cs typeface="Noto Sans Devanagari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u="sng" kern="100" dirty="0">
                          <a:solidFill>
                            <a:srgbClr val="000000"/>
                          </a:solidFill>
                          <a:latin typeface="Times New Roman" panose="02020603050405020304"/>
                          <a:ea typeface="Tahoma" panose="020B0604030504040204"/>
                          <a:cs typeface="Noto Sans Devanagari"/>
                        </a:rPr>
                        <a:t>Команда проекта</a:t>
                      </a:r>
                      <a:r>
                        <a:rPr lang="ru-RU" sz="1200" kern="100" dirty="0">
                          <a:solidFill>
                            <a:srgbClr val="000000"/>
                          </a:solidFill>
                          <a:latin typeface="Times New Roman" panose="02020603050405020304"/>
                          <a:ea typeface="Tahoma" panose="020B0604030504040204"/>
                          <a:cs typeface="Noto Sans Devanagari"/>
                        </a:rPr>
                        <a:t>: заместитель заведующего по УВР Попова Л.В., старший воспитатель Савельева Г.В.</a:t>
                      </a:r>
                      <a:endParaRPr lang="ru-RU" sz="1200" kern="100" dirty="0">
                        <a:latin typeface="PT Astra Serif"/>
                        <a:ea typeface="Tahoma" panose="020B0604030504040204"/>
                        <a:cs typeface="Noto Sans Devanagari"/>
                      </a:endParaRPr>
                    </a:p>
                  </a:txBody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 marL="46880" marR="46880" marT="23440" marB="234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100" dirty="0" smtClean="0">
                          <a:solidFill>
                            <a:srgbClr val="000000"/>
                          </a:solidFill>
                          <a:latin typeface="Times New Roman" panose="02020603050405020304"/>
                          <a:ea typeface="Tahoma" panose="020B0604030504040204"/>
                          <a:cs typeface="Noto Sans Devanagari"/>
                        </a:rPr>
                        <a:t>2. Обоснование выбора</a:t>
                      </a:r>
                      <a:endParaRPr lang="ru-RU" sz="1200" kern="100" dirty="0" smtClean="0">
                        <a:latin typeface="PT Astra Serif"/>
                        <a:ea typeface="Tahoma" panose="020B0604030504040204"/>
                        <a:cs typeface="Noto Sans Devanagari"/>
                      </a:endParaRPr>
                    </a:p>
                    <a:p>
                      <a:pPr marL="228600" indent="-22860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u="sng" kern="100" dirty="0" smtClean="0">
                          <a:solidFill>
                            <a:srgbClr val="000000"/>
                          </a:solidFill>
                          <a:latin typeface="Times New Roman" panose="02020603050405020304"/>
                          <a:ea typeface="Tahoma" panose="020B0604030504040204"/>
                          <a:cs typeface="Noto Sans Devanagari"/>
                        </a:rPr>
                        <a:t>Обоснование выбора:</a:t>
                      </a:r>
                      <a:endParaRPr lang="ru-RU" sz="1200" u="none" kern="100" dirty="0" smtClean="0">
                        <a:solidFill>
                          <a:schemeClr val="tx1"/>
                        </a:solidFill>
                        <a:latin typeface="PT Astra Serif"/>
                        <a:ea typeface="Tahoma" panose="020B0604030504040204"/>
                        <a:cs typeface="Mangal"/>
                      </a:endParaRPr>
                    </a:p>
                    <a:p>
                      <a:pPr marL="228600" indent="-2286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200" u="sng" kern="100" dirty="0" smtClean="0">
                          <a:solidFill>
                            <a:srgbClr val="000000"/>
                          </a:solidFill>
                          <a:latin typeface="Times New Roman" panose="02020603050405020304"/>
                          <a:ea typeface="Tahoma" panose="020B0604030504040204"/>
                          <a:cs typeface="Mangal"/>
                        </a:rPr>
                        <a:t>Повышение эффективности и качества работы медицинской сестры в ДОУ.  </a:t>
                      </a:r>
                      <a:endParaRPr lang="ru-RU" sz="1200" kern="100" dirty="0" smtClean="0">
                        <a:latin typeface="PT Astra Serif"/>
                        <a:ea typeface="Tahoma" panose="020B0604030504040204"/>
                        <a:cs typeface="Mangal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u="sng" kern="100" dirty="0" smtClean="0">
                          <a:solidFill>
                            <a:srgbClr val="000000"/>
                          </a:solidFill>
                          <a:latin typeface="Times New Roman" panose="02020603050405020304"/>
                          <a:ea typeface="Tahoma" panose="020B0604030504040204"/>
                          <a:cs typeface="Noto Sans Devanagari"/>
                        </a:rPr>
                        <a:t>Ключевые риски</a:t>
                      </a:r>
                      <a:r>
                        <a:rPr lang="ru-RU" sz="1200" kern="100" dirty="0" smtClean="0">
                          <a:solidFill>
                            <a:srgbClr val="000000"/>
                          </a:solidFill>
                          <a:latin typeface="Times New Roman" panose="02020603050405020304"/>
                          <a:ea typeface="Tahoma" panose="020B0604030504040204"/>
                          <a:cs typeface="Noto Sans Devanagari"/>
                        </a:rPr>
                        <a:t>: </a:t>
                      </a:r>
                      <a:endParaRPr lang="ru-RU" sz="1200" kern="100" dirty="0" smtClean="0">
                        <a:latin typeface="Times New Roman" panose="02020603050405020304"/>
                        <a:ea typeface="Tahoma" panose="020B0604030504040204"/>
                        <a:cs typeface="Mangal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kern="100" dirty="0" smtClean="0">
                          <a:latin typeface="Times New Roman" panose="02020603050405020304"/>
                          <a:ea typeface="Tahoma" panose="020B0604030504040204"/>
                          <a:cs typeface="Mangal"/>
                        </a:rPr>
                        <a:t>1.  Длительный процесс сбора данных о количестве детей по группам.</a:t>
                      </a:r>
                      <a:endParaRPr lang="ru-RU" sz="1200" kern="100" dirty="0" smtClean="0">
                        <a:latin typeface="Times New Roman" panose="02020603050405020304"/>
                        <a:ea typeface="Tahoma" panose="020B0604030504040204"/>
                        <a:cs typeface="Mangal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kern="100" dirty="0" smtClean="0">
                          <a:latin typeface="Times New Roman" panose="02020603050405020304"/>
                          <a:ea typeface="Tahoma" panose="020B0604030504040204"/>
                          <a:cs typeface="Mangal"/>
                        </a:rPr>
                        <a:t>2. Длительный процесс написания меню-требования в соответствии с технологическими картами блюд.</a:t>
                      </a:r>
                      <a:endParaRPr lang="ru-RU" sz="1200" kern="100" dirty="0" smtClean="0">
                        <a:latin typeface="Times New Roman" panose="02020603050405020304"/>
                        <a:ea typeface="Tahoma" panose="020B0604030504040204"/>
                        <a:cs typeface="Mangal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kern="100" dirty="0" smtClean="0">
                          <a:latin typeface="Times New Roman" panose="02020603050405020304"/>
                          <a:ea typeface="Tahoma" panose="020B0604030504040204"/>
                          <a:cs typeface="Mangal"/>
                        </a:rPr>
                        <a:t>3. Длительный прооцесс написания накладной на выдачу продуктов питания.</a:t>
                      </a:r>
                      <a:endParaRPr lang="ru-RU" sz="1200" kern="100" dirty="0" smtClean="0">
                        <a:latin typeface="Times New Roman" panose="02020603050405020304"/>
                        <a:ea typeface="Tahoma" panose="020B0604030504040204"/>
                        <a:cs typeface="Mangal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ru-RU" sz="1200" kern="100" dirty="0" smtClean="0">
                        <a:latin typeface="PT Astra Serif"/>
                        <a:ea typeface="Tahoma" panose="020B0604030504040204"/>
                        <a:cs typeface="Mangal"/>
                      </a:endParaRPr>
                    </a:p>
                    <a:p>
                      <a:endParaRPr lang="ru-RU" sz="1200" dirty="0"/>
                    </a:p>
                  </a:txBody>
                  <a:tcPr marL="46880" marR="46880" marT="23440" marB="23440"/>
                </a:tc>
              </a:tr>
              <a:tr h="2298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100">
                          <a:solidFill>
                            <a:srgbClr val="000000"/>
                          </a:solidFill>
                          <a:latin typeface="Times New Roman" panose="02020603050405020304"/>
                          <a:ea typeface="Tahoma" panose="020B0604030504040204"/>
                          <a:cs typeface="Noto Sans Devanagari"/>
                        </a:rPr>
                        <a:t>3. Цели и плановый эффект</a:t>
                      </a:r>
                      <a:endParaRPr lang="ru-RU" sz="1200" kern="100">
                        <a:latin typeface="PT Astra Serif"/>
                        <a:ea typeface="Tahoma" panose="020B0604030504040204"/>
                        <a:cs typeface="Noto Sans Devanagari"/>
                      </a:endParaRPr>
                    </a:p>
                  </a:txBody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 marL="46880" marR="46880" marT="23440" marB="23440">
                    <a:lnL>
                      <a:noFill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/>
                    </a:p>
                  </a:txBody>
                  <a:tcPr marL="46880" marR="46880" marT="23440" marB="23440"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100" dirty="0">
                          <a:solidFill>
                            <a:srgbClr val="000000"/>
                          </a:solidFill>
                          <a:latin typeface="Times New Roman" panose="02020603050405020304"/>
                          <a:ea typeface="Tahoma" panose="020B0604030504040204"/>
                          <a:cs typeface="Noto Sans Devanagari"/>
                        </a:rPr>
                        <a:t>4. Ключевые события</a:t>
                      </a:r>
                      <a:endParaRPr lang="ru-RU" sz="1200" kern="100" dirty="0">
                        <a:latin typeface="PT Astra Serif"/>
                        <a:ea typeface="Tahoma" panose="020B0604030504040204"/>
                        <a:cs typeface="Noto Sans Devanagari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ahoma" panose="020B0604030504040204"/>
                          <a:cs typeface="Times New Roman" panose="02020603050405020304" pitchFamily="18" charset="0"/>
                        </a:rPr>
                        <a:t>1. Старт проекта – </a:t>
                      </a:r>
                      <a:r>
                        <a:rPr lang="ru-RU" sz="1200" kern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 01.10.2025 г.</a:t>
                      </a:r>
                      <a:endParaRPr lang="ru-RU" sz="1200" kern="100" dirty="0">
                        <a:latin typeface="Times New Roman" panose="02020603050405020304" pitchFamily="18" charset="0"/>
                        <a:ea typeface="Tahoma" panose="020B0604030504040204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ahoma" panose="020B0604030504040204"/>
                          <a:cs typeface="Times New Roman" panose="02020603050405020304" pitchFamily="18" charset="0"/>
                        </a:rPr>
                        <a:t>2.Картирование текущего состояния – </a:t>
                      </a:r>
                      <a:r>
                        <a:rPr lang="ru-RU" sz="1200" kern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01.07.2025 г.</a:t>
                      </a:r>
                      <a:endParaRPr lang="ru-RU" sz="1200" kern="100" dirty="0">
                        <a:latin typeface="Times New Roman" panose="02020603050405020304" pitchFamily="18" charset="0"/>
                        <a:ea typeface="Tahoma" panose="020B0604030504040204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3.</a:t>
                      </a:r>
                      <a:r>
                        <a:rPr lang="ru-RU" sz="1200" kern="1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ahoma" panose="020B0604030504040204"/>
                          <a:cs typeface="Times New Roman" panose="02020603050405020304" pitchFamily="18" charset="0"/>
                        </a:rPr>
                        <a:t>Разработка целевой карты процесса и плана мероприятий – 07.07.2025 г. по 27.07.2025 г.</a:t>
                      </a:r>
                      <a:endParaRPr lang="ru-RU" sz="1200" kern="100" dirty="0">
                        <a:latin typeface="Times New Roman" panose="02020603050405020304" pitchFamily="18" charset="0"/>
                        <a:ea typeface="Tahoma" panose="020B0604030504040204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ahoma" panose="020B0604030504040204"/>
                          <a:cs typeface="Times New Roman" panose="02020603050405020304" pitchFamily="18" charset="0"/>
                        </a:rPr>
                        <a:t>4. Реализация плана мероприятий</a:t>
                      </a:r>
                      <a:r>
                        <a:rPr lang="ru-RU" sz="1200" kern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(внедрение улучшений) - с 21.11.2025 г. по 01.12.2025 г.</a:t>
                      </a:r>
                      <a:endParaRPr lang="ru-RU" sz="1200" kern="100" dirty="0">
                        <a:latin typeface="Times New Roman" panose="02020603050405020304" pitchFamily="18" charset="0"/>
                        <a:ea typeface="Tahoma" panose="020B0604030504040204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40970" algn="l"/>
                        </a:tabLst>
                      </a:pPr>
                      <a:r>
                        <a:rPr lang="ru-RU" sz="1200" kern="10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ahoma" panose="020B0604030504040204"/>
                          <a:cs typeface="Times New Roman" panose="02020603050405020304" pitchFamily="18" charset="0"/>
                        </a:rPr>
                        <a:t>5.</a:t>
                      </a:r>
                      <a:r>
                        <a:rPr lang="ru-RU" sz="1200" kern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Закрепление результатов и закрытие проекта - 29.12.2025 г.</a:t>
                      </a:r>
                      <a:endParaRPr lang="ru-RU" sz="1200" kern="100" dirty="0">
                        <a:latin typeface="Times New Roman" panose="02020603050405020304" pitchFamily="18" charset="0"/>
                        <a:ea typeface="Tahoma" panose="020B0604030504040204"/>
                        <a:cs typeface="Times New Roman" panose="02020603050405020304" pitchFamily="18" charset="0"/>
                      </a:endParaRPr>
                    </a:p>
                  </a:txBody>
                  <a:tcPr marL="46880" marR="46880" marT="23440" marB="23440"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3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100">
                          <a:solidFill>
                            <a:srgbClr val="000000"/>
                          </a:solidFill>
                          <a:latin typeface="Times New Roman" panose="02020603050405020304"/>
                          <a:ea typeface="Tahoma" panose="020B0604030504040204"/>
                          <a:cs typeface="Noto Sans Devanagari"/>
                        </a:rPr>
                        <a:t>Наименование цели</a:t>
                      </a:r>
                      <a:endParaRPr lang="ru-RU" sz="1200" kern="100">
                        <a:latin typeface="PT Astra Serif"/>
                        <a:ea typeface="Tahoma" panose="020B0604030504040204"/>
                        <a:cs typeface="Noto Sans Devanagari"/>
                      </a:endParaRPr>
                    </a:p>
                  </a:txBody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100">
                          <a:solidFill>
                            <a:srgbClr val="000000"/>
                          </a:solidFill>
                          <a:latin typeface="Times New Roman" panose="02020603050405020304"/>
                          <a:ea typeface="Tahoma" panose="020B0604030504040204"/>
                          <a:cs typeface="Noto Sans Devanagari"/>
                        </a:rPr>
                        <a:t>Текущий показатель</a:t>
                      </a:r>
                      <a:endParaRPr lang="ru-RU" sz="1200" kern="100">
                        <a:latin typeface="PT Astra Serif"/>
                        <a:ea typeface="Tahoma" panose="020B0604030504040204"/>
                        <a:cs typeface="Noto Sans Devanagari"/>
                      </a:endParaRPr>
                    </a:p>
                  </a:txBody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kern="100">
                          <a:solidFill>
                            <a:srgbClr val="000000"/>
                          </a:solidFill>
                          <a:latin typeface="Times New Roman" panose="02020603050405020304"/>
                          <a:ea typeface="Tahoma" panose="020B0604030504040204"/>
                          <a:cs typeface="Noto Sans Devanagari"/>
                        </a:rPr>
                        <a:t>Целевой показатель</a:t>
                      </a:r>
                      <a:endParaRPr lang="ru-RU" sz="1200" kern="100">
                        <a:latin typeface="PT Astra Serif"/>
                        <a:ea typeface="Tahoma" panose="020B0604030504040204"/>
                        <a:cs typeface="Noto Sans Devanagari"/>
                      </a:endParaRPr>
                    </a:p>
                  </a:txBody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 marL="46880" marR="46880" marT="23440" marB="234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013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00" dirty="0" smtClean="0">
                          <a:solidFill>
                            <a:srgbClr val="000000"/>
                          </a:solidFill>
                          <a:latin typeface="Times New Roman" panose="02020603050405020304"/>
                          <a:ea typeface="Tahoma" panose="020B0604030504040204"/>
                          <a:cs typeface="Noto Sans Devanagari"/>
                        </a:rPr>
                        <a:t>Сокращение времени протекания процесса, мин.</a:t>
                      </a:r>
                      <a:endParaRPr lang="ru-RU" sz="1200" kern="100" dirty="0">
                        <a:solidFill>
                          <a:srgbClr val="000000"/>
                        </a:solidFill>
                        <a:latin typeface="Times New Roman" panose="02020603050405020304"/>
                        <a:ea typeface="Tahoma" panose="020B0604030504040204"/>
                        <a:cs typeface="Noto Sans Devanagari"/>
                      </a:endParaRPr>
                    </a:p>
                  </a:txBody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kern="100">
                          <a:latin typeface="Times New Roman" panose="02020603050405020304"/>
                          <a:ea typeface="Tahoma" panose="020B0604030504040204"/>
                          <a:cs typeface="Noto Sans Devanagari"/>
                        </a:rPr>
                        <a:t>190</a:t>
                      </a:r>
                      <a:endParaRPr lang="ru-RU" sz="1200" kern="100">
                        <a:latin typeface="Times New Roman" panose="02020603050405020304"/>
                        <a:ea typeface="Tahoma" panose="020B0604030504040204"/>
                        <a:cs typeface="Noto Sans Devanagari"/>
                      </a:endParaRPr>
                    </a:p>
                  </a:txBody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kern="100">
                          <a:latin typeface="Times New Roman" panose="02020603050405020304"/>
                          <a:ea typeface="Tahoma" panose="020B0604030504040204"/>
                          <a:cs typeface="Noto Sans Devanagari"/>
                        </a:rPr>
                        <a:t>60</a:t>
                      </a:r>
                      <a:endParaRPr lang="ru-RU" sz="1200" kern="100">
                        <a:latin typeface="Times New Roman" panose="02020603050405020304"/>
                        <a:ea typeface="Tahoma" panose="020B0604030504040204"/>
                        <a:cs typeface="Noto Sans Devanagari"/>
                      </a:endParaRPr>
                    </a:p>
                  </a:txBody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 marL="46880" marR="46880" marT="23440" marB="234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654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kern="100">
                        <a:solidFill>
                          <a:srgbClr val="000000"/>
                        </a:solidFill>
                        <a:latin typeface="Times New Roman" panose="02020603050405020304"/>
                        <a:ea typeface="Tahoma" panose="020B0604030504040204"/>
                        <a:cs typeface="Noto Sans Devanagari"/>
                      </a:endParaRPr>
                    </a:p>
                  </a:txBody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kern="100">
                        <a:latin typeface="Times New Roman" panose="02020603050405020304"/>
                        <a:ea typeface="Tahoma" panose="020B0604030504040204"/>
                        <a:cs typeface="Noto Sans Devanagari"/>
                      </a:endParaRPr>
                    </a:p>
                  </a:txBody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kern="100">
                        <a:latin typeface="Times New Roman" panose="02020603050405020304"/>
                        <a:ea typeface="Tahoma" panose="020B0604030504040204"/>
                        <a:cs typeface="Noto Sans Devanagari"/>
                      </a:endParaRPr>
                    </a:p>
                  </a:txBody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 marL="46880" marR="46880" marT="23440" marB="2344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9912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kern="100" dirty="0">
                        <a:solidFill>
                          <a:srgbClr val="000000"/>
                        </a:solidFill>
                        <a:latin typeface="Times New Roman" panose="02020603050405020304"/>
                        <a:ea typeface="Tahoma" panose="020B0604030504040204"/>
                        <a:cs typeface="Noto Sans Devanagari"/>
                      </a:endParaRPr>
                    </a:p>
                  </a:txBody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kern="100">
                        <a:latin typeface="Times New Roman" panose="02020603050405020304"/>
                        <a:ea typeface="Tahoma" panose="020B0604030504040204"/>
                        <a:cs typeface="Noto Sans Devanagari"/>
                      </a:endParaRPr>
                    </a:p>
                  </a:txBody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kern="100" dirty="0">
                        <a:latin typeface="Times New Roman" panose="02020603050405020304"/>
                        <a:ea typeface="Tahoma" panose="020B0604030504040204"/>
                        <a:cs typeface="Noto Sans Devanagari"/>
                      </a:endParaRPr>
                    </a:p>
                  </a:txBody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 marL="17906" marR="17906" marT="17906" marB="17906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499745" y="6023610"/>
            <a:ext cx="8286750" cy="47815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altLang="zh-CN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Заказчик проекта:</a:t>
            </a:r>
            <a:endParaRPr kumimoji="0" lang="ru-RU" altLang="zh-CN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altLang="zh-CN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Заведующий _________________</a:t>
            </a:r>
            <a:r>
              <a:rPr kumimoji="0" lang="ru-RU" altLang="zh-CN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Ю.И. Меснянкина.</a:t>
            </a:r>
            <a:endParaRPr kumimoji="0" lang="ru-RU" altLang="zh-CN" sz="12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ru-RU" altLang="zh-CN" sz="1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Печать</a:t>
            </a:r>
            <a:endParaRPr kumimoji="0" lang="ru-RU" altLang="zh-CN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Текстовое поле 4"/>
          <p:cNvSpPr txBox="1"/>
          <p:nvPr/>
        </p:nvSpPr>
        <p:spPr>
          <a:xfrm>
            <a:off x="2018665" y="562610"/>
            <a:ext cx="746760" cy="36131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ru-RU" altLang="en-US"/>
          </a:p>
        </p:txBody>
      </p:sp>
      <p:pic>
        <p:nvPicPr>
          <p:cNvPr id="4" name="Изображение -2147482623" descr="IMG_25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23440" y="476885"/>
            <a:ext cx="756920" cy="4254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750" y="274638"/>
            <a:ext cx="8229600" cy="868346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178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Карта текущего состояния оптимизации </a:t>
            </a:r>
            <a:r>
              <a:rPr lang="ru-RU" sz="1780" b="1" dirty="0" smtClean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рабочего времени медицинской сестры при организации питания для детей дошкольного возраста</a:t>
            </a:r>
            <a:br>
              <a:rPr lang="ru-RU" sz="2700" b="1" dirty="0" smtClean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      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ВПП =  190 минут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1" name="Таблица 50"/>
          <p:cNvGraphicFramePr>
            <a:graphicFrameLocks noGrp="1"/>
          </p:cNvGraphicFramePr>
          <p:nvPr/>
        </p:nvGraphicFramePr>
        <p:xfrm>
          <a:off x="285720" y="1357298"/>
          <a:ext cx="8501122" cy="1714512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8501122"/>
              </a:tblGrid>
              <a:tr h="171451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9" name="Прямоугольник 48"/>
          <p:cNvSpPr/>
          <p:nvPr/>
        </p:nvSpPr>
        <p:spPr>
          <a:xfrm>
            <a:off x="285750" y="1356995"/>
            <a:ext cx="1035050" cy="15005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/>
              <a:t>Вход</a:t>
            </a:r>
            <a:endParaRPr lang="ru-RU" sz="1000" dirty="0" smtClean="0"/>
          </a:p>
          <a:p>
            <a:pPr algn="ctr"/>
            <a:r>
              <a:rPr lang="ru-RU" sz="1000" dirty="0"/>
              <a:t>Сбор информации о количестве детей</a:t>
            </a:r>
            <a:endParaRPr lang="ru-RU" sz="1000" dirty="0"/>
          </a:p>
        </p:txBody>
      </p:sp>
      <p:sp>
        <p:nvSpPr>
          <p:cNvPr id="50" name="Прямоугольник 49"/>
          <p:cNvSpPr/>
          <p:nvPr/>
        </p:nvSpPr>
        <p:spPr>
          <a:xfrm>
            <a:off x="7553325" y="1412875"/>
            <a:ext cx="967740" cy="15005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/>
              <a:t>Выход</a:t>
            </a:r>
            <a:endParaRPr lang="ru-RU" sz="1000" dirty="0" smtClean="0"/>
          </a:p>
          <a:p>
            <a:pPr algn="ctr"/>
            <a:r>
              <a:rPr lang="ru-RU" sz="1000" dirty="0" smtClean="0"/>
              <a:t>Передача меню-требования и накладной на выдачу продуктов кладовщику</a:t>
            </a:r>
            <a:endParaRPr lang="ru-RU" sz="1000" dirty="0" smtClean="0"/>
          </a:p>
        </p:txBody>
      </p:sp>
      <p:cxnSp>
        <p:nvCxnSpPr>
          <p:cNvPr id="53" name="Прямая со стрелкой 52"/>
          <p:cNvCxnSpPr/>
          <p:nvPr>
            <p:custDataLst>
              <p:tags r:id="rId1"/>
            </p:custDataLst>
          </p:nvPr>
        </p:nvCxnSpPr>
        <p:spPr>
          <a:xfrm>
            <a:off x="5189232" y="2127241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Прямоугольник 56"/>
          <p:cNvSpPr/>
          <p:nvPr>
            <p:custDataLst>
              <p:tags r:id="rId2"/>
            </p:custDataLst>
          </p:nvPr>
        </p:nvSpPr>
        <p:spPr>
          <a:xfrm>
            <a:off x="2123428" y="1357298"/>
            <a:ext cx="928694" cy="2857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00" dirty="0"/>
              <a:t>Медицинская сестра</a:t>
            </a:r>
            <a:endParaRPr lang="ru-RU" sz="900" dirty="0"/>
          </a:p>
        </p:txBody>
      </p:sp>
      <p:sp>
        <p:nvSpPr>
          <p:cNvPr id="58" name="Прямоугольник 57"/>
          <p:cNvSpPr/>
          <p:nvPr>
            <p:custDataLst>
              <p:tags r:id="rId3"/>
            </p:custDataLst>
          </p:nvPr>
        </p:nvSpPr>
        <p:spPr>
          <a:xfrm>
            <a:off x="4071934" y="1643050"/>
            <a:ext cx="928694" cy="100013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>
                <a:sym typeface="+mn-ea"/>
              </a:rPr>
              <a:t>Медсестра</a:t>
            </a:r>
            <a:endParaRPr lang="ru-RU" sz="1200"/>
          </a:p>
          <a:p>
            <a:pPr algn="ctr"/>
            <a:r>
              <a:rPr lang="ru-RU" sz="1200">
                <a:sym typeface="+mn-ea"/>
              </a:rPr>
              <a:t>собирает данныВручнуюе по количеству детей по группам</a:t>
            </a:r>
            <a:endParaRPr lang="ru-RU" sz="1200"/>
          </a:p>
        </p:txBody>
      </p:sp>
      <p:sp>
        <p:nvSpPr>
          <p:cNvPr id="60" name="Прямоугольник 59"/>
          <p:cNvSpPr/>
          <p:nvPr>
            <p:custDataLst>
              <p:tags r:id="rId4"/>
            </p:custDataLst>
          </p:nvPr>
        </p:nvSpPr>
        <p:spPr>
          <a:xfrm>
            <a:off x="5791835" y="1644650"/>
            <a:ext cx="1005205" cy="1000125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/>
          </a:p>
        </p:txBody>
      </p:sp>
      <p:sp>
        <p:nvSpPr>
          <p:cNvPr id="61" name="Прямоугольник 60"/>
          <p:cNvSpPr/>
          <p:nvPr>
            <p:custDataLst>
              <p:tags r:id="rId5"/>
            </p:custDataLst>
          </p:nvPr>
        </p:nvSpPr>
        <p:spPr>
          <a:xfrm>
            <a:off x="4071934" y="1357298"/>
            <a:ext cx="928694" cy="2857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00" dirty="0"/>
              <a:t>Медицинская сестра</a:t>
            </a:r>
            <a:endParaRPr lang="ru-RU" sz="900" dirty="0"/>
          </a:p>
        </p:txBody>
      </p:sp>
      <p:sp>
        <p:nvSpPr>
          <p:cNvPr id="63" name="Прямоугольник 62"/>
          <p:cNvSpPr/>
          <p:nvPr>
            <p:custDataLst>
              <p:tags r:id="rId6"/>
            </p:custDataLst>
          </p:nvPr>
        </p:nvSpPr>
        <p:spPr>
          <a:xfrm>
            <a:off x="5791835" y="1358900"/>
            <a:ext cx="1005205" cy="2857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00" dirty="0"/>
              <a:t>Медицинская сестра</a:t>
            </a:r>
            <a:endParaRPr lang="ru-RU" sz="900" dirty="0"/>
          </a:p>
        </p:txBody>
      </p:sp>
      <p:sp>
        <p:nvSpPr>
          <p:cNvPr id="64" name="Прямоугольник 63"/>
          <p:cNvSpPr/>
          <p:nvPr>
            <p:custDataLst>
              <p:tags r:id="rId7"/>
            </p:custDataLst>
          </p:nvPr>
        </p:nvSpPr>
        <p:spPr>
          <a:xfrm>
            <a:off x="2117090" y="1642745"/>
            <a:ext cx="929005" cy="1000125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/>
              <a:t>СоСсооочеству деСооотей по группам</a:t>
            </a:r>
            <a:endParaRPr lang="ru-RU" sz="1200"/>
          </a:p>
        </p:txBody>
      </p:sp>
      <p:sp>
        <p:nvSpPr>
          <p:cNvPr id="65" name="Прямоугольник 64"/>
          <p:cNvSpPr/>
          <p:nvPr>
            <p:custDataLst>
              <p:tags r:id="rId8"/>
            </p:custDataLst>
          </p:nvPr>
        </p:nvSpPr>
        <p:spPr>
          <a:xfrm>
            <a:off x="2124075" y="2637155"/>
            <a:ext cx="927100" cy="2857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dirty="0" smtClean="0"/>
              <a:t>Т-40 мин.</a:t>
            </a:r>
            <a:endParaRPr lang="ru-RU" sz="1100" dirty="0"/>
          </a:p>
        </p:txBody>
      </p:sp>
      <p:sp>
        <p:nvSpPr>
          <p:cNvPr id="66" name="Прямоугольник 65"/>
          <p:cNvSpPr/>
          <p:nvPr>
            <p:custDataLst>
              <p:tags r:id="rId9"/>
            </p:custDataLst>
          </p:nvPr>
        </p:nvSpPr>
        <p:spPr>
          <a:xfrm>
            <a:off x="4071934" y="2643182"/>
            <a:ext cx="928694" cy="2857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dirty="0" smtClean="0"/>
              <a:t>Т- 120 мин.</a:t>
            </a:r>
            <a:endParaRPr lang="ru-RU" sz="1100" dirty="0"/>
          </a:p>
        </p:txBody>
      </p:sp>
      <p:sp>
        <p:nvSpPr>
          <p:cNvPr id="68" name="Прямоугольник 67"/>
          <p:cNvSpPr/>
          <p:nvPr>
            <p:custDataLst>
              <p:tags r:id="rId10"/>
            </p:custDataLst>
          </p:nvPr>
        </p:nvSpPr>
        <p:spPr>
          <a:xfrm>
            <a:off x="5791200" y="2637155"/>
            <a:ext cx="1005205" cy="2857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dirty="0" smtClean="0"/>
              <a:t>Т-30 мин.</a:t>
            </a:r>
            <a:endParaRPr lang="ru-RU" sz="1100" dirty="0"/>
          </a:p>
        </p:txBody>
      </p:sp>
      <p:cxnSp>
        <p:nvCxnSpPr>
          <p:cNvPr id="70" name="Прямая со стрелкой 69"/>
          <p:cNvCxnSpPr/>
          <p:nvPr/>
        </p:nvCxnSpPr>
        <p:spPr>
          <a:xfrm>
            <a:off x="1476034" y="2132956"/>
            <a:ext cx="28765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 стрелкой 70"/>
          <p:cNvCxnSpPr/>
          <p:nvPr>
            <p:custDataLst>
              <p:tags r:id="rId11"/>
            </p:custDataLst>
          </p:nvPr>
        </p:nvCxnSpPr>
        <p:spPr>
          <a:xfrm>
            <a:off x="3563932" y="2129146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 стрелкой 83"/>
          <p:cNvCxnSpPr/>
          <p:nvPr/>
        </p:nvCxnSpPr>
        <p:spPr>
          <a:xfrm>
            <a:off x="7092336" y="2144386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5072066" y="3357562"/>
            <a:ext cx="292895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Обозначения: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-  Ожидание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Т  -  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Время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 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-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8" name="Рисунок 87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000628" y="3714752"/>
            <a:ext cx="1298561" cy="658425"/>
          </a:xfrm>
          <a:prstGeom prst="rect">
            <a:avLst/>
          </a:prstGeom>
        </p:spPr>
      </p:pic>
      <p:pic>
        <p:nvPicPr>
          <p:cNvPr id="89" name="Рисунок 88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5429256" y="5072074"/>
            <a:ext cx="292633" cy="420660"/>
          </a:xfrm>
          <a:prstGeom prst="rect">
            <a:avLst/>
          </a:prstGeom>
        </p:spPr>
      </p:pic>
      <p:pic>
        <p:nvPicPr>
          <p:cNvPr id="90" name="Рисунок 89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5357818" y="5572140"/>
            <a:ext cx="432854" cy="554784"/>
          </a:xfrm>
          <a:prstGeom prst="rect">
            <a:avLst/>
          </a:prstGeom>
        </p:spPr>
      </p:pic>
      <p:pic>
        <p:nvPicPr>
          <p:cNvPr id="91" name="Рисунок 90"/>
          <p:cNvPicPr>
            <a:picLocks noChangeAspect="1"/>
          </p:cNvPicPr>
          <p:nvPr>
            <p:custDataLst>
              <p:tags r:id="rId15"/>
            </p:custDataLst>
          </p:nvPr>
        </p:nvPicPr>
        <p:blipFill>
          <a:blip r:embed="rId14" cstate="print"/>
          <a:stretch>
            <a:fillRect/>
          </a:stretch>
        </p:blipFill>
        <p:spPr>
          <a:xfrm>
            <a:off x="3131813" y="2538407"/>
            <a:ext cx="432854" cy="554784"/>
          </a:xfrm>
          <a:prstGeom prst="rect">
            <a:avLst/>
          </a:prstGeom>
        </p:spPr>
      </p:pic>
      <p:sp>
        <p:nvSpPr>
          <p:cNvPr id="93" name="Прямоугольник 92"/>
          <p:cNvSpPr/>
          <p:nvPr/>
        </p:nvSpPr>
        <p:spPr>
          <a:xfrm>
            <a:off x="285721" y="3500438"/>
            <a:ext cx="3429024" cy="2233299"/>
          </a:xfrm>
          <a:prstGeom prst="rect">
            <a:avLst/>
          </a:prstGeom>
          <a:solidFill>
            <a:schemeClr val="bg1"/>
          </a:solidFill>
          <a:ln>
            <a:prstDash val="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800" b="1" dirty="0">
                <a:solidFill>
                  <a:srgbClr val="FF0000"/>
                </a:solidFill>
              </a:rPr>
              <a:t>Перечень проблем:</a:t>
            </a:r>
            <a:endParaRPr lang="ru-RU" sz="1800" b="1" dirty="0">
              <a:solidFill>
                <a:srgbClr val="FF0000"/>
              </a:solidFill>
            </a:endParaRPr>
          </a:p>
          <a:p>
            <a:pPr algn="l"/>
            <a:r>
              <a:rPr lang="ru-RU" sz="1800" b="1" dirty="0">
                <a:solidFill>
                  <a:srgbClr val="FF0000"/>
                </a:solidFill>
              </a:rPr>
              <a:t>1. Длительный сбор данных. </a:t>
            </a:r>
            <a:endParaRPr lang="ru-RU" sz="1800" b="1" dirty="0" smtClean="0">
              <a:solidFill>
                <a:srgbClr val="FF0000"/>
              </a:solidFill>
            </a:endParaRPr>
          </a:p>
          <a:p>
            <a:pPr algn="l"/>
            <a:r>
              <a:rPr lang="ru-RU" sz="1800" b="1" baseline="0" dirty="0" smtClean="0">
                <a:solidFill>
                  <a:srgbClr val="FF0000"/>
                </a:solidFill>
              </a:rPr>
              <a:t>2. Ошибки при составлении меню-требования.</a:t>
            </a:r>
            <a:endParaRPr lang="ru-RU" sz="1800" b="1" baseline="0" dirty="0" smtClean="0">
              <a:solidFill>
                <a:srgbClr val="FF0000"/>
              </a:solidFill>
            </a:endParaRPr>
          </a:p>
          <a:p>
            <a:pPr algn="l"/>
            <a:r>
              <a:rPr lang="ru-RU" sz="1800" b="1" dirty="0" smtClean="0">
                <a:solidFill>
                  <a:srgbClr val="FF0000"/>
                </a:solidFill>
              </a:rPr>
              <a:t>3. Ошибки при расчетах в накладных.</a:t>
            </a:r>
            <a:endParaRPr lang="ru-RU" sz="1800" b="1" dirty="0" smtClean="0">
              <a:solidFill>
                <a:srgbClr val="FF0000"/>
              </a:solidFill>
            </a:endParaRPr>
          </a:p>
          <a:p>
            <a:pPr algn="l"/>
            <a:endParaRPr lang="ru-RU" sz="1800" b="1" baseline="0" dirty="0">
              <a:solidFill>
                <a:srgbClr val="FF0000"/>
              </a:solidFill>
            </a:endParaRPr>
          </a:p>
        </p:txBody>
      </p:sp>
      <p:sp>
        <p:nvSpPr>
          <p:cNvPr id="3" name="Текстовое поле 2"/>
          <p:cNvSpPr txBox="1"/>
          <p:nvPr/>
        </p:nvSpPr>
        <p:spPr>
          <a:xfrm>
            <a:off x="2123440" y="1646555"/>
            <a:ext cx="937260" cy="59372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ru-RU" altLang="en-US" sz="1000"/>
              <a:t>собирает данные по количеству детей по группам</a:t>
            </a:r>
            <a:endParaRPr lang="ru-RU" altLang="en-US" sz="1000"/>
          </a:p>
        </p:txBody>
      </p:sp>
      <p:sp>
        <p:nvSpPr>
          <p:cNvPr id="4" name="Текстовое поле 3"/>
          <p:cNvSpPr txBox="1"/>
          <p:nvPr/>
        </p:nvSpPr>
        <p:spPr>
          <a:xfrm>
            <a:off x="4044950" y="1644650"/>
            <a:ext cx="990600" cy="93789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ru-RU" altLang="en-US" sz="1000"/>
              <a:t>вручную вносит данные в меню-требование</a:t>
            </a:r>
            <a:endParaRPr lang="ru-RU" altLang="en-US" sz="1000"/>
          </a:p>
        </p:txBody>
      </p:sp>
      <p:sp>
        <p:nvSpPr>
          <p:cNvPr id="5" name="Текстовое поле 4"/>
          <p:cNvSpPr txBox="1"/>
          <p:nvPr/>
        </p:nvSpPr>
        <p:spPr>
          <a:xfrm flipH="1">
            <a:off x="5772150" y="1670050"/>
            <a:ext cx="1087755" cy="75882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ru-RU" altLang="en-US" sz="1000"/>
              <a:t>вручную вносит данные в накладную на выдачу продуктов для кладовщика </a:t>
            </a:r>
            <a:endParaRPr lang="ru-RU" altLang="en-US" sz="1000"/>
          </a:p>
        </p:txBody>
      </p:sp>
      <p:pic>
        <p:nvPicPr>
          <p:cNvPr id="6" name="Рисунок 90"/>
          <p:cNvPicPr>
            <a:picLocks noChangeAspect="1"/>
          </p:cNvPicPr>
          <p:nvPr>
            <p:custDataLst>
              <p:tags r:id="rId16"/>
            </p:custDataLst>
          </p:nvPr>
        </p:nvPicPr>
        <p:blipFill>
          <a:blip r:embed="rId14" cstate="print"/>
          <a:stretch>
            <a:fillRect/>
          </a:stretch>
        </p:blipFill>
        <p:spPr>
          <a:xfrm>
            <a:off x="5083168" y="2565077"/>
            <a:ext cx="432854" cy="554784"/>
          </a:xfrm>
          <a:prstGeom prst="rect">
            <a:avLst/>
          </a:prstGeom>
        </p:spPr>
      </p:pic>
      <p:pic>
        <p:nvPicPr>
          <p:cNvPr id="7" name="Рисунок 90"/>
          <p:cNvPicPr>
            <a:picLocks noChangeAspect="1"/>
          </p:cNvPicPr>
          <p:nvPr>
            <p:custDataLst>
              <p:tags r:id="rId17"/>
            </p:custDataLst>
          </p:nvPr>
        </p:nvPicPr>
        <p:blipFill>
          <a:blip r:embed="rId14" cstate="print"/>
          <a:stretch>
            <a:fillRect/>
          </a:stretch>
        </p:blipFill>
        <p:spPr>
          <a:xfrm>
            <a:off x="6859898" y="2516817"/>
            <a:ext cx="432854" cy="55478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178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Карта целевого состояния оптимизации рабочего времени медицинской сестры при организации питания для детей дошкольного возраста</a:t>
            </a:r>
            <a:br>
              <a:rPr lang="ru-RU" sz="1780" b="1" dirty="0" smtClean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</a:br>
            <a:r>
              <a:rPr lang="ru-RU" sz="2700" b="1" dirty="0" smtClean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 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ВПП =  60 минут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1" name="Таблица 50"/>
          <p:cNvGraphicFramePr>
            <a:graphicFrameLocks noGrp="1"/>
          </p:cNvGraphicFramePr>
          <p:nvPr/>
        </p:nvGraphicFramePr>
        <p:xfrm>
          <a:off x="285720" y="1357298"/>
          <a:ext cx="8501122" cy="1714512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8501122"/>
              </a:tblGrid>
              <a:tr h="171451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9" name="Прямоугольник 48"/>
          <p:cNvSpPr/>
          <p:nvPr/>
        </p:nvSpPr>
        <p:spPr>
          <a:xfrm>
            <a:off x="285720" y="1357298"/>
            <a:ext cx="928694" cy="15001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/>
              <a:t>Вход</a:t>
            </a:r>
            <a:endParaRPr lang="ru-RU" sz="1000" dirty="0" smtClean="0"/>
          </a:p>
          <a:p>
            <a:pPr algn="ctr"/>
            <a:r>
              <a:rPr lang="ru-RU" sz="1000" dirty="0" smtClean="0"/>
              <a:t> </a:t>
            </a:r>
            <a:r>
              <a:rPr lang="ru-RU" sz="900" dirty="0" smtClean="0"/>
              <a:t>Сбор информации о количестве детей</a:t>
            </a:r>
            <a:endParaRPr lang="ru-RU" sz="900" dirty="0" smtClean="0"/>
          </a:p>
        </p:txBody>
      </p:sp>
      <p:sp>
        <p:nvSpPr>
          <p:cNvPr id="50" name="Прямоугольник 49"/>
          <p:cNvSpPr/>
          <p:nvPr/>
        </p:nvSpPr>
        <p:spPr>
          <a:xfrm>
            <a:off x="7929586" y="1357298"/>
            <a:ext cx="857256" cy="15001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dirty="0" smtClean="0"/>
              <a:t>Выход</a:t>
            </a:r>
            <a:endParaRPr lang="ru-RU" sz="900" dirty="0" smtClean="0"/>
          </a:p>
          <a:p>
            <a:pPr algn="ctr"/>
            <a:r>
              <a:rPr lang="ru-RU" sz="900" dirty="0" smtClean="0"/>
              <a:t>Передача меню-требования и накладной на выдачу продуктов кладовщику</a:t>
            </a:r>
            <a:endParaRPr lang="ru-RU" sz="900" dirty="0" smtClean="0"/>
          </a:p>
        </p:txBody>
      </p:sp>
      <p:sp>
        <p:nvSpPr>
          <p:cNvPr id="59" name="Прямоугольник 58"/>
          <p:cNvSpPr/>
          <p:nvPr>
            <p:custDataLst>
              <p:tags r:id="rId1"/>
            </p:custDataLst>
          </p:nvPr>
        </p:nvSpPr>
        <p:spPr>
          <a:xfrm>
            <a:off x="6075368" y="1643050"/>
            <a:ext cx="928694" cy="1000132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/>
              <a:t>ирррплррр</a:t>
            </a:r>
            <a:endParaRPr lang="ru-RU"/>
          </a:p>
        </p:txBody>
      </p:sp>
      <p:cxnSp>
        <p:nvCxnSpPr>
          <p:cNvPr id="69" name="Прямая со стрелкой 68"/>
          <p:cNvCxnSpPr/>
          <p:nvPr>
            <p:custDataLst>
              <p:tags r:id="rId2"/>
            </p:custDataLst>
          </p:nvPr>
        </p:nvCxnSpPr>
        <p:spPr>
          <a:xfrm>
            <a:off x="3563924" y="2132956"/>
            <a:ext cx="432435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 стрелкой 69"/>
          <p:cNvCxnSpPr/>
          <p:nvPr/>
        </p:nvCxnSpPr>
        <p:spPr>
          <a:xfrm>
            <a:off x="1476034" y="2132956"/>
            <a:ext cx="50419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 стрелкой 71"/>
          <p:cNvCxnSpPr/>
          <p:nvPr>
            <p:custDataLst>
              <p:tags r:id="rId3"/>
            </p:custDataLst>
          </p:nvPr>
        </p:nvCxnSpPr>
        <p:spPr>
          <a:xfrm>
            <a:off x="5431158" y="2141846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 стрелкой 83"/>
          <p:cNvCxnSpPr/>
          <p:nvPr/>
        </p:nvCxnSpPr>
        <p:spPr>
          <a:xfrm>
            <a:off x="7357131" y="2143116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5072066" y="3357562"/>
            <a:ext cx="292895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Обозначения: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Т   -  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Время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 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-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9" name="Рисунок 88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429256" y="4000504"/>
            <a:ext cx="292633" cy="420660"/>
          </a:xfrm>
          <a:prstGeom prst="rect">
            <a:avLst/>
          </a:prstGeom>
        </p:spPr>
      </p:pic>
      <p:sp>
        <p:nvSpPr>
          <p:cNvPr id="93" name="Прямоугольник 92"/>
          <p:cNvSpPr/>
          <p:nvPr/>
        </p:nvSpPr>
        <p:spPr>
          <a:xfrm>
            <a:off x="285721" y="3500438"/>
            <a:ext cx="3429024" cy="2233299"/>
          </a:xfrm>
          <a:prstGeom prst="rect">
            <a:avLst/>
          </a:prstGeom>
          <a:solidFill>
            <a:schemeClr val="bg1"/>
          </a:solidFill>
          <a:ln>
            <a:prstDash val="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800" b="1" dirty="0" smtClean="0">
                <a:solidFill>
                  <a:srgbClr val="00B050"/>
                </a:solidFill>
              </a:rPr>
              <a:t>Предполагаемые решения:</a:t>
            </a:r>
            <a:endParaRPr lang="ru-RU" sz="1800" b="1" dirty="0">
              <a:solidFill>
                <a:srgbClr val="00B050"/>
              </a:solidFill>
            </a:endParaRPr>
          </a:p>
          <a:p>
            <a:pPr algn="l"/>
            <a:r>
              <a:rPr lang="ru-RU" sz="1800" b="1" dirty="0">
                <a:solidFill>
                  <a:srgbClr val="00B050"/>
                </a:solidFill>
              </a:rPr>
              <a:t>1. Разработка стандарта по сбору данных.</a:t>
            </a:r>
            <a:endParaRPr lang="ru-RU" sz="1800" b="1" dirty="0" smtClean="0">
              <a:solidFill>
                <a:srgbClr val="00B050"/>
              </a:solidFill>
            </a:endParaRPr>
          </a:p>
          <a:p>
            <a:pPr algn="l"/>
            <a:r>
              <a:rPr lang="ru-RU" sz="1800" b="1" baseline="0" dirty="0" smtClean="0">
                <a:solidFill>
                  <a:srgbClr val="00B050"/>
                </a:solidFill>
              </a:rPr>
              <a:t>2.Приобретение оргтехники.</a:t>
            </a:r>
            <a:endParaRPr lang="ru-RU" sz="1800" b="1" baseline="0" dirty="0" smtClean="0">
              <a:solidFill>
                <a:srgbClr val="00B050"/>
              </a:solidFill>
            </a:endParaRPr>
          </a:p>
          <a:p>
            <a:pPr algn="l"/>
            <a:endParaRPr lang="ru-RU" sz="1800" b="1" baseline="0" dirty="0">
              <a:solidFill>
                <a:srgbClr val="00B050"/>
              </a:solidFill>
            </a:endParaRPr>
          </a:p>
        </p:txBody>
      </p:sp>
      <p:sp>
        <p:nvSpPr>
          <p:cNvPr id="34" name="Выноска-облако 33"/>
          <p:cNvSpPr/>
          <p:nvPr/>
        </p:nvSpPr>
        <p:spPr>
          <a:xfrm>
            <a:off x="5429256" y="4500570"/>
            <a:ext cx="357190" cy="285752"/>
          </a:xfrm>
          <a:prstGeom prst="cloud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Выноска-облако 34"/>
          <p:cNvSpPr/>
          <p:nvPr/>
        </p:nvSpPr>
        <p:spPr>
          <a:xfrm>
            <a:off x="3275958" y="2572063"/>
            <a:ext cx="357190" cy="285752"/>
          </a:xfrm>
          <a:prstGeom prst="cloud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Выноска-облако 35"/>
          <p:cNvSpPr/>
          <p:nvPr/>
        </p:nvSpPr>
        <p:spPr>
          <a:xfrm>
            <a:off x="7037081" y="2565078"/>
            <a:ext cx="357190" cy="285752"/>
          </a:xfrm>
          <a:prstGeom prst="cloud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0" name="Группа 9"/>
          <p:cNvGrpSpPr/>
          <p:nvPr/>
        </p:nvGrpSpPr>
        <p:grpSpPr>
          <a:xfrm>
            <a:off x="2303145" y="1373505"/>
            <a:ext cx="928370" cy="1571625"/>
            <a:chOff x="2700" y="2137"/>
            <a:chExt cx="1462" cy="2475"/>
          </a:xfrm>
        </p:grpSpPr>
        <p:sp>
          <p:nvSpPr>
            <p:cNvPr id="54" name="Прямоугольник 53"/>
            <p:cNvSpPr/>
            <p:nvPr>
              <p:custDataLst>
                <p:tags r:id="rId5"/>
              </p:custDataLst>
            </p:nvPr>
          </p:nvSpPr>
          <p:spPr>
            <a:xfrm>
              <a:off x="2700" y="2137"/>
              <a:ext cx="1463" cy="45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900" dirty="0"/>
                <a:t>Медицинская сестра</a:t>
              </a:r>
              <a:endParaRPr lang="ru-RU" sz="900" dirty="0"/>
            </a:p>
          </p:txBody>
        </p:sp>
        <p:sp>
          <p:nvSpPr>
            <p:cNvPr id="55" name="Прямоугольник 54"/>
            <p:cNvSpPr/>
            <p:nvPr>
              <p:custDataLst>
                <p:tags r:id="rId6"/>
              </p:custDataLst>
            </p:nvPr>
          </p:nvSpPr>
          <p:spPr>
            <a:xfrm>
              <a:off x="2700" y="2587"/>
              <a:ext cx="1463" cy="157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/>
                <a:t>Ссооо</a:t>
              </a:r>
              <a:endParaRPr lang="ru-RU"/>
            </a:p>
          </p:txBody>
        </p:sp>
        <p:sp>
          <p:nvSpPr>
            <p:cNvPr id="56" name="Прямоугольник 55"/>
            <p:cNvSpPr/>
            <p:nvPr>
              <p:custDataLst>
                <p:tags r:id="rId7"/>
              </p:custDataLst>
            </p:nvPr>
          </p:nvSpPr>
          <p:spPr>
            <a:xfrm>
              <a:off x="2700" y="4162"/>
              <a:ext cx="1463" cy="45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100" dirty="0" smtClean="0"/>
                <a:t>Т- 10 мин.</a:t>
              </a:r>
              <a:endParaRPr lang="ru-RU" sz="1100" dirty="0"/>
            </a:p>
          </p:txBody>
        </p:sp>
        <p:sp>
          <p:nvSpPr>
            <p:cNvPr id="4" name="Текстовое поле 3"/>
            <p:cNvSpPr txBox="1"/>
            <p:nvPr/>
          </p:nvSpPr>
          <p:spPr>
            <a:xfrm>
              <a:off x="2877" y="2613"/>
              <a:ext cx="1206" cy="1550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p>
              <a:pPr algn="ctr"/>
              <a:r>
                <a:rPr lang="ru-RU" sz="900">
                  <a:sym typeface="+mn-ea"/>
                </a:rPr>
                <a:t>собирает данные по количеству детей по группам</a:t>
              </a:r>
              <a:endParaRPr lang="ru-RU" altLang="en-US" sz="900"/>
            </a:p>
          </p:txBody>
        </p:sp>
      </p:grpSp>
      <p:grpSp>
        <p:nvGrpSpPr>
          <p:cNvPr id="9" name="Группа 8"/>
          <p:cNvGrpSpPr/>
          <p:nvPr/>
        </p:nvGrpSpPr>
        <p:grpSpPr>
          <a:xfrm>
            <a:off x="4189730" y="1356995"/>
            <a:ext cx="928370" cy="1571625"/>
            <a:chOff x="4500" y="2137"/>
            <a:chExt cx="1462" cy="2475"/>
          </a:xfrm>
        </p:grpSpPr>
        <p:sp>
          <p:nvSpPr>
            <p:cNvPr id="57" name="Прямоугольник 56"/>
            <p:cNvSpPr/>
            <p:nvPr>
              <p:custDataLst>
                <p:tags r:id="rId8"/>
              </p:custDataLst>
            </p:nvPr>
          </p:nvSpPr>
          <p:spPr>
            <a:xfrm>
              <a:off x="4500" y="2137"/>
              <a:ext cx="1463" cy="45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900" dirty="0"/>
                <a:t>Медицинская сестра</a:t>
              </a:r>
              <a:endParaRPr lang="ru-RU" sz="900" dirty="0"/>
            </a:p>
          </p:txBody>
        </p:sp>
        <p:sp>
          <p:nvSpPr>
            <p:cNvPr id="64" name="Прямоугольник 63"/>
            <p:cNvSpPr/>
            <p:nvPr>
              <p:custDataLst>
                <p:tags r:id="rId9"/>
              </p:custDataLst>
            </p:nvPr>
          </p:nvSpPr>
          <p:spPr>
            <a:xfrm>
              <a:off x="4500" y="2587"/>
              <a:ext cx="1463" cy="157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5" name="Прямоугольник 64"/>
            <p:cNvSpPr/>
            <p:nvPr>
              <p:custDataLst>
                <p:tags r:id="rId10"/>
              </p:custDataLst>
            </p:nvPr>
          </p:nvSpPr>
          <p:spPr>
            <a:xfrm>
              <a:off x="4500" y="4162"/>
              <a:ext cx="1463" cy="45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100" dirty="0" smtClean="0"/>
                <a:t>Т- 40 мин.</a:t>
              </a:r>
              <a:endParaRPr lang="ru-RU" sz="1100" dirty="0"/>
            </a:p>
          </p:txBody>
        </p:sp>
        <p:sp>
          <p:nvSpPr>
            <p:cNvPr id="5" name="Текстовое поле 4"/>
            <p:cNvSpPr txBox="1"/>
            <p:nvPr/>
          </p:nvSpPr>
          <p:spPr>
            <a:xfrm>
              <a:off x="4558" y="2717"/>
              <a:ext cx="1348" cy="1577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p>
              <a:pPr algn="ctr"/>
              <a:r>
                <a:rPr lang="ru-RU" sz="900">
                  <a:sym typeface="+mn-ea"/>
                </a:rPr>
                <a:t>вносит данные в меню-требование</a:t>
              </a:r>
              <a:endParaRPr lang="ru-RU" altLang="en-US" sz="900">
                <a:sym typeface="+mn-ea"/>
              </a:endParaRPr>
            </a:p>
          </p:txBody>
        </p:sp>
      </p:grpSp>
      <p:grpSp>
        <p:nvGrpSpPr>
          <p:cNvPr id="8" name="Группа 7"/>
          <p:cNvGrpSpPr/>
          <p:nvPr/>
        </p:nvGrpSpPr>
        <p:grpSpPr>
          <a:xfrm>
            <a:off x="6005830" y="1357298"/>
            <a:ext cx="982357" cy="1571636"/>
            <a:chOff x="8353" y="2137"/>
            <a:chExt cx="1547" cy="2475"/>
          </a:xfrm>
        </p:grpSpPr>
        <p:sp>
          <p:nvSpPr>
            <p:cNvPr id="62" name="Прямоугольник 61"/>
            <p:cNvSpPr/>
            <p:nvPr>
              <p:custDataLst>
                <p:tags r:id="rId11"/>
              </p:custDataLst>
            </p:nvPr>
          </p:nvSpPr>
          <p:spPr>
            <a:xfrm>
              <a:off x="8438" y="2137"/>
              <a:ext cx="1463" cy="45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900" dirty="0"/>
                <a:t>Медицинская сестра</a:t>
              </a:r>
              <a:endParaRPr lang="ru-RU" sz="900" dirty="0"/>
            </a:p>
          </p:txBody>
        </p:sp>
        <p:sp>
          <p:nvSpPr>
            <p:cNvPr id="67" name="Прямоугольник 66"/>
            <p:cNvSpPr/>
            <p:nvPr>
              <p:custDataLst>
                <p:tags r:id="rId12"/>
              </p:custDataLst>
            </p:nvPr>
          </p:nvSpPr>
          <p:spPr>
            <a:xfrm>
              <a:off x="8438" y="4162"/>
              <a:ext cx="1463" cy="45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100" dirty="0" smtClean="0"/>
                <a:t>Т- 10 мин.</a:t>
              </a:r>
              <a:endParaRPr lang="ru-RU" sz="1100" dirty="0"/>
            </a:p>
          </p:txBody>
        </p:sp>
        <p:sp>
          <p:nvSpPr>
            <p:cNvPr id="7" name="Текстовое поле 6"/>
            <p:cNvSpPr txBox="1"/>
            <p:nvPr/>
          </p:nvSpPr>
          <p:spPr>
            <a:xfrm>
              <a:off x="8353" y="2613"/>
              <a:ext cx="1546" cy="1596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p>
              <a:pPr algn="ctr"/>
              <a:r>
                <a:rPr lang="ru-RU" sz="900"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вносит данные в накладную на выдачу продуктов для кладовщика</a:t>
              </a:r>
              <a:endParaRPr lang="ru-RU" altLang="en-US" sz="9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endParaRPr>
            </a:p>
          </p:txBody>
        </p:sp>
      </p:grpSp>
      <p:sp>
        <p:nvSpPr>
          <p:cNvPr id="3" name="Выноска-облако 2"/>
          <p:cNvSpPr/>
          <p:nvPr/>
        </p:nvSpPr>
        <p:spPr>
          <a:xfrm>
            <a:off x="5278748" y="2643183"/>
            <a:ext cx="357190" cy="285752"/>
          </a:xfrm>
          <a:prstGeom prst="cloud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мероприятий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14282" y="1142981"/>
          <a:ext cx="8660776" cy="5212715"/>
        </p:xfrm>
        <a:graphic>
          <a:graphicData uri="http://schemas.openxmlformats.org/drawingml/2006/table">
            <a:tbl>
              <a:tblPr/>
              <a:tblGrid>
                <a:gridCol w="463969"/>
                <a:gridCol w="1948080"/>
                <a:gridCol w="1094740"/>
                <a:gridCol w="1600835"/>
                <a:gridCol w="1467290"/>
                <a:gridCol w="1015756"/>
                <a:gridCol w="1070106"/>
              </a:tblGrid>
              <a:tr h="9858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№ 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п</a:t>
                      </a:r>
                      <a:r>
                        <a:rPr lang="ru-RU" sz="1400" dirty="0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400" dirty="0" err="1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п</a:t>
                      </a:r>
                      <a:endParaRPr lang="ru-RU" sz="1400" dirty="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Проблема</a:t>
                      </a:r>
                      <a:endParaRPr lang="ru-RU" sz="1400" dirty="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 Коренные Причины</a:t>
                      </a:r>
                      <a:endParaRPr lang="ru-RU" sz="1400" dirty="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Планируемые мероприятия</a:t>
                      </a:r>
                      <a:endParaRPr lang="ru-RU" sz="140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ФИО, должность ответственного</a:t>
                      </a:r>
                      <a:endParaRPr lang="ru-RU" sz="140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Сроки</a:t>
                      </a:r>
                      <a:endParaRPr lang="ru-RU" sz="140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Исполнение</a:t>
                      </a:r>
                      <a:endParaRPr lang="ru-RU" sz="140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29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1.</a:t>
                      </a:r>
                      <a:endParaRPr lang="ru-RU" sz="140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Длительный процесс сбора данных о количестве детей по группам.</a:t>
                      </a:r>
                      <a:endParaRPr lang="ru-RU" sz="100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Отсутствие возможности сбора информации о количестве детей с использованием электронной почты</a:t>
                      </a:r>
                      <a:endParaRPr lang="ru-RU" sz="100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Использование электронных ресурсов (электронной почты) в результате установки оргтехники  в медицинском кабинете ДОУ.  Разработка стандарта по сбору данных о количестве детей по группам и передача данных медсестре.</a:t>
                      </a:r>
                      <a:endParaRPr lang="ru-RU" sz="1000" dirty="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заведующий Меснянкина Ю.И.</a:t>
                      </a:r>
                      <a:endParaRPr lang="ru-RU" sz="100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зам.зав.по УВР</a:t>
                      </a:r>
                      <a:endParaRPr lang="ru-RU" sz="100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Попова Л.В.</a:t>
                      </a:r>
                      <a:endParaRPr lang="ru-RU" sz="100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медицинская сестра</a:t>
                      </a:r>
                      <a:endParaRPr lang="ru-RU" sz="100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Барыкина Т.Н.</a:t>
                      </a:r>
                      <a:endParaRPr lang="ru-RU" sz="100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21.11.2025</a:t>
                      </a:r>
                      <a:endParaRPr lang="ru-RU" sz="100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01.12.2025</a:t>
                      </a:r>
                      <a:endParaRPr lang="ru-RU" sz="100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29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2. </a:t>
                      </a:r>
                      <a:endParaRPr lang="ru-RU" sz="140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Длительный процесс написания меню-требования в соответствии с технологическими картами блюд.</a:t>
                      </a:r>
                      <a:endParaRPr lang="ru-RU" sz="100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Ошибки при составлении меню-требования на бумажном носителе</a:t>
                      </a:r>
                      <a:endParaRPr lang="ru-RU" sz="100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Оборудование рабочего места медсестры оргтехникой с выходом в интернет и внедрением программного продукта «Вижен-Софт:Питание в детском саду». </a:t>
                      </a:r>
                      <a:endParaRPr lang="ru-RU" sz="1000" dirty="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  <a:sym typeface="+mn-ea"/>
                        </a:rPr>
                        <a:t>заведующий Меснянкина Ю.И.</a:t>
                      </a:r>
                      <a:endParaRPr lang="ru-RU" sz="100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  <a:sym typeface="+mn-ea"/>
                        </a:rPr>
                        <a:t>зам.зав.по УВР</a:t>
                      </a:r>
                      <a:endParaRPr lang="ru-RU" sz="100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  <a:sym typeface="+mn-ea"/>
                        </a:rPr>
                        <a:t>Попова Л.В.</a:t>
                      </a:r>
                      <a:endParaRPr lang="ru-RU" sz="100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  <a:sym typeface="+mn-ea"/>
                        </a:rPr>
                        <a:t>медицинская сестра</a:t>
                      </a:r>
                      <a:endParaRPr lang="ru-RU" sz="100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  <a:sym typeface="+mn-ea"/>
                        </a:rPr>
                        <a:t>Барыкина Т.Н.</a:t>
                      </a:r>
                      <a:endParaRPr lang="ru-RU" sz="100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21.11.2025</a:t>
                      </a:r>
                      <a:endParaRPr lang="ru-RU" sz="100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01.12.2025</a:t>
                      </a:r>
                      <a:endParaRPr lang="ru-RU" sz="100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29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3.</a:t>
                      </a:r>
                      <a:endParaRPr lang="ru-RU" sz="140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Длительный процесс написания накладной на выдачу продуктов питания.</a:t>
                      </a:r>
                      <a:endParaRPr lang="ru-RU" sz="100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Ошибки при расчетах в накладных на бумажном носителе</a:t>
                      </a:r>
                      <a:endParaRPr lang="ru-RU" sz="100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  <a:sym typeface="+mn-ea"/>
                        </a:rPr>
                        <a:t>Оборудование рабочего места медицинской сестры детского сада оргтехникой.</a:t>
                      </a:r>
                      <a:endParaRPr lang="ru-RU" sz="100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  <a:sym typeface="+mn-ea"/>
                        </a:rPr>
                        <a:t>заведующий Меснянкина Ю.И.</a:t>
                      </a:r>
                      <a:endParaRPr lang="ru-RU" sz="100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  <a:sym typeface="+mn-ea"/>
                        </a:rPr>
                        <a:t>зам.зав.по УВР</a:t>
                      </a:r>
                      <a:endParaRPr lang="ru-RU" sz="100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  <a:sym typeface="+mn-ea"/>
                        </a:rPr>
                        <a:t>Попова Л.В.</a:t>
                      </a:r>
                      <a:endParaRPr lang="ru-RU" sz="100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  <a:sym typeface="+mn-ea"/>
                        </a:rPr>
                        <a:t>медицинская сестра</a:t>
                      </a:r>
                      <a:endParaRPr lang="ru-RU" sz="100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  <a:sym typeface="+mn-ea"/>
                        </a:rPr>
                        <a:t>Барыкина Т.Н.</a:t>
                      </a:r>
                      <a:endParaRPr lang="ru-RU" sz="100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21.11.2025</a:t>
                      </a:r>
                      <a:endParaRPr lang="ru-RU" sz="100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 panose="02020603050405020304" pitchFamily="18" charset="0"/>
                          <a:ea typeface="Calibri" panose="020F0502020204030204"/>
                          <a:cs typeface="Times New Roman" panose="02020603050405020304" pitchFamily="18" charset="0"/>
                        </a:rPr>
                        <a:t>01.12.2025</a:t>
                      </a:r>
                      <a:endParaRPr lang="ru-RU" sz="1000">
                        <a:latin typeface="Times New Roman" panose="02020603050405020304" pitchFamily="18" charset="0"/>
                        <a:ea typeface="Calibri" panose="020F0502020204030204"/>
                        <a:cs typeface="Times New Roman" panose="02020603050405020304" pitchFamily="18" charset="0"/>
                      </a:endParaRPr>
                    </a:p>
                  </a:txBody>
                  <a:tcPr marL="45218" marR="452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4540250" y="1252220"/>
            <a:ext cx="4464050" cy="547306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ru-RU" alt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07950" y="1268730"/>
            <a:ext cx="4464050" cy="547306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ru-RU" alt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Примеры улучшений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57298"/>
            <a:ext cx="4040188" cy="817577"/>
          </a:xfrm>
        </p:spPr>
        <p:txBody>
          <a:bodyPr/>
          <a:lstStyle/>
          <a:p>
            <a:pPr algn="ctr"/>
            <a:r>
              <a:rPr lang="ru-RU" dirty="0" smtClean="0"/>
              <a:t>Было: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just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Время протекания работы медицинской сестры от сбора информации о количестве детей до передачи меню-требования, накладной на выдачу продуктов питания до кладовщика составляет 190 минут.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285860"/>
            <a:ext cx="4041775" cy="889015"/>
          </a:xfrm>
        </p:spPr>
        <p:txBody>
          <a:bodyPr/>
          <a:lstStyle/>
          <a:p>
            <a:pPr algn="ctr"/>
            <a:r>
              <a:rPr lang="ru-RU" dirty="0" smtClean="0"/>
              <a:t>Стало: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algn="just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Сокращение времени протекания работы медицинской сестры от сбора информации о количестве детей до передачи меню-требования, накладной на выдачу продуктов питания кладовщику до 60 минут.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Оборудовано рабочее место медицинской сестры оргтехникой посредством приобретения компьютера, МФУ.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Высвобожденнное рабочее время медицинской сестры отводится на проводение профилактических занятий и просветительских бесед, направленных на формирование здорового образа жизни воспитанников и их родителей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400" dirty="0"/>
              <a:t> </a:t>
            </a:r>
            <a:endParaRPr lang="ru-RU" sz="1400" dirty="0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TABLE_ENDDRAG_ORIGIN_RECT" val="635*335"/>
  <p:tag name="TABLE_ENDDRAG_RECT" val="45*101*635*335"/>
</p:tagLst>
</file>

<file path=ppt/tags/tag10.xml><?xml version="1.0" encoding="utf-8"?>
<p:tagLst xmlns:p="http://schemas.openxmlformats.org/presentationml/2006/main">
  <p:tag name="KSO_WM_DIAGRAM_VIRTUALLY_FRAME" val="{&quot;height&quot;:144.9344881889763,&quot;left&quot;:134.9984251968504,&quot;top&quot;:106.87385826771654,&quot;width&quot;:461.2532283464567}"/>
</p:tagLst>
</file>

<file path=ppt/tags/tag11.xml><?xml version="1.0" encoding="utf-8"?>
<p:tagLst xmlns:p="http://schemas.openxmlformats.org/presentationml/2006/main">
  <p:tag name="KSO_WM_DIAGRAM_VIRTUALLY_FRAME" val="{&quot;height&quot;:144.9344881889763,&quot;left&quot;:134.9984251968504,&quot;top&quot;:106.87385826771654,&quot;width&quot;:461.2532283464567}"/>
</p:tagLst>
</file>

<file path=ppt/tags/tag12.xml><?xml version="1.0" encoding="utf-8"?>
<p:tagLst xmlns:p="http://schemas.openxmlformats.org/presentationml/2006/main">
  <p:tag name="KSO_WM_DIAGRAM_VIRTUALLY_FRAME" val="{&quot;height&quot;:144.9344881889763,&quot;left&quot;:134.9984251968504,&quot;top&quot;:106.87385826771654,&quot;width&quot;:461.2532283464567}"/>
</p:tagLst>
</file>

<file path=ppt/tags/tag13.xml><?xml version="1.0" encoding="utf-8"?>
<p:tagLst xmlns:p="http://schemas.openxmlformats.org/presentationml/2006/main">
  <p:tag name="KSO_WM_DIAGRAM_VIRTUALLY_FRAME" val="{&quot;height&quot;:144.9344881889763,&quot;left&quot;:134.9984251968504,&quot;top&quot;:106.87385826771654,&quot;width&quot;:461.2532283464567}"/>
</p:tagLst>
</file>

<file path=ppt/tags/tag14.xml><?xml version="1.0" encoding="utf-8"?>
<p:tagLst xmlns:p="http://schemas.openxmlformats.org/presentationml/2006/main">
  <p:tag name="KSO_WM_DIAGRAM_VIRTUALLY_FRAME" val="{&quot;height&quot;:144.9344881889763,&quot;left&quot;:134.9984251968504,&quot;top&quot;:106.87385826771654,&quot;width&quot;:461.2532283464567}"/>
</p:tagLst>
</file>

<file path=ppt/tags/tag15.xml><?xml version="1.0" encoding="utf-8"?>
<p:tagLst xmlns:p="http://schemas.openxmlformats.org/presentationml/2006/main">
  <p:tag name="KSO_WM_DIAGRAM_VIRTUALLY_FRAME" val="{&quot;height&quot;:144.9344881889763,&quot;left&quot;:134.9984251968504,&quot;top&quot;:106.87385826771654,&quot;width&quot;:461.2532283464567}"/>
</p:tagLst>
</file>

<file path=ppt/tags/tag16.xml><?xml version="1.0" encoding="utf-8"?>
<p:tagLst xmlns:p="http://schemas.openxmlformats.org/presentationml/2006/main">
  <p:tag name="KSO_WM_DIAGRAM_VIRTUALLY_FRAME" val="{&quot;height&quot;:123.75086614173226,&quot;left&quot;:134.9984251968504,&quot;top&quot;:106.87385826771654,&quot;width&quot;:461.2532283464567}"/>
</p:tagLst>
</file>

<file path=ppt/tags/tag17.xml><?xml version="1.0" encoding="utf-8"?>
<p:tagLst xmlns:p="http://schemas.openxmlformats.org/presentationml/2006/main">
  <p:tag name="KSO_WM_DIAGRAM_VIRTUALLY_FRAME" val="{&quot;height&quot;:123.75086614173226,&quot;left&quot;:134.9984251968504,&quot;top&quot;:106.87385826771654,&quot;width&quot;:461.2532283464567}"/>
</p:tagLst>
</file>

<file path=ppt/tags/tag18.xml><?xml version="1.0" encoding="utf-8"?>
<p:tagLst xmlns:p="http://schemas.openxmlformats.org/presentationml/2006/main">
  <p:tag name="KSO_WM_DIAGRAM_VIRTUALLY_FRAME" val="{&quot;height&quot;:123.75086614173226,&quot;left&quot;:134.9984251968504,&quot;top&quot;:106.87385826771654,&quot;width&quot;:461.2532283464567}"/>
</p:tagLst>
</file>

<file path=ppt/tags/tag19.xml><?xml version="1.0" encoding="utf-8"?>
<p:tagLst xmlns:p="http://schemas.openxmlformats.org/presentationml/2006/main">
  <p:tag name="KSO_WM_DIAGRAM_VIRTUALLY_FRAME" val="{&quot;height&quot;:123.75086614173226,&quot;left&quot;:134.9984251968504,&quot;top&quot;:106.87385826771654,&quot;width&quot;:461.2532283464567}"/>
</p:tagLst>
</file>

<file path=ppt/tags/tag2.xml><?xml version="1.0" encoding="utf-8"?>
<p:tagLst xmlns:p="http://schemas.openxmlformats.org/presentationml/2006/main">
  <p:tag name="KSO_WM_DIAGRAM_VIRTUALLY_FRAME" val="{&quot;height&quot;:144.9344881889763,&quot;left&quot;:134.9984251968504,&quot;top&quot;:106.87385826771654,&quot;width&quot;:461.2532283464567}"/>
</p:tagLst>
</file>

<file path=ppt/tags/tag20.xml><?xml version="1.0" encoding="utf-8"?>
<p:tagLst xmlns:p="http://schemas.openxmlformats.org/presentationml/2006/main">
  <p:tag name="KSO_WM_DIAGRAM_VIRTUALLY_FRAME" val="{&quot;height&quot;:123.75086614173226,&quot;left&quot;:134.9984251968504,&quot;top&quot;:106.87385826771654,&quot;width&quot;:461.2532283464567}"/>
</p:tagLst>
</file>

<file path=ppt/tags/tag21.xml><?xml version="1.0" encoding="utf-8"?>
<p:tagLst xmlns:p="http://schemas.openxmlformats.org/presentationml/2006/main">
  <p:tag name="KSO_WM_DIAGRAM_VIRTUALLY_FRAME" val="{&quot;height&quot;:123.75086614173226,&quot;left&quot;:134.9984251968504,&quot;top&quot;:106.87385826771654,&quot;width&quot;:461.2532283464567}"/>
</p:tagLst>
</file>

<file path=ppt/tags/tag22.xml><?xml version="1.0" encoding="utf-8"?>
<p:tagLst xmlns:p="http://schemas.openxmlformats.org/presentationml/2006/main">
  <p:tag name="KSO_WM_DIAGRAM_VIRTUALLY_FRAME" val="{&quot;height&quot;:123.75086614173226,&quot;left&quot;:134.9984251968504,&quot;top&quot;:106.87385826771654,&quot;width&quot;:461.2532283464567}"/>
</p:tagLst>
</file>

<file path=ppt/tags/tag23.xml><?xml version="1.0" encoding="utf-8"?>
<p:tagLst xmlns:p="http://schemas.openxmlformats.org/presentationml/2006/main">
  <p:tag name="KSO_WM_DIAGRAM_VIRTUALLY_FRAME" val="{&quot;height&quot;:123.75086614173226,&quot;left&quot;:134.9984251968504,&quot;top&quot;:106.87385826771654,&quot;width&quot;:461.2532283464567}"/>
</p:tagLst>
</file>

<file path=ppt/tags/tag24.xml><?xml version="1.0" encoding="utf-8"?>
<p:tagLst xmlns:p="http://schemas.openxmlformats.org/presentationml/2006/main">
  <p:tag name="KSO_WM_DIAGRAM_VIRTUALLY_FRAME" val="{&quot;height&quot;:123.75086614173226,&quot;left&quot;:134.9984251968504,&quot;top&quot;:106.87385826771654,&quot;width&quot;:461.2532283464567}"/>
</p:tagLst>
</file>

<file path=ppt/tags/tag25.xml><?xml version="1.0" encoding="utf-8"?>
<p:tagLst xmlns:p="http://schemas.openxmlformats.org/presentationml/2006/main">
  <p:tag name="KSO_WM_DIAGRAM_VIRTUALLY_FRAME" val="{&quot;height&quot;:123.75086614173226,&quot;left&quot;:134.9984251968504,&quot;top&quot;:106.87385826771654,&quot;width&quot;:461.2532283464567}"/>
</p:tagLst>
</file>

<file path=ppt/tags/tag26.xml><?xml version="1.0" encoding="utf-8"?>
<p:tagLst xmlns:p="http://schemas.openxmlformats.org/presentationml/2006/main">
  <p:tag name="KSO_WM_DIAGRAM_VIRTUALLY_FRAME" val="{&quot;height&quot;:123.75086614173226,&quot;left&quot;:134.9984251968504,&quot;top&quot;:106.87385826771654,&quot;width&quot;:461.2532283464567}"/>
</p:tagLst>
</file>

<file path=ppt/tags/tag3.xml><?xml version="1.0" encoding="utf-8"?>
<p:tagLst xmlns:p="http://schemas.openxmlformats.org/presentationml/2006/main">
  <p:tag name="KSO_WM_DIAGRAM_VIRTUALLY_FRAME" val="{&quot;height&quot;:144.9344881889763,&quot;left&quot;:134.9984251968504,&quot;top&quot;:106.87385826771654,&quot;width&quot;:461.2532283464567}"/>
</p:tagLst>
</file>

<file path=ppt/tags/tag4.xml><?xml version="1.0" encoding="utf-8"?>
<p:tagLst xmlns:p="http://schemas.openxmlformats.org/presentationml/2006/main">
  <p:tag name="KSO_WM_DIAGRAM_VIRTUALLY_FRAME" val="{&quot;height&quot;:144.9344881889763,&quot;left&quot;:134.9984251968504,&quot;top&quot;:106.87385826771654,&quot;width&quot;:461.2532283464567}"/>
</p:tagLst>
</file>

<file path=ppt/tags/tag5.xml><?xml version="1.0" encoding="utf-8"?>
<p:tagLst xmlns:p="http://schemas.openxmlformats.org/presentationml/2006/main">
  <p:tag name="KSO_WM_DIAGRAM_VIRTUALLY_FRAME" val="{&quot;height&quot;:144.9344881889763,&quot;left&quot;:134.9984251968504,&quot;top&quot;:106.87385826771654,&quot;width&quot;:461.2532283464567}"/>
</p:tagLst>
</file>

<file path=ppt/tags/tag6.xml><?xml version="1.0" encoding="utf-8"?>
<p:tagLst xmlns:p="http://schemas.openxmlformats.org/presentationml/2006/main">
  <p:tag name="KSO_WM_DIAGRAM_VIRTUALLY_FRAME" val="{&quot;height&quot;:144.9344881889763,&quot;left&quot;:134.9984251968504,&quot;top&quot;:106.87385826771654,&quot;width&quot;:461.2532283464567}"/>
</p:tagLst>
</file>

<file path=ppt/tags/tag7.xml><?xml version="1.0" encoding="utf-8"?>
<p:tagLst xmlns:p="http://schemas.openxmlformats.org/presentationml/2006/main">
  <p:tag name="KSO_WM_DIAGRAM_VIRTUALLY_FRAME" val="{&quot;height&quot;:144.9344881889763,&quot;left&quot;:134.9984251968504,&quot;top&quot;:106.87385826771654,&quot;width&quot;:461.2532283464567}"/>
</p:tagLst>
</file>

<file path=ppt/tags/tag8.xml><?xml version="1.0" encoding="utf-8"?>
<p:tagLst xmlns:p="http://schemas.openxmlformats.org/presentationml/2006/main">
  <p:tag name="KSO_WM_DIAGRAM_VIRTUALLY_FRAME" val="{&quot;height&quot;:144.9344881889763,&quot;left&quot;:134.9984251968504,&quot;top&quot;:106.87385826771654,&quot;width&quot;:461.2532283464567}"/>
</p:tagLst>
</file>

<file path=ppt/tags/tag9.xml><?xml version="1.0" encoding="utf-8"?>
<p:tagLst xmlns:p="http://schemas.openxmlformats.org/presentationml/2006/main">
  <p:tag name="KSO_WM_DIAGRAM_VIRTUALLY_FRAME" val="{&quot;height&quot;:144.9344881889763,&quot;left&quot;:134.9984251968504,&quot;top&quot;:106.87385826771654,&quot;width&quot;:461.2532283464567}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7536</Words>
  <Application>WPS Presentation</Application>
  <PresentationFormat>Экран (4:3)</PresentationFormat>
  <Paragraphs>289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26" baseType="lpstr">
      <vt:lpstr>Arial</vt:lpstr>
      <vt:lpstr>SimSun</vt:lpstr>
      <vt:lpstr>Wingdings</vt:lpstr>
      <vt:lpstr>Times New Roman</vt:lpstr>
      <vt:lpstr>Times New Roman</vt:lpstr>
      <vt:lpstr>Tahoma</vt:lpstr>
      <vt:lpstr>Noto Sans Devanagari</vt:lpstr>
      <vt:lpstr>Segoe Print</vt:lpstr>
      <vt:lpstr>PT Astra Serif</vt:lpstr>
      <vt:lpstr>Mangal</vt:lpstr>
      <vt:lpstr>Calibri</vt:lpstr>
      <vt:lpstr>Tahoma</vt:lpstr>
      <vt:lpstr>Microsoft YaHei</vt:lpstr>
      <vt:lpstr>Arial Unicode MS</vt:lpstr>
      <vt:lpstr>Calibri</vt:lpstr>
      <vt:lpstr>Bahnschrift SemiBold</vt:lpstr>
      <vt:lpstr>Bookman Old Style</vt:lpstr>
      <vt:lpstr>Courier New</vt:lpstr>
      <vt:lpstr>Trebuchet MS</vt:lpstr>
      <vt:lpstr>Тема Office</vt:lpstr>
      <vt:lpstr>Проект «Эффективный регион»</vt:lpstr>
      <vt:lpstr>Карточка проекта</vt:lpstr>
      <vt:lpstr>     Карта текущего состояния оптимизации рабочего времени медицинской сестры при организации питания для детей дошкольного возраста        ВПП =  190 минут</vt:lpstr>
      <vt:lpstr>     Карта целевого состояния оптимизации рабочего времени медицинской сестры при организации питания для детей дошкольного возраста   ВПП =  60 минут </vt:lpstr>
      <vt:lpstr>План мероприятий</vt:lpstr>
      <vt:lpstr>Примеры улучшений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«Эффективный регион»</dc:title>
  <dc:creator>Пользователь</dc:creator>
  <cp:lastModifiedBy>User</cp:lastModifiedBy>
  <cp:revision>29</cp:revision>
  <dcterms:created xsi:type="dcterms:W3CDTF">2025-11-10T13:01:00Z</dcterms:created>
  <dcterms:modified xsi:type="dcterms:W3CDTF">2026-03-16T13:53:46Z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A5567B27A916410796811B6A12243E01_12</vt:lpwstr>
  </property>
  <property fmtid="{D5CDD505-2E9C-101B-9397-08002B2CF9AE}" pid="3" name="KSOProductBuildVer">
    <vt:lpwstr>1049-12.2.0.23196</vt:lpwstr>
  </property>
</Properties>
</file>