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8" r:id="rId4"/>
    <p:sldId id="262" r:id="rId5"/>
    <p:sldId id="260" r:id="rId6"/>
    <p:sldId id="263" r:id="rId7"/>
    <p:sldId id="264" r:id="rId8"/>
    <p:sldId id="261" r:id="rId9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/>
        <a:schemeClr val="tx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13" autoAdjust="0"/>
  </p:normalViewPr>
  <p:slideViewPr>
    <p:cSldViewPr>
      <p:cViewPr>
        <p:scale>
          <a:sx n="1" d="1"/>
          <a:sy n="1" d="1"/>
        </p:scale>
        <p:origin x="-2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4319863" cy="184319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264D-8840-425B-A8B2-3479790C3D9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4D6A0-87E8-4A5F-AE72-C741101A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D6A0-87E8-4A5F-AE72-C741101A27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D6A0-87E8-4A5F-AE72-C741101A27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BB06A4B-E8A1-4978-943A-F9304500819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7BBB089-1217-4BC9-8210-B7034DB2E6E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22ADACF-2D19-4164-A659-45F432C47F2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591BCE0-74D8-47F3-A25E-58DC2A6022E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7834D86-1DA5-453E-8B86-7F02085C1955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2BE78EA-5AE5-462D-A8CC-6B2E0EA1633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73AD14D-661F-42D9-97F8-DEE421769F7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7A9C1A1-162A-4F75-B59E-FD46A33C4EC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DC204EE-F6E2-417F-A9CF-4844A3BA274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68690BD-E3B1-4A4E-BD28-7AB8242E485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11.11.2025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F4732DA-4E26-477F-A358-80C6CDD013B5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11.11.2025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72B569-C37C-4973-8C6D-2AE0A1692DF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latin typeface="+mn-lt"/>
          <a:ea typeface="+mn-ea"/>
          <a:cs typeface="+mn-cs"/>
        </a:defRPr>
      </a:lvl1pPr>
      <a:lvl2pPr marL="457200" lvl="1" indent="0" algn="l">
        <a:defRPr sz="1800">
          <a:latin typeface="+mn-lt"/>
          <a:ea typeface="+mn-ea"/>
          <a:cs typeface="+mn-cs"/>
        </a:defRPr>
      </a:lvl2pPr>
      <a:lvl3pPr marL="914400" lvl="2" indent="0" algn="l">
        <a:defRPr sz="1800">
          <a:latin typeface="+mn-lt"/>
          <a:ea typeface="+mn-ea"/>
          <a:cs typeface="+mn-cs"/>
        </a:defRPr>
      </a:lvl3pPr>
      <a:lvl4pPr marL="1371600" lvl="3" indent="0" algn="l">
        <a:defRPr sz="1800">
          <a:latin typeface="+mn-lt"/>
          <a:ea typeface="+mn-ea"/>
          <a:cs typeface="+mn-cs"/>
        </a:defRPr>
      </a:lvl4pPr>
      <a:lvl5pPr marL="1828800" lvl="4" indent="0" algn="l">
        <a:defRPr sz="1800">
          <a:latin typeface="+mn-lt"/>
          <a:ea typeface="+mn-ea"/>
          <a:cs typeface="+mn-cs"/>
        </a:defRPr>
      </a:lvl5pPr>
      <a:lvl6pPr marL="2286000" lvl="5" indent="0" algn="l">
        <a:defRPr sz="1800">
          <a:latin typeface="+mn-lt"/>
          <a:ea typeface="+mn-ea"/>
          <a:cs typeface="+mn-cs"/>
        </a:defRPr>
      </a:lvl6pPr>
      <a:lvl7pPr marL="2743200" lvl="6" indent="0" algn="l">
        <a:defRPr sz="1800">
          <a:latin typeface="+mn-lt"/>
          <a:ea typeface="+mn-ea"/>
          <a:cs typeface="+mn-cs"/>
        </a:defRPr>
      </a:lvl7pPr>
      <a:lvl8pPr marL="3200400" lvl="7" indent="0" algn="l">
        <a:defRPr sz="1800">
          <a:latin typeface="+mn-lt"/>
          <a:ea typeface="+mn-ea"/>
          <a:cs typeface="+mn-cs"/>
        </a:defRPr>
      </a:lvl8pPr>
      <a:lvl9pPr marL="3657600" lvl="8" indent="0" algn="l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500166" y="571480"/>
            <a:ext cx="5572164" cy="86994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Проект «Эффективный регион»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357290" y="1989000"/>
            <a:ext cx="6400800" cy="270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ctr">
              <a:buFont typeface="Arial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Название учреждения: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54»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buFont typeface="Arial"/>
              <a:buNone/>
            </a:pPr>
            <a:endParaRPr sz="20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Название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подготовки и проведения индивидуальных и подгрупповых коррекционно-развивающих занятий педагога-психолога с воспитанниками»</a:t>
            </a:r>
            <a:endParaRPr sz="20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0" name="Picture 80"/>
          <p:cNvPicPr/>
          <p:nvPr/>
        </p:nvPicPr>
        <p:blipFill>
          <a:blip r:embed="rId2" cstate="print"/>
          <a:stretch/>
        </p:blipFill>
        <p:spPr>
          <a:xfrm>
            <a:off x="7849387" y="142853"/>
            <a:ext cx="857256" cy="857256"/>
          </a:xfrm>
          <a:prstGeom prst="rect">
            <a:avLst/>
          </a:prstGeom>
        </p:spPr>
      </p:pic>
      <p:pic>
        <p:nvPicPr>
          <p:cNvPr id="82" name="Picture 82"/>
          <p:cNvPicPr/>
          <p:nvPr/>
        </p:nvPicPr>
        <p:blipFill>
          <a:blip r:embed="rId3" cstate="print"/>
          <a:stretch/>
        </p:blipFill>
        <p:spPr>
          <a:xfrm>
            <a:off x="214282" y="142852"/>
            <a:ext cx="793493" cy="920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0000" cy="60343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2000" y="189000"/>
          <a:ext cx="8820000" cy="6300000"/>
        </p:xfrm>
        <a:graphic>
          <a:graphicData uri="http://schemas.openxmlformats.org/presentationml/2006/ole">
            <p:oleObj spid="_x0000_s1029" name="Acrobat Document" r:id="rId3" imgW="8020016" imgH="5676811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362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>
              <a:buNone/>
            </a:pPr>
            <a:r>
              <a:rPr sz="1800" b="1" dirty="0">
                <a:latin typeface="Times New Roman"/>
                <a:ea typeface="Times New Roman"/>
                <a:cs typeface="Times New Roman"/>
              </a:rPr>
              <a:t>    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Карта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текущего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с</a:t>
            </a:r>
            <a:r>
              <a:rPr sz="1600" b="1" dirty="0" err="1" smtClean="0">
                <a:latin typeface="Times New Roman"/>
                <a:ea typeface="Times New Roman"/>
                <a:cs typeface="Times New Roman"/>
              </a:rPr>
              <a:t>остояния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«О</a:t>
            </a:r>
            <a:r>
              <a:rPr sz="1600" b="1" dirty="0" err="1" smtClean="0">
                <a:latin typeface="Times New Roman"/>
                <a:ea typeface="Times New Roman"/>
                <a:cs typeface="Times New Roman"/>
              </a:rPr>
              <a:t>птимизации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подготовки и проведения индивидуальных и подгрупповых коррекционно-развивающих занятий педагога-психолога с воспитанниками»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sz="1600" b="1" dirty="0">
                <a:latin typeface="Times New Roman"/>
                <a:ea typeface="Times New Roman"/>
                <a:cs typeface="Times New Roman"/>
              </a:rPr>
            </a:br>
            <a:r>
              <a:rPr sz="1600" b="1" dirty="0">
                <a:latin typeface="Times New Roman"/>
                <a:ea typeface="Times New Roman"/>
                <a:cs typeface="Times New Roman"/>
              </a:rPr>
              <a:t>                ВПП 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=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142 мин.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 (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)</a:t>
            </a:r>
            <a:endParaRPr sz="16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5" name="Table 95"/>
          <p:cNvGraphicFramePr/>
          <p:nvPr/>
        </p:nvGraphicFramePr>
        <p:xfrm>
          <a:off x="252000" y="1089000"/>
          <a:ext cx="8501122" cy="378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01122"/>
              </a:tblGrid>
              <a:tr h="37800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Shape 96"/>
          <p:cNvSpPr/>
          <p:nvPr/>
        </p:nvSpPr>
        <p:spPr>
          <a:xfrm>
            <a:off x="285720" y="1269000"/>
            <a:ext cx="686280" cy="166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352000" y="3069000"/>
            <a:ext cx="360000" cy="153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192000" y="2169000"/>
            <a:ext cx="357190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9" name="Shape 99"/>
          <p:cNvSpPr/>
          <p:nvPr/>
        </p:nvSpPr>
        <p:spPr>
          <a:xfrm>
            <a:off x="1333501" y="1357298"/>
            <a:ext cx="93344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332000" y="1629000"/>
            <a:ext cx="928693" cy="10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Начало рабочего дня.  Поиск и подготовка материалов к занятиям в общем шкафу</a:t>
            </a:r>
          </a:p>
          <a:p>
            <a:pPr marL="0" indent="0" algn="ctr"/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329880" y="2705100"/>
            <a:ext cx="928693" cy="22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" name="Shape 102"/>
          <p:cNvSpPr/>
          <p:nvPr/>
        </p:nvSpPr>
        <p:spPr>
          <a:xfrm>
            <a:off x="2592000" y="1357298"/>
            <a:ext cx="975857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3927109" y="1643048"/>
            <a:ext cx="928694" cy="10659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Возвращение в кабинет. Подготовка материала к индивидуальным  занятиям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292000" y="1629000"/>
            <a:ext cx="928694" cy="10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за первым ребенком из кабинета в группу и обратно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552000" y="1629000"/>
            <a:ext cx="928693" cy="10659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 первым ребенком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927109" y="1357298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286493" y="1357298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552000" y="1357298"/>
            <a:ext cx="946371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621088" y="1643049"/>
            <a:ext cx="960312" cy="10715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из кабинета в группу и обратно с целью уточнения количества воспитанников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620113" y="2724149"/>
            <a:ext cx="961287" cy="204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1" name="Shape 111"/>
          <p:cNvSpPr/>
          <p:nvPr/>
        </p:nvSpPr>
        <p:spPr>
          <a:xfrm>
            <a:off x="3917584" y="2724150"/>
            <a:ext cx="928694" cy="204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" name="Shape 112"/>
          <p:cNvSpPr/>
          <p:nvPr/>
        </p:nvSpPr>
        <p:spPr>
          <a:xfrm>
            <a:off x="5276968" y="2709000"/>
            <a:ext cx="928694" cy="219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3" name="Shape 113"/>
          <p:cNvSpPr/>
          <p:nvPr/>
        </p:nvSpPr>
        <p:spPr>
          <a:xfrm>
            <a:off x="6552000" y="2709000"/>
            <a:ext cx="928693" cy="219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" name="Shape 114"/>
          <p:cNvSpPr/>
          <p:nvPr/>
        </p:nvSpPr>
        <p:spPr>
          <a:xfrm>
            <a:off x="2232000" y="216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6" name="Shape 116"/>
          <p:cNvSpPr/>
          <p:nvPr/>
        </p:nvSpPr>
        <p:spPr>
          <a:xfrm>
            <a:off x="277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7" name="Shape 117"/>
          <p:cNvSpPr/>
          <p:nvPr/>
        </p:nvSpPr>
        <p:spPr>
          <a:xfrm>
            <a:off x="4932000" y="2169000"/>
            <a:ext cx="357189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8" name="Shape 118"/>
          <p:cNvSpPr/>
          <p:nvPr/>
        </p:nvSpPr>
        <p:spPr>
          <a:xfrm>
            <a:off x="7452000" y="2169000"/>
            <a:ext cx="357189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9" name="Shape 119"/>
          <p:cNvSpPr txBox="1"/>
          <p:nvPr/>
        </p:nvSpPr>
        <p:spPr>
          <a:xfrm>
            <a:off x="7092000" y="4869000"/>
            <a:ext cx="1649578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Обозначения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/>
            <a:endParaRPr sz="1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1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-   </a:t>
            </a:r>
            <a:r>
              <a:rPr sz="11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sz="11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sz="11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Человек</a:t>
            </a:r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endParaRPr sz="11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- </a:t>
            </a:r>
            <a:r>
              <a:rPr sz="11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3" name="Picture 123"/>
          <p:cNvPicPr/>
          <p:nvPr/>
        </p:nvPicPr>
        <p:blipFill>
          <a:blip r:embed="rId3" cstate="print"/>
          <a:stretch/>
        </p:blipFill>
        <p:spPr>
          <a:xfrm>
            <a:off x="7272000" y="5589000"/>
            <a:ext cx="180000" cy="240659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252000" y="4869000"/>
            <a:ext cx="6120000" cy="16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  <a:prstDash val="dash"/>
          </a:ln>
        </p:spPr>
        <p:txBody>
          <a:bodyPr lIns="91440" tIns="45720" rIns="91440" bIns="45720" anchor="t"/>
          <a:lstStyle>
            <a:defPPr/>
            <a:lvl1pPr marL="0" lvl="0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потери педагога-психолога на излишнее перемещение по ДОУ.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Временные потери педагога-психолога на подбор учебно-методического материала в общем шкафу для хранения пособий, из-за отсутствия индивидуальной системы хранения.</a:t>
            </a:r>
            <a:endParaRPr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Недостаточное взаимодействие между педагогом-психологом и всеми участниками образовательного процесса.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Отсутствие времени у педагога-психолога на проведение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дополнительных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развивающих индивидуальных занятий с воспитанниками.</a:t>
            </a:r>
            <a:endParaRPr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/>
            <a:endParaRPr sz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hape 108"/>
          <p:cNvSpPr/>
          <p:nvPr/>
        </p:nvSpPr>
        <p:spPr>
          <a:xfrm>
            <a:off x="7812000" y="1381125"/>
            <a:ext cx="928693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Shape 105"/>
          <p:cNvSpPr/>
          <p:nvPr/>
        </p:nvSpPr>
        <p:spPr>
          <a:xfrm>
            <a:off x="7812000" y="1696425"/>
            <a:ext cx="928693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с 1 ребенком от кабинета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группу и со 2 ребенком обратно в кабинет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hape 113"/>
          <p:cNvSpPr/>
          <p:nvPr/>
        </p:nvSpPr>
        <p:spPr>
          <a:xfrm>
            <a:off x="7812000" y="2709000"/>
            <a:ext cx="900000" cy="224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Shape 99"/>
          <p:cNvSpPr/>
          <p:nvPr/>
        </p:nvSpPr>
        <p:spPr>
          <a:xfrm>
            <a:off x="612000" y="3069000"/>
            <a:ext cx="93344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hape 100"/>
          <p:cNvSpPr/>
          <p:nvPr/>
        </p:nvSpPr>
        <p:spPr>
          <a:xfrm>
            <a:off x="612000" y="3353775"/>
            <a:ext cx="928693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со  вторым ребенком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Shape 101"/>
          <p:cNvSpPr/>
          <p:nvPr/>
        </p:nvSpPr>
        <p:spPr>
          <a:xfrm>
            <a:off x="612000" y="4329000"/>
            <a:ext cx="928693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Shape 102"/>
          <p:cNvSpPr/>
          <p:nvPr/>
        </p:nvSpPr>
        <p:spPr>
          <a:xfrm>
            <a:off x="1872000" y="3069000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hape 109"/>
          <p:cNvSpPr/>
          <p:nvPr/>
        </p:nvSpPr>
        <p:spPr>
          <a:xfrm>
            <a:off x="1872000" y="3363300"/>
            <a:ext cx="928694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со вторым ребенком от кабинета в группу и  с подгруппой детей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Shape 110"/>
          <p:cNvSpPr/>
          <p:nvPr/>
        </p:nvSpPr>
        <p:spPr>
          <a:xfrm>
            <a:off x="1872000" y="4329000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6" name="7-конечная звезда 9"/>
          <p:cNvSpPr>
            <a:spLocks/>
          </p:cNvSpPr>
          <p:nvPr/>
        </p:nvSpPr>
        <p:spPr bwMode="auto">
          <a:xfrm>
            <a:off x="205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7-конечная звезда 9"/>
          <p:cNvSpPr>
            <a:spLocks/>
          </p:cNvSpPr>
          <p:nvPr/>
        </p:nvSpPr>
        <p:spPr bwMode="auto">
          <a:xfrm>
            <a:off x="457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7-конечная звезда 9"/>
          <p:cNvSpPr>
            <a:spLocks/>
          </p:cNvSpPr>
          <p:nvPr/>
        </p:nvSpPr>
        <p:spPr bwMode="auto">
          <a:xfrm>
            <a:off x="133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8" name="7-конечная звезда 9"/>
          <p:cNvSpPr>
            <a:spLocks/>
          </p:cNvSpPr>
          <p:nvPr/>
        </p:nvSpPr>
        <p:spPr bwMode="auto">
          <a:xfrm>
            <a:off x="385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7-конечная звезда 9"/>
          <p:cNvSpPr>
            <a:spLocks/>
          </p:cNvSpPr>
          <p:nvPr/>
        </p:nvSpPr>
        <p:spPr bwMode="auto">
          <a:xfrm>
            <a:off x="259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0" name="7-конечная звезда 9"/>
          <p:cNvSpPr>
            <a:spLocks/>
          </p:cNvSpPr>
          <p:nvPr/>
        </p:nvSpPr>
        <p:spPr bwMode="auto">
          <a:xfrm>
            <a:off x="331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3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7-конечная звезда 9"/>
          <p:cNvSpPr>
            <a:spLocks/>
          </p:cNvSpPr>
          <p:nvPr/>
        </p:nvSpPr>
        <p:spPr bwMode="auto">
          <a:xfrm>
            <a:off x="529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7-конечная звезда 9"/>
          <p:cNvSpPr>
            <a:spLocks/>
          </p:cNvSpPr>
          <p:nvPr/>
        </p:nvSpPr>
        <p:spPr bwMode="auto">
          <a:xfrm>
            <a:off x="781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Shape 114"/>
          <p:cNvSpPr/>
          <p:nvPr/>
        </p:nvSpPr>
        <p:spPr>
          <a:xfrm>
            <a:off x="1673925" y="378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" name="Shape 102"/>
          <p:cNvSpPr/>
          <p:nvPr/>
        </p:nvSpPr>
        <p:spPr>
          <a:xfrm>
            <a:off x="3132000" y="3069000"/>
            <a:ext cx="1001850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109"/>
          <p:cNvSpPr/>
          <p:nvPr/>
        </p:nvSpPr>
        <p:spPr>
          <a:xfrm>
            <a:off x="3132000" y="3337650"/>
            <a:ext cx="982800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 подгруппой детей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Shape 110"/>
          <p:cNvSpPr/>
          <p:nvPr/>
        </p:nvSpPr>
        <p:spPr>
          <a:xfrm>
            <a:off x="3132000" y="4329000"/>
            <a:ext cx="982800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Shape 102"/>
          <p:cNvSpPr/>
          <p:nvPr/>
        </p:nvSpPr>
        <p:spPr>
          <a:xfrm>
            <a:off x="4391999" y="3069000"/>
            <a:ext cx="1008676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just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9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Пед.-психолог</a:t>
            </a:r>
            <a:r>
              <a:rPr lang="ru-RU" sz="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ети, </a:t>
            </a:r>
            <a:r>
              <a:rPr lang="ru-RU" sz="9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воспитат</a:t>
            </a:r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дети, воспитатели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Shape 109"/>
          <p:cNvSpPr/>
          <p:nvPr/>
        </p:nvSpPr>
        <p:spPr>
          <a:xfrm>
            <a:off x="4392000" y="3362325"/>
            <a:ext cx="999150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с подгруппой детей от кабинета в группу. Обмен информацией. Консультация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Shape 110"/>
          <p:cNvSpPr/>
          <p:nvPr/>
        </p:nvSpPr>
        <p:spPr>
          <a:xfrm>
            <a:off x="4391999" y="4329000"/>
            <a:ext cx="989625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" name="Shape 102"/>
          <p:cNvSpPr/>
          <p:nvPr/>
        </p:nvSpPr>
        <p:spPr>
          <a:xfrm>
            <a:off x="5781675" y="3069000"/>
            <a:ext cx="97901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Shape 109"/>
          <p:cNvSpPr/>
          <p:nvPr/>
        </p:nvSpPr>
        <p:spPr>
          <a:xfrm>
            <a:off x="5772150" y="3381375"/>
            <a:ext cx="990600" cy="947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от группы в кабинет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hape 110"/>
          <p:cNvSpPr/>
          <p:nvPr/>
        </p:nvSpPr>
        <p:spPr>
          <a:xfrm>
            <a:off x="5781675" y="4329000"/>
            <a:ext cx="97901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Shape 102"/>
          <p:cNvSpPr/>
          <p:nvPr/>
        </p:nvSpPr>
        <p:spPr>
          <a:xfrm>
            <a:off x="7125675" y="3069000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Shape 109"/>
          <p:cNvSpPr/>
          <p:nvPr/>
        </p:nvSpPr>
        <p:spPr>
          <a:xfrm>
            <a:off x="7135200" y="3353775"/>
            <a:ext cx="930750" cy="947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Заполнение документации. Размещение материала в общем шкафу. Окончание рабочего дня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Shape 110"/>
          <p:cNvSpPr/>
          <p:nvPr/>
        </p:nvSpPr>
        <p:spPr>
          <a:xfrm>
            <a:off x="7140300" y="4329000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" name="Shape 116"/>
          <p:cNvSpPr/>
          <p:nvPr/>
        </p:nvSpPr>
        <p:spPr>
          <a:xfrm>
            <a:off x="3672000" y="216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8" name="Shape 116"/>
          <p:cNvSpPr/>
          <p:nvPr/>
        </p:nvSpPr>
        <p:spPr>
          <a:xfrm>
            <a:off x="403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9" name="Shape 116"/>
          <p:cNvSpPr/>
          <p:nvPr/>
        </p:nvSpPr>
        <p:spPr>
          <a:xfrm>
            <a:off x="547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0" name="Shape 116"/>
          <p:cNvSpPr/>
          <p:nvPr/>
        </p:nvSpPr>
        <p:spPr>
          <a:xfrm>
            <a:off x="673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1" name="Shape 116"/>
          <p:cNvSpPr/>
          <p:nvPr/>
        </p:nvSpPr>
        <p:spPr>
          <a:xfrm>
            <a:off x="799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2" name="7-конечная звезда 9"/>
          <p:cNvSpPr>
            <a:spLocks/>
          </p:cNvSpPr>
          <p:nvPr/>
        </p:nvSpPr>
        <p:spPr bwMode="auto">
          <a:xfrm>
            <a:off x="25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3" name="7-конечная звезда 9"/>
          <p:cNvSpPr>
            <a:spLocks/>
          </p:cNvSpPr>
          <p:nvPr/>
        </p:nvSpPr>
        <p:spPr bwMode="auto">
          <a:xfrm>
            <a:off x="511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7-конечная звезда 9"/>
          <p:cNvSpPr>
            <a:spLocks/>
          </p:cNvSpPr>
          <p:nvPr/>
        </p:nvSpPr>
        <p:spPr bwMode="auto">
          <a:xfrm>
            <a:off x="421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7-конечная звезда 9"/>
          <p:cNvSpPr>
            <a:spLocks/>
          </p:cNvSpPr>
          <p:nvPr/>
        </p:nvSpPr>
        <p:spPr bwMode="auto">
          <a:xfrm>
            <a:off x="655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7-конечная звезда 9"/>
          <p:cNvSpPr>
            <a:spLocks/>
          </p:cNvSpPr>
          <p:nvPr/>
        </p:nvSpPr>
        <p:spPr bwMode="auto">
          <a:xfrm>
            <a:off x="70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7" name="7-конечная звезда 9"/>
          <p:cNvSpPr>
            <a:spLocks/>
          </p:cNvSpPr>
          <p:nvPr/>
        </p:nvSpPr>
        <p:spPr bwMode="auto">
          <a:xfrm>
            <a:off x="781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7-конечная звезда 9"/>
          <p:cNvSpPr>
            <a:spLocks/>
          </p:cNvSpPr>
          <p:nvPr/>
        </p:nvSpPr>
        <p:spPr bwMode="auto">
          <a:xfrm>
            <a:off x="817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7-конечная звезда 9"/>
          <p:cNvSpPr>
            <a:spLocks/>
          </p:cNvSpPr>
          <p:nvPr/>
        </p:nvSpPr>
        <p:spPr bwMode="auto">
          <a:xfrm>
            <a:off x="7092000" y="594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Shape 114"/>
          <p:cNvSpPr/>
          <p:nvPr/>
        </p:nvSpPr>
        <p:spPr>
          <a:xfrm>
            <a:off x="1152000" y="216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81" name="Picture 123"/>
          <p:cNvPicPr/>
          <p:nvPr/>
        </p:nvPicPr>
        <p:blipFill>
          <a:blip r:embed="rId3" cstate="print"/>
          <a:stretch/>
        </p:blipFill>
        <p:spPr>
          <a:xfrm>
            <a:off x="4333875" y="1089000"/>
            <a:ext cx="180000" cy="240659"/>
          </a:xfrm>
          <a:prstGeom prst="rect">
            <a:avLst/>
          </a:prstGeom>
        </p:spPr>
      </p:pic>
      <p:pic>
        <p:nvPicPr>
          <p:cNvPr id="82" name="Picture 123"/>
          <p:cNvPicPr/>
          <p:nvPr/>
        </p:nvPicPr>
        <p:blipFill>
          <a:blip r:embed="rId3" cstate="print"/>
          <a:stretch/>
        </p:blipFill>
        <p:spPr>
          <a:xfrm>
            <a:off x="3132000" y="1089000"/>
            <a:ext cx="180000" cy="240659"/>
          </a:xfrm>
          <a:prstGeom prst="rect">
            <a:avLst/>
          </a:prstGeom>
        </p:spPr>
      </p:pic>
      <p:pic>
        <p:nvPicPr>
          <p:cNvPr id="83" name="Picture 123"/>
          <p:cNvPicPr/>
          <p:nvPr/>
        </p:nvPicPr>
        <p:blipFill>
          <a:blip r:embed="rId3" cstate="print"/>
          <a:stretch/>
        </p:blipFill>
        <p:spPr>
          <a:xfrm>
            <a:off x="1809750" y="1089000"/>
            <a:ext cx="180000" cy="240659"/>
          </a:xfrm>
          <a:prstGeom prst="rect">
            <a:avLst/>
          </a:prstGeom>
        </p:spPr>
      </p:pic>
      <p:pic>
        <p:nvPicPr>
          <p:cNvPr id="84" name="Picture 123"/>
          <p:cNvPicPr/>
          <p:nvPr/>
        </p:nvPicPr>
        <p:blipFill>
          <a:blip r:embed="rId3" cstate="print"/>
          <a:stretch/>
        </p:blipFill>
        <p:spPr>
          <a:xfrm>
            <a:off x="1332000" y="2889000"/>
            <a:ext cx="180000" cy="240659"/>
          </a:xfrm>
          <a:prstGeom prst="rect">
            <a:avLst/>
          </a:prstGeom>
        </p:spPr>
      </p:pic>
      <p:pic>
        <p:nvPicPr>
          <p:cNvPr id="85" name="Picture 123"/>
          <p:cNvPicPr/>
          <p:nvPr/>
        </p:nvPicPr>
        <p:blipFill>
          <a:blip r:embed="rId3" cstate="print"/>
          <a:stretch/>
        </p:blipFill>
        <p:spPr>
          <a:xfrm>
            <a:off x="5832000" y="2889000"/>
            <a:ext cx="180000" cy="240659"/>
          </a:xfrm>
          <a:prstGeom prst="rect">
            <a:avLst/>
          </a:prstGeom>
        </p:spPr>
      </p:pic>
      <p:pic>
        <p:nvPicPr>
          <p:cNvPr id="86" name="Picture 123"/>
          <p:cNvPicPr/>
          <p:nvPr/>
        </p:nvPicPr>
        <p:blipFill>
          <a:blip r:embed="rId3" cstate="print"/>
          <a:stretch/>
        </p:blipFill>
        <p:spPr>
          <a:xfrm>
            <a:off x="7632000" y="2889000"/>
            <a:ext cx="180000" cy="240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362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>
              <a:buNone/>
            </a:pPr>
            <a:r>
              <a:rPr sz="1800" b="1" dirty="0">
                <a:latin typeface="Times New Roman"/>
                <a:ea typeface="Times New Roman"/>
                <a:cs typeface="Times New Roman"/>
              </a:rPr>
              <a:t>    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Карта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целевого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с</a:t>
            </a:r>
            <a:r>
              <a:rPr sz="1600" b="1" dirty="0" err="1" smtClean="0">
                <a:latin typeface="Times New Roman"/>
                <a:ea typeface="Times New Roman"/>
                <a:cs typeface="Times New Roman"/>
              </a:rPr>
              <a:t>остояния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«О</a:t>
            </a:r>
            <a:r>
              <a:rPr sz="1600" b="1" dirty="0" err="1" smtClean="0">
                <a:latin typeface="Times New Roman"/>
                <a:ea typeface="Times New Roman"/>
                <a:cs typeface="Times New Roman"/>
              </a:rPr>
              <a:t>птимизации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подготовки и проведения индивидуальных и подгрупповых коррекционно-развивающих занятий педагога-психолога с воспитанниками»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sz="1600" b="1" dirty="0">
                <a:latin typeface="Times New Roman"/>
                <a:ea typeface="Times New Roman"/>
                <a:cs typeface="Times New Roman"/>
              </a:rPr>
            </a:br>
            <a:r>
              <a:rPr sz="1600" b="1" dirty="0">
                <a:latin typeface="Times New Roman"/>
                <a:ea typeface="Times New Roman"/>
                <a:cs typeface="Times New Roman"/>
              </a:rPr>
              <a:t>                ВПП 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=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142 мин.</a:t>
            </a:r>
            <a:r>
              <a:rPr sz="1600" b="1" dirty="0" smtClean="0">
                <a:latin typeface="Times New Roman"/>
                <a:ea typeface="Times New Roman"/>
                <a:cs typeface="Times New Roman"/>
              </a:rPr>
              <a:t>  (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)</a:t>
            </a:r>
            <a:endParaRPr sz="16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5" name="Table 95"/>
          <p:cNvGraphicFramePr/>
          <p:nvPr/>
        </p:nvGraphicFramePr>
        <p:xfrm>
          <a:off x="72000" y="1089000"/>
          <a:ext cx="9000000" cy="378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000000"/>
              </a:tblGrid>
              <a:tr h="37800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Shape 96"/>
          <p:cNvSpPr/>
          <p:nvPr/>
        </p:nvSpPr>
        <p:spPr>
          <a:xfrm>
            <a:off x="166275" y="1343025"/>
            <a:ext cx="326280" cy="159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648699" y="3105150"/>
            <a:ext cx="352426" cy="153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372000" y="2169000"/>
            <a:ext cx="357190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9" name="Shape 99"/>
          <p:cNvSpPr/>
          <p:nvPr/>
        </p:nvSpPr>
        <p:spPr>
          <a:xfrm>
            <a:off x="1771651" y="1365623"/>
            <a:ext cx="93344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771725" y="1629000"/>
            <a:ext cx="933375" cy="10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Подготовка  учебно-методического материалов к индивидуальным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коррекц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.- развивающим  занятиям</a:t>
            </a:r>
          </a:p>
          <a:p>
            <a:pPr marL="0" indent="0" algn="ctr"/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765200" y="2709000"/>
            <a:ext cx="928693" cy="22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" name="Shape 102"/>
          <p:cNvSpPr/>
          <p:nvPr/>
        </p:nvSpPr>
        <p:spPr>
          <a:xfrm>
            <a:off x="2952000" y="1357298"/>
            <a:ext cx="962207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505675" y="1660050"/>
            <a:ext cx="928694" cy="10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за вторым ребенком из кабинета в группу и обратно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732000" y="1629000"/>
            <a:ext cx="928693" cy="10659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со вторым ребенком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724650" y="1357298"/>
            <a:ext cx="926121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958900" y="1633299"/>
            <a:ext cx="960312" cy="10715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за первым ребенком из кабинета в группу и обратно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954475" y="2708999"/>
            <a:ext cx="965357" cy="234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" name="Shape 112"/>
          <p:cNvSpPr/>
          <p:nvPr/>
        </p:nvSpPr>
        <p:spPr>
          <a:xfrm>
            <a:off x="5508718" y="2734650"/>
            <a:ext cx="928694" cy="219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3" name="Shape 113"/>
          <p:cNvSpPr/>
          <p:nvPr/>
        </p:nvSpPr>
        <p:spPr>
          <a:xfrm>
            <a:off x="6732000" y="2709000"/>
            <a:ext cx="928693" cy="219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" name="Shape 114"/>
          <p:cNvSpPr/>
          <p:nvPr/>
        </p:nvSpPr>
        <p:spPr>
          <a:xfrm>
            <a:off x="2772000" y="216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6" name="Shape 116"/>
          <p:cNvSpPr/>
          <p:nvPr/>
        </p:nvSpPr>
        <p:spPr>
          <a:xfrm>
            <a:off x="277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7" name="Shape 117"/>
          <p:cNvSpPr/>
          <p:nvPr/>
        </p:nvSpPr>
        <p:spPr>
          <a:xfrm>
            <a:off x="5112000" y="2169000"/>
            <a:ext cx="357189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8" name="Shape 118"/>
          <p:cNvSpPr/>
          <p:nvPr/>
        </p:nvSpPr>
        <p:spPr>
          <a:xfrm>
            <a:off x="7632000" y="2169000"/>
            <a:ext cx="357189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9" name="Shape 119"/>
          <p:cNvSpPr txBox="1"/>
          <p:nvPr/>
        </p:nvSpPr>
        <p:spPr>
          <a:xfrm>
            <a:off x="7092000" y="4869000"/>
            <a:ext cx="1649578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Обозначения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/>
            <a:endParaRPr sz="1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1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-   </a:t>
            </a:r>
            <a:r>
              <a:rPr sz="11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sz="11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sz="11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Человек</a:t>
            </a:r>
            <a:r>
              <a:rPr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endParaRPr sz="11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1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- </a:t>
            </a:r>
            <a:r>
              <a:rPr sz="11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endParaRPr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3" name="Picture 123"/>
          <p:cNvPicPr/>
          <p:nvPr/>
        </p:nvPicPr>
        <p:blipFill>
          <a:blip r:embed="rId3" cstate="print"/>
          <a:stretch/>
        </p:blipFill>
        <p:spPr>
          <a:xfrm>
            <a:off x="7272000" y="5589000"/>
            <a:ext cx="180000" cy="240659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72000" y="4869000"/>
            <a:ext cx="6840000" cy="198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  <a:prstDash val="dash"/>
          </a:ln>
        </p:spPr>
        <p:txBody>
          <a:bodyPr lIns="91440" tIns="45720" rIns="91440" bIns="45720" anchor="t"/>
          <a:lstStyle>
            <a:defPPr/>
            <a:lvl1pPr marL="0" lvl="0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времени потерь педагога-психолога при подборе и размещении учебно-методических материалов в системе хранения для проведения индивидуальных и подгрупповых занятий. </a:t>
            </a:r>
            <a:endParaRPr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sz="10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Внедрение пособия «Сенсорный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ящик» для проведения индивидуальных и подгрупповых коррекционно-развивающих занятий. </a:t>
            </a:r>
            <a:endParaRPr sz="10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Взаимодействие педагога-психолога, воспитателей групп и родителей (законных представителей) посредством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sz="10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алгоритма и чек - листов при взаимодействии всех участников образовательного процесса. </a:t>
            </a:r>
          </a:p>
          <a:p>
            <a:pPr marL="0" indent="0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Улучшение качества оказываемой коррекционной помощи за счет увеличения количества индивидуальных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развивающих занятий с воспитанниками.</a:t>
            </a:r>
          </a:p>
          <a:p>
            <a:pPr marL="0" indent="0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6.Снижение напряженности труда за счет использования современного оборудования и функциональной мебели.</a:t>
            </a:r>
            <a:endParaRPr sz="10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/>
            <a:endParaRPr sz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hape 108"/>
          <p:cNvSpPr/>
          <p:nvPr/>
        </p:nvSpPr>
        <p:spPr>
          <a:xfrm>
            <a:off x="7972425" y="1381125"/>
            <a:ext cx="928693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Shape 105"/>
          <p:cNvSpPr/>
          <p:nvPr/>
        </p:nvSpPr>
        <p:spPr>
          <a:xfrm>
            <a:off x="7973400" y="1696425"/>
            <a:ext cx="928693" cy="10001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за третьим ребенком от кабинета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группу и обратно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hape 113"/>
          <p:cNvSpPr/>
          <p:nvPr/>
        </p:nvSpPr>
        <p:spPr>
          <a:xfrm>
            <a:off x="7992000" y="2709000"/>
            <a:ext cx="900000" cy="224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Shape 101"/>
          <p:cNvSpPr/>
          <p:nvPr/>
        </p:nvSpPr>
        <p:spPr>
          <a:xfrm>
            <a:off x="191475" y="4329000"/>
            <a:ext cx="928693" cy="347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Shape 102"/>
          <p:cNvSpPr/>
          <p:nvPr/>
        </p:nvSpPr>
        <p:spPr>
          <a:xfrm>
            <a:off x="2503875" y="3095625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hape 109"/>
          <p:cNvSpPr/>
          <p:nvPr/>
        </p:nvSpPr>
        <p:spPr>
          <a:xfrm>
            <a:off x="2486025" y="3358424"/>
            <a:ext cx="933449" cy="1042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 четвертым ребенком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7-конечная звезда 9"/>
          <p:cNvSpPr>
            <a:spLocks/>
          </p:cNvSpPr>
          <p:nvPr/>
        </p:nvSpPr>
        <p:spPr bwMode="auto">
          <a:xfrm>
            <a:off x="234315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7-конечная звезда 9"/>
          <p:cNvSpPr>
            <a:spLocks/>
          </p:cNvSpPr>
          <p:nvPr/>
        </p:nvSpPr>
        <p:spPr bwMode="auto">
          <a:xfrm>
            <a:off x="1676175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0" name="7-конечная звезда 9"/>
          <p:cNvSpPr>
            <a:spLocks/>
          </p:cNvSpPr>
          <p:nvPr/>
        </p:nvSpPr>
        <p:spPr bwMode="auto">
          <a:xfrm>
            <a:off x="349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7-конечная звезда 9"/>
          <p:cNvSpPr>
            <a:spLocks/>
          </p:cNvSpPr>
          <p:nvPr/>
        </p:nvSpPr>
        <p:spPr bwMode="auto">
          <a:xfrm>
            <a:off x="619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7-конечная звезда 9"/>
          <p:cNvSpPr>
            <a:spLocks/>
          </p:cNvSpPr>
          <p:nvPr/>
        </p:nvSpPr>
        <p:spPr bwMode="auto">
          <a:xfrm>
            <a:off x="853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hape 114"/>
          <p:cNvSpPr/>
          <p:nvPr/>
        </p:nvSpPr>
        <p:spPr>
          <a:xfrm>
            <a:off x="1673925" y="378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" name="Shape 102"/>
          <p:cNvSpPr/>
          <p:nvPr/>
        </p:nvSpPr>
        <p:spPr>
          <a:xfrm>
            <a:off x="3705225" y="3087075"/>
            <a:ext cx="962025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hape 109"/>
          <p:cNvSpPr/>
          <p:nvPr/>
        </p:nvSpPr>
        <p:spPr>
          <a:xfrm>
            <a:off x="3696675" y="3352800"/>
            <a:ext cx="982800" cy="11049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Подготовка  учебно-методического материалов к подгрупповому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коррекц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.- развивающему  занятию</a:t>
            </a:r>
          </a:p>
        </p:txBody>
      </p:sp>
      <p:sp>
        <p:nvSpPr>
          <p:cNvPr id="57" name="Shape 110"/>
          <p:cNvSpPr/>
          <p:nvPr/>
        </p:nvSpPr>
        <p:spPr>
          <a:xfrm>
            <a:off x="3705225" y="4457700"/>
            <a:ext cx="981074" cy="238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Shape 102"/>
          <p:cNvSpPr/>
          <p:nvPr/>
        </p:nvSpPr>
        <p:spPr>
          <a:xfrm>
            <a:off x="4976924" y="3105150"/>
            <a:ext cx="1008676" cy="323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just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9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Пед.-психолог</a:t>
            </a:r>
            <a:r>
              <a:rPr lang="ru-RU" sz="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ети, </a:t>
            </a:r>
            <a:r>
              <a:rPr lang="ru-RU" sz="9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воспитат</a:t>
            </a:r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9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дети, воспитатели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Shape 109"/>
          <p:cNvSpPr/>
          <p:nvPr/>
        </p:nvSpPr>
        <p:spPr>
          <a:xfrm>
            <a:off x="4982550" y="3362324"/>
            <a:ext cx="999150" cy="1076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с подгруппой детей от кабинета в группу. Обмен информацией. Консультация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Shape 110"/>
          <p:cNvSpPr/>
          <p:nvPr/>
        </p:nvSpPr>
        <p:spPr>
          <a:xfrm>
            <a:off x="4972051" y="4457700"/>
            <a:ext cx="1019174" cy="219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" name="Shape 102"/>
          <p:cNvSpPr/>
          <p:nvPr/>
        </p:nvSpPr>
        <p:spPr>
          <a:xfrm>
            <a:off x="6305550" y="3105151"/>
            <a:ext cx="1000125" cy="27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Shape 109"/>
          <p:cNvSpPr/>
          <p:nvPr/>
        </p:nvSpPr>
        <p:spPr>
          <a:xfrm>
            <a:off x="6303825" y="3409950"/>
            <a:ext cx="990600" cy="1038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от группы в кабинет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hape 110"/>
          <p:cNvSpPr/>
          <p:nvPr/>
        </p:nvSpPr>
        <p:spPr>
          <a:xfrm>
            <a:off x="6313350" y="4438650"/>
            <a:ext cx="979019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Shape 102"/>
          <p:cNvSpPr/>
          <p:nvPr/>
        </p:nvSpPr>
        <p:spPr>
          <a:xfrm>
            <a:off x="7632000" y="3086100"/>
            <a:ext cx="928694" cy="268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Shape 109"/>
          <p:cNvSpPr/>
          <p:nvPr/>
        </p:nvSpPr>
        <p:spPr>
          <a:xfrm>
            <a:off x="7626075" y="3353775"/>
            <a:ext cx="930750" cy="1046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Заполнение документации. Размещение материала в общем шкафу. Окончание рабочего дня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Shape 110"/>
          <p:cNvSpPr/>
          <p:nvPr/>
        </p:nvSpPr>
        <p:spPr>
          <a:xfrm>
            <a:off x="7631175" y="4429125"/>
            <a:ext cx="928694" cy="219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" name="Shape 116"/>
          <p:cNvSpPr/>
          <p:nvPr/>
        </p:nvSpPr>
        <p:spPr>
          <a:xfrm>
            <a:off x="3852000" y="216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9" name="Shape 116"/>
          <p:cNvSpPr/>
          <p:nvPr/>
        </p:nvSpPr>
        <p:spPr>
          <a:xfrm>
            <a:off x="4668225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0" name="Shape 116"/>
          <p:cNvSpPr/>
          <p:nvPr/>
        </p:nvSpPr>
        <p:spPr>
          <a:xfrm>
            <a:off x="691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1" name="Shape 116"/>
          <p:cNvSpPr/>
          <p:nvPr/>
        </p:nvSpPr>
        <p:spPr>
          <a:xfrm>
            <a:off x="727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2" name="7-конечная звезда 9"/>
          <p:cNvSpPr>
            <a:spLocks/>
          </p:cNvSpPr>
          <p:nvPr/>
        </p:nvSpPr>
        <p:spPr bwMode="auto">
          <a:xfrm>
            <a:off x="25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3" name="7-конечная звезда 9"/>
          <p:cNvSpPr>
            <a:spLocks/>
          </p:cNvSpPr>
          <p:nvPr/>
        </p:nvSpPr>
        <p:spPr bwMode="auto">
          <a:xfrm>
            <a:off x="565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7-конечная звезда 9"/>
          <p:cNvSpPr>
            <a:spLocks/>
          </p:cNvSpPr>
          <p:nvPr/>
        </p:nvSpPr>
        <p:spPr bwMode="auto">
          <a:xfrm>
            <a:off x="43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7-конечная звезда 9"/>
          <p:cNvSpPr>
            <a:spLocks/>
          </p:cNvSpPr>
          <p:nvPr/>
        </p:nvSpPr>
        <p:spPr bwMode="auto">
          <a:xfrm>
            <a:off x="637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7-конечная звезда 9"/>
          <p:cNvSpPr>
            <a:spLocks/>
          </p:cNvSpPr>
          <p:nvPr/>
        </p:nvSpPr>
        <p:spPr bwMode="auto">
          <a:xfrm>
            <a:off x="70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7-конечная звезда 9"/>
          <p:cNvSpPr>
            <a:spLocks/>
          </p:cNvSpPr>
          <p:nvPr/>
        </p:nvSpPr>
        <p:spPr bwMode="auto">
          <a:xfrm>
            <a:off x="817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7-конечная звезда 9"/>
          <p:cNvSpPr>
            <a:spLocks/>
          </p:cNvSpPr>
          <p:nvPr/>
        </p:nvSpPr>
        <p:spPr bwMode="auto">
          <a:xfrm>
            <a:off x="7092000" y="594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Shape 114"/>
          <p:cNvSpPr/>
          <p:nvPr/>
        </p:nvSpPr>
        <p:spPr>
          <a:xfrm>
            <a:off x="612000" y="2169000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82" name="Picture 123"/>
          <p:cNvPicPr/>
          <p:nvPr/>
        </p:nvPicPr>
        <p:blipFill>
          <a:blip r:embed="rId3" cstate="print"/>
          <a:stretch/>
        </p:blipFill>
        <p:spPr>
          <a:xfrm>
            <a:off x="3132000" y="1089000"/>
            <a:ext cx="180000" cy="240659"/>
          </a:xfrm>
          <a:prstGeom prst="rect">
            <a:avLst/>
          </a:prstGeom>
        </p:spPr>
      </p:pic>
      <p:sp>
        <p:nvSpPr>
          <p:cNvPr id="87" name="Shape 99"/>
          <p:cNvSpPr/>
          <p:nvPr/>
        </p:nvSpPr>
        <p:spPr>
          <a:xfrm>
            <a:off x="612001" y="1344000"/>
            <a:ext cx="899999" cy="370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воспитатели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Shape 107"/>
          <p:cNvSpPr/>
          <p:nvPr/>
        </p:nvSpPr>
        <p:spPr>
          <a:xfrm>
            <a:off x="5509693" y="1364648"/>
            <a:ext cx="928694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106"/>
          <p:cNvSpPr/>
          <p:nvPr/>
        </p:nvSpPr>
        <p:spPr>
          <a:xfrm>
            <a:off x="4212000" y="1352550"/>
            <a:ext cx="970578" cy="295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Педагог-психолог, дети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Shape 103"/>
          <p:cNvSpPr/>
          <p:nvPr/>
        </p:nvSpPr>
        <p:spPr>
          <a:xfrm>
            <a:off x="4212000" y="1629000"/>
            <a:ext cx="969600" cy="10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 первым ребенком</a:t>
            </a:r>
            <a:r>
              <a:rPr lang="ru-RU" sz="900" dirty="0" smtClean="0">
                <a:solidFill>
                  <a:schemeClr val="bg1"/>
                </a:solidFill>
              </a:rPr>
              <a:t> 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Shape 111"/>
          <p:cNvSpPr/>
          <p:nvPr/>
        </p:nvSpPr>
        <p:spPr>
          <a:xfrm>
            <a:off x="4212974" y="2709000"/>
            <a:ext cx="968625" cy="237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3" name="Shape 100"/>
          <p:cNvSpPr/>
          <p:nvPr/>
        </p:nvSpPr>
        <p:spPr>
          <a:xfrm>
            <a:off x="612000" y="1733551"/>
            <a:ext cx="928693" cy="9754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Начало рабочего дня.  Взаимодействие с воспитателями посредством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/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15" name="Shape 101"/>
          <p:cNvSpPr/>
          <p:nvPr/>
        </p:nvSpPr>
        <p:spPr>
          <a:xfrm>
            <a:off x="612000" y="2709000"/>
            <a:ext cx="928693" cy="22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0" name="Shape 114"/>
          <p:cNvSpPr/>
          <p:nvPr/>
        </p:nvSpPr>
        <p:spPr>
          <a:xfrm>
            <a:off x="1515450" y="2238375"/>
            <a:ext cx="214314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1" name="Shape 110"/>
          <p:cNvSpPr/>
          <p:nvPr/>
        </p:nvSpPr>
        <p:spPr>
          <a:xfrm>
            <a:off x="2474479" y="4410075"/>
            <a:ext cx="944995" cy="29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4" name="Shape 99"/>
          <p:cNvSpPr/>
          <p:nvPr/>
        </p:nvSpPr>
        <p:spPr>
          <a:xfrm>
            <a:off x="192900" y="3095625"/>
            <a:ext cx="933449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Shape 100"/>
          <p:cNvSpPr/>
          <p:nvPr/>
        </p:nvSpPr>
        <p:spPr>
          <a:xfrm>
            <a:off x="190500" y="3400424"/>
            <a:ext cx="928693" cy="971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занятие с третьим ребенком</a:t>
            </a:r>
            <a:endParaRPr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Shape 110"/>
          <p:cNvSpPr/>
          <p:nvPr/>
        </p:nvSpPr>
        <p:spPr>
          <a:xfrm>
            <a:off x="1332000" y="4391025"/>
            <a:ext cx="928694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en-US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4" name="Shape 99"/>
          <p:cNvSpPr/>
          <p:nvPr/>
        </p:nvSpPr>
        <p:spPr>
          <a:xfrm>
            <a:off x="1327875" y="3096600"/>
            <a:ext cx="933449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lang="ru-RU" sz="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Shape 100"/>
          <p:cNvSpPr/>
          <p:nvPr/>
        </p:nvSpPr>
        <p:spPr>
          <a:xfrm>
            <a:off x="1330350" y="3411900"/>
            <a:ext cx="928693" cy="988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Перемещение за четвертым ребенком от кабинета в группу и обратно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Shape 116"/>
          <p:cNvSpPr/>
          <p:nvPr/>
        </p:nvSpPr>
        <p:spPr>
          <a:xfrm>
            <a:off x="601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8" name="Shape 116"/>
          <p:cNvSpPr/>
          <p:nvPr/>
        </p:nvSpPr>
        <p:spPr>
          <a:xfrm>
            <a:off x="3384300" y="3855675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9" name="Shape 116"/>
          <p:cNvSpPr/>
          <p:nvPr/>
        </p:nvSpPr>
        <p:spPr>
          <a:xfrm>
            <a:off x="2217375" y="3817575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0" name="Shape 116"/>
          <p:cNvSpPr/>
          <p:nvPr/>
        </p:nvSpPr>
        <p:spPr>
          <a:xfrm>
            <a:off x="972000" y="3789000"/>
            <a:ext cx="285751" cy="158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1" name="7-конечная звезда 9"/>
          <p:cNvSpPr>
            <a:spLocks/>
          </p:cNvSpPr>
          <p:nvPr/>
        </p:nvSpPr>
        <p:spPr bwMode="auto">
          <a:xfrm>
            <a:off x="115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3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7-конечная звезда 9"/>
          <p:cNvSpPr>
            <a:spLocks/>
          </p:cNvSpPr>
          <p:nvPr/>
        </p:nvSpPr>
        <p:spPr bwMode="auto">
          <a:xfrm>
            <a:off x="421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" name="7-конечная звезда 9"/>
          <p:cNvSpPr>
            <a:spLocks/>
          </p:cNvSpPr>
          <p:nvPr/>
        </p:nvSpPr>
        <p:spPr bwMode="auto">
          <a:xfrm>
            <a:off x="475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7-конечная звезда 9"/>
          <p:cNvSpPr>
            <a:spLocks/>
          </p:cNvSpPr>
          <p:nvPr/>
        </p:nvSpPr>
        <p:spPr bwMode="auto">
          <a:xfrm>
            <a:off x="673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6" name="7-конечная звезда 9"/>
          <p:cNvSpPr>
            <a:spLocks/>
          </p:cNvSpPr>
          <p:nvPr/>
        </p:nvSpPr>
        <p:spPr bwMode="auto">
          <a:xfrm>
            <a:off x="7272000" y="10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7-конечная звезда 9"/>
          <p:cNvSpPr>
            <a:spLocks/>
          </p:cNvSpPr>
          <p:nvPr/>
        </p:nvSpPr>
        <p:spPr bwMode="auto">
          <a:xfrm>
            <a:off x="7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8" name="7-конечная звезда 9"/>
          <p:cNvSpPr>
            <a:spLocks/>
          </p:cNvSpPr>
          <p:nvPr/>
        </p:nvSpPr>
        <p:spPr bwMode="auto">
          <a:xfrm>
            <a:off x="61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7-конечная звезда 9"/>
          <p:cNvSpPr>
            <a:spLocks/>
          </p:cNvSpPr>
          <p:nvPr/>
        </p:nvSpPr>
        <p:spPr bwMode="auto">
          <a:xfrm>
            <a:off x="97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7-конечная звезда 9"/>
          <p:cNvSpPr>
            <a:spLocks/>
          </p:cNvSpPr>
          <p:nvPr/>
        </p:nvSpPr>
        <p:spPr bwMode="auto">
          <a:xfrm>
            <a:off x="205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7-конечная звезда 9"/>
          <p:cNvSpPr>
            <a:spLocks/>
          </p:cNvSpPr>
          <p:nvPr/>
        </p:nvSpPr>
        <p:spPr bwMode="auto">
          <a:xfrm>
            <a:off x="313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7-конечная звезда 9"/>
          <p:cNvSpPr>
            <a:spLocks/>
          </p:cNvSpPr>
          <p:nvPr/>
        </p:nvSpPr>
        <p:spPr bwMode="auto">
          <a:xfrm>
            <a:off x="529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3" name="7-конечная звезда 9"/>
          <p:cNvSpPr>
            <a:spLocks/>
          </p:cNvSpPr>
          <p:nvPr/>
        </p:nvSpPr>
        <p:spPr bwMode="auto">
          <a:xfrm>
            <a:off x="7632000" y="2889000"/>
            <a:ext cx="360000" cy="360000"/>
          </a:xfrm>
          <a:custGeom>
            <a:avLst/>
            <a:gdLst>
              <a:gd name="T0" fmla="*/ -1 w 466725"/>
              <a:gd name="T1" fmla="*/ 287903 h 447675"/>
              <a:gd name="T2" fmla="*/ 71870 w 466725"/>
              <a:gd name="T3" fmla="*/ 199235 h 447675"/>
              <a:gd name="T4" fmla="*/ 46220 w 466725"/>
              <a:gd name="T5" fmla="*/ 88668 h 447675"/>
              <a:gd name="T6" fmla="*/ 161492 w 466725"/>
              <a:gd name="T7" fmla="*/ 88668 h 447675"/>
              <a:gd name="T8" fmla="*/ 233363 w 466725"/>
              <a:gd name="T9" fmla="*/ 0 h 447675"/>
              <a:gd name="T10" fmla="*/ 305233 w 466725"/>
              <a:gd name="T11" fmla="*/ 88668 h 447675"/>
              <a:gd name="T12" fmla="*/ 420505 w 466725"/>
              <a:gd name="T13" fmla="*/ 88668 h 447675"/>
              <a:gd name="T14" fmla="*/ 394855 w 466725"/>
              <a:gd name="T15" fmla="*/ 199235 h 447675"/>
              <a:gd name="T16" fmla="*/ 466726 w 466725"/>
              <a:gd name="T17" fmla="*/ 287903 h 447675"/>
              <a:gd name="T18" fmla="*/ 362869 w 466725"/>
              <a:gd name="T19" fmla="*/ 337110 h 447675"/>
              <a:gd name="T20" fmla="*/ 337218 w 466725"/>
              <a:gd name="T21" fmla="*/ 447677 h 447675"/>
              <a:gd name="T22" fmla="*/ 233363 w 466725"/>
              <a:gd name="T23" fmla="*/ 398470 h 447675"/>
              <a:gd name="T24" fmla="*/ 129507 w 466725"/>
              <a:gd name="T25" fmla="*/ 447677 h 447675"/>
              <a:gd name="T26" fmla="*/ 103856 w 466725"/>
              <a:gd name="T27" fmla="*/ 337110 h 447675"/>
              <a:gd name="T28" fmla="*/ -1 w 466725"/>
              <a:gd name="T29" fmla="*/ 287903 h 447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6725" h="447675">
                <a:moveTo>
                  <a:pt x="-1" y="287903"/>
                </a:moveTo>
                <a:lnTo>
                  <a:pt x="71870" y="199235"/>
                </a:lnTo>
                <a:lnTo>
                  <a:pt x="46220" y="88668"/>
                </a:lnTo>
                <a:lnTo>
                  <a:pt x="161492" y="88668"/>
                </a:lnTo>
                <a:lnTo>
                  <a:pt x="233363" y="0"/>
                </a:lnTo>
                <a:lnTo>
                  <a:pt x="305233" y="88668"/>
                </a:lnTo>
                <a:lnTo>
                  <a:pt x="420505" y="88668"/>
                </a:lnTo>
                <a:lnTo>
                  <a:pt x="394855" y="199235"/>
                </a:lnTo>
                <a:lnTo>
                  <a:pt x="466726" y="287903"/>
                </a:lnTo>
                <a:lnTo>
                  <a:pt x="362869" y="337110"/>
                </a:lnTo>
                <a:lnTo>
                  <a:pt x="337218" y="447677"/>
                </a:lnTo>
                <a:lnTo>
                  <a:pt x="233363" y="398470"/>
                </a:lnTo>
                <a:lnTo>
                  <a:pt x="129507" y="447677"/>
                </a:lnTo>
                <a:lnTo>
                  <a:pt x="103856" y="337110"/>
                </a:lnTo>
                <a:lnTo>
                  <a:pt x="-1" y="287903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54" name="Picture 123"/>
          <p:cNvPicPr/>
          <p:nvPr/>
        </p:nvPicPr>
        <p:blipFill>
          <a:blip r:embed="rId3" cstate="print"/>
          <a:stretch/>
        </p:blipFill>
        <p:spPr>
          <a:xfrm>
            <a:off x="6192000" y="3069000"/>
            <a:ext cx="180000" cy="240659"/>
          </a:xfrm>
          <a:prstGeom prst="rect">
            <a:avLst/>
          </a:prstGeom>
        </p:spPr>
      </p:pic>
      <p:pic>
        <p:nvPicPr>
          <p:cNvPr id="155" name="Picture 123"/>
          <p:cNvPicPr/>
          <p:nvPr/>
        </p:nvPicPr>
        <p:blipFill>
          <a:blip r:embed="rId3" cstate="print"/>
          <a:stretch/>
        </p:blipFill>
        <p:spPr>
          <a:xfrm>
            <a:off x="7452000" y="3069000"/>
            <a:ext cx="180000" cy="240659"/>
          </a:xfrm>
          <a:prstGeom prst="rect">
            <a:avLst/>
          </a:prstGeom>
        </p:spPr>
      </p:pic>
      <p:pic>
        <p:nvPicPr>
          <p:cNvPr id="156" name="Picture 123"/>
          <p:cNvPicPr/>
          <p:nvPr/>
        </p:nvPicPr>
        <p:blipFill>
          <a:blip r:embed="rId3" cstate="print"/>
          <a:stretch/>
        </p:blipFill>
        <p:spPr>
          <a:xfrm>
            <a:off x="1332000" y="3069000"/>
            <a:ext cx="180000" cy="240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89000"/>
            <a:ext cx="8229600" cy="36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sz="1600" dirty="0" err="1">
                <a:latin typeface="Times New Roman"/>
                <a:ea typeface="Times New Roman"/>
                <a:cs typeface="Times New Roman"/>
              </a:rPr>
              <a:t>План</a:t>
            </a:r>
            <a:r>
              <a:rPr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ea typeface="Times New Roman"/>
                <a:cs typeface="Times New Roman"/>
              </a:rPr>
              <a:t>мероприятий</a:t>
            </a:r>
            <a:endParaRPr sz="16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166" name="Table 166"/>
          <p:cNvGraphicFramePr/>
          <p:nvPr/>
        </p:nvGraphicFramePr>
        <p:xfrm>
          <a:off x="0" y="549002"/>
          <a:ext cx="9071999" cy="6238535"/>
        </p:xfrm>
        <a:graphic>
          <a:graphicData uri="http://schemas.openxmlformats.org/drawingml/2006/table">
            <a:tbl>
              <a:tblPr/>
              <a:tblGrid>
                <a:gridCol w="485998"/>
                <a:gridCol w="2193163"/>
                <a:gridCol w="2072839"/>
                <a:gridCol w="1080000"/>
                <a:gridCol w="1197450"/>
                <a:gridCol w="772470"/>
                <a:gridCol w="1270079"/>
              </a:tblGrid>
              <a:tr h="36943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Коренные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ричины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Планируемые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ФИО,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ответственного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4406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педагога-психолога: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из-за удаленности рабочего места педагога – психолога от групповых помещений;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-необходимость корректировки и подбора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методического материала педагогом - психологом для индивидуальной работы;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подбор учебно-методического материала из-за отсутствия индивидуальной системы хранения в кабинете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эффективность использования времени специалиста, значительная часть рабочего времени педагога-психолога тратится на рутинные операции (поиск и подготовка материалов вручную, заполнение бумажных журналов и отчетов, ожидание освобождения оборудования) вместо непосредственной работы с детьми и родителями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режима дня.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графика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рабочего времени педагога-психолога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Боева Е.В., заведующий;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Атанова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Ю.С., зам. зав по УВР;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Дьякова Е.А,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педагог-психолог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26.09-17.11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окращено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подготовку к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проведению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индивидуальных и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подгрупповых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коррекционно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развивающих занятий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воспитанниками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2503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взаимодействие между педагогом – психологом 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 участниками образовательного процесса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Нехватка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времени для общения с воспитателями и подготовки </a:t>
                      </a:r>
                      <a:r>
                        <a:rPr lang="ru-RU" sz="11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</a:t>
                      </a:r>
                      <a:r>
                        <a:rPr lang="ru-RU" sz="1100" b="0" i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роведении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занятий по новым стандартам с использованием оборудования и </a:t>
                      </a:r>
                      <a:r>
                        <a:rPr lang="ru-RU" sz="1100" b="0" i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цифровых инструментов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алгоритмов и чек - листов при взаимодействии всех участников образовательного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Боева Е.В., заведующий;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Секишева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И.В., старший воспитатель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Дьякова Е.А,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педагог-психолог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01.10-30.11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Увеличилось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время у педагога-психолога для взаимодействия с педагогами  и родителями посредством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мессенджеров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" name="Shape 16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marR="0" indent="0" algn="l">
              <a:lnSpc>
                <a:spcPct val="100000"/>
              </a:lnSpc>
            </a:pPr>
            <a:endParaRPr sz="18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89000"/>
            <a:ext cx="8229600" cy="36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sz="1600" dirty="0" err="1">
                <a:latin typeface="Times New Roman"/>
                <a:ea typeface="Times New Roman"/>
                <a:cs typeface="Times New Roman"/>
              </a:rPr>
              <a:t>План</a:t>
            </a:r>
            <a:r>
              <a:rPr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ea typeface="Times New Roman"/>
                <a:cs typeface="Times New Roman"/>
              </a:rPr>
              <a:t>мероприятий</a:t>
            </a:r>
            <a:endParaRPr sz="16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166" name="Table 166"/>
          <p:cNvGraphicFramePr/>
          <p:nvPr/>
        </p:nvGraphicFramePr>
        <p:xfrm>
          <a:off x="72000" y="729000"/>
          <a:ext cx="8999999" cy="5723255"/>
        </p:xfrm>
        <a:graphic>
          <a:graphicData uri="http://schemas.openxmlformats.org/drawingml/2006/table">
            <a:tbl>
              <a:tblPr/>
              <a:tblGrid>
                <a:gridCol w="482141"/>
                <a:gridCol w="2037859"/>
                <a:gridCol w="1800000"/>
                <a:gridCol w="1323000"/>
                <a:gridCol w="1197000"/>
                <a:gridCol w="900000"/>
                <a:gridCol w="1259999"/>
              </a:tblGrid>
              <a:tr h="27759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Коренные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ричины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Планируемые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ФИО,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ответственного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6407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возможности проводить дополнительные индивидуальные и подгрупповые коррекционно-развивающие занятия педагогом – психологом с воспитанниками.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Низкое количество и качество проводимых коррекционно-развивающих занятий и мероприятий с воспитанниками. Отсутствие условий не позволяют полноценно работать по сохранению и укреплению психического здоровья воспитанников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пособия «Сенсорный ящик» для проведения индивидуальных и подгрупповых коррекционно-развивающих занятий. Разработка и систематизация методических материалов, сценариев занятий  для воспитателей.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Боева Е.В., заведующий;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Секишева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И.В., старший воспитатель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Дьякова Е.А,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педагог-психолог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03.11.-14.12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Стали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роводиться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детьми, требующими особого внимания (особенно с ОВЗ, инвалидами, детьми в кризисных ситуациях).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рганизованы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подгрупповые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программ, на которые раньше не хватало времени (например, по развитию эмоционального интеллекта, профилактике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буллинга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подготовке к школе для «группы риска»).</a:t>
                      </a:r>
                    </a:p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" name="Shape 16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marR="0" indent="0" algn="l">
              <a:lnSpc>
                <a:spcPct val="100000"/>
              </a:lnSpc>
            </a:pPr>
            <a:endParaRPr sz="18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89000"/>
            <a:ext cx="8229600" cy="36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sz="1600" dirty="0" err="1">
                <a:latin typeface="Times New Roman"/>
                <a:ea typeface="Times New Roman"/>
                <a:cs typeface="Times New Roman"/>
              </a:rPr>
              <a:t>План</a:t>
            </a:r>
            <a:r>
              <a:rPr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ea typeface="Times New Roman"/>
                <a:cs typeface="Times New Roman"/>
              </a:rPr>
              <a:t>мероприятий</a:t>
            </a:r>
            <a:endParaRPr sz="16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166" name="Table 166"/>
          <p:cNvGraphicFramePr/>
          <p:nvPr/>
        </p:nvGraphicFramePr>
        <p:xfrm>
          <a:off x="72000" y="549001"/>
          <a:ext cx="8999999" cy="5974078"/>
        </p:xfrm>
        <a:graphic>
          <a:graphicData uri="http://schemas.openxmlformats.org/drawingml/2006/table">
            <a:tbl>
              <a:tblPr/>
              <a:tblGrid>
                <a:gridCol w="482141"/>
                <a:gridCol w="2175757"/>
                <a:gridCol w="1482102"/>
                <a:gridCol w="1440000"/>
                <a:gridCol w="1320300"/>
                <a:gridCol w="923925"/>
                <a:gridCol w="1175774"/>
              </a:tblGrid>
              <a:tr h="32469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Коренные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ричины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Планируемые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ФИО,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ответственного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61530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возможности проводить консультации, тренинги (родитель-ребенок, родитель-родитель) с  родителями (законными представителями) воспитанников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Недостаточная вовлеченность родителей: традиционные формы работы (только очные консультации) не всегда удобны родителям, сложно оперативно предоставлять обратную связь и рекомендации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педагога-психолога, воспитателей групп и родителей (законных представителей)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систематизация пособий, материалов, памяток для родителей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Боева Е.В., заведующий;</a:t>
                      </a:r>
                    </a:p>
                    <a:p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Атанова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Ю.С., зам. зав по УВР;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Дьякова Е.А,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педагог-психолог;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Воронцова А.А., специалист по охране труда</a:t>
                      </a:r>
                    </a:p>
                    <a:p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17.11.-31.12.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Стало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больше 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роводиться индивидуальных консультаций (очных и дистанционных) по запросам родителей.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рганизованы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проведены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родительские группы/семинары/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(«Тревожный ребенок», «Адаптация к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детскому саду»,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дошкольников»). Проективная работа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велась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контакте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родителями детей, у которых выявлены потенциальные трудности, а не только реагирование на запросы.</a:t>
                      </a:r>
                      <a:endParaRPr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218" marR="45218" marT="0" marB="0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" name="Shape 16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marR="0" indent="0" algn="l">
              <a:lnSpc>
                <a:spcPct val="100000"/>
              </a:lnSpc>
            </a:pPr>
            <a:endParaRPr sz="18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189000"/>
            <a:ext cx="8229600" cy="54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улучшений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909001"/>
            <a:ext cx="4040188" cy="3600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just">
              <a:buFont typeface="Arial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ыло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252000" y="1449000"/>
            <a:ext cx="4245388" cy="48600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Временные потери педагога-психолога на излишнее перемещение по ДОУ.</a:t>
            </a:r>
          </a:p>
          <a:p>
            <a:pPr marL="0" indent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Временные потери педагога-психолога на подбор учебно-методического материала в общем шкафу для хранения пособий, из-за отсутствия индивидуальной системы хранения.</a:t>
            </a:r>
          </a:p>
          <a:p>
            <a:pPr marL="0" indent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Недостаточное взаимодействие между педагогом-психологом и всеми участниками образовательного процесса.</a:t>
            </a:r>
          </a:p>
          <a:p>
            <a:pPr marL="0" indent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времени у педагога-психолога на проведение дополнительных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развивающих индивидуальных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подгрупповых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 с воспитанниками.</a:t>
            </a:r>
          </a:p>
          <a:p>
            <a:pPr marL="342900" indent="-342900" algn="l">
              <a:buFont typeface="Arial"/>
              <a:buChar char="•"/>
            </a:pPr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4645025" y="909000"/>
            <a:ext cx="4041775" cy="359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  <a:lvl1pPr lvl="0"/>
          </a:lstStyle>
          <a:p>
            <a:pPr marL="0" indent="0" algn="ctr">
              <a:buFont typeface="Arial"/>
              <a:buNone/>
            </a:pP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тало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4645025" y="1449000"/>
            <a:ext cx="4246975" cy="4860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defPPr/>
            <a:lvl1pPr lvl="0"/>
          </a:lstStyle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Сокращение времени потерь педагога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психолога при подборе и размещении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методических материалов в системе хранения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проведения индивидуальных и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подгрупповых занятий. </a:t>
            </a:r>
          </a:p>
          <a:p>
            <a:pPr marL="0" indent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Внедрение пособия «Сенсорный ящик» для проведения индивидуальных и подгрупповых коррекционно-развивающих занятий. </a:t>
            </a:r>
          </a:p>
          <a:p>
            <a:pPr marL="0" indent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Взаимодействие педагога-психолога, воспитателей групп и родителей (законных представителей) посредством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Использование алгоритма и чек - листов при взаимодействии всех участников образовательного процесса. </a:t>
            </a:r>
          </a:p>
          <a:p>
            <a:pPr marL="0" indent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Улучшение качества оказываемой коррекционной помощи за счет увеличения количества индивидуальных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развивающих занятий с воспитанниками.</a:t>
            </a:r>
          </a:p>
          <a:p>
            <a:pPr marL="0" indent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.Снижение напряженности труда за счет использования современного оборудования и функциональной мебели.</a:t>
            </a:r>
          </a:p>
          <a:p>
            <a:pPr marL="0" indent="0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/>
              <a:buChar char="•"/>
            </a:pPr>
            <a:endParaRPr sz="2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tx2">
              <a:lumMod val="75000"/>
            </a:schemeClr>
          </a:solidFill>
          <a:prstDash val="solid"/>
        </a:ln>
      </a:spPr>
      <a:bodyPr lIns="91440" tIns="45720" rIns="91440" bIns="45720" anchor="ctr"/>
      <a:lstStyle>
        <a:defPPr marL="0" indent="0" algn="ctr">
          <a:defRPr sz="1800">
            <a:solidFill>
              <a:schemeClr val="lt1"/>
            </a:solidFill>
            <a:latin typeface="+mn-lt"/>
            <a:ea typeface="+mn-ea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1374</TotalTime>
  <Words>1449</Words>
  <Application>Microsoft Office PowerPoint</Application>
  <DocSecurity>0</DocSecurity>
  <PresentationFormat>Экран (4:3)</PresentationFormat>
  <Paragraphs>282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Adobe Acrobat Document</vt:lpstr>
      <vt:lpstr>Проект «Эффективный регион»</vt:lpstr>
      <vt:lpstr>Слайд 2</vt:lpstr>
      <vt:lpstr>     Карта текущего состояния «Оптимизации процесса  подготовки и проведения индивидуальных и подгрупповых коррекционно-развивающих занятий педагога-психолога с воспитанниками»                 ВПП = 142 мин.  (время протекания процесса)</vt:lpstr>
      <vt:lpstr>     Карта целевого состояния «Оптимизации процесса  подготовки и проведения индивидуальных и подгрупповых коррекционно-развивающих занятий педагога-психолога с воспитанниками»                 ВПП = 142 мин.  (время протекания процесса)</vt:lpstr>
      <vt:lpstr>План мероприятий</vt:lpstr>
      <vt:lpstr>План мероприятий</vt:lpstr>
      <vt:lpstr>План мероприятий</vt:lpstr>
      <vt:lpstr>Примеры улучшений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«Эффективный регион»</dc:title>
  <cp:lastModifiedBy>Ирина Виторовна</cp:lastModifiedBy>
  <cp:revision>107</cp:revision>
  <dcterms:created xsi:type="dcterms:W3CDTF">2025-11-10T13:01:33Z</dcterms:created>
  <dcterms:modified xsi:type="dcterms:W3CDTF">2026-03-19T14:18:52Z</dcterms:modified>
</cp:coreProperties>
</file>