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Средний стиль 2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/>
        <a:schemeClr val="tx1"/>
      </a:tcTxStyle>
      <a:tcStyle>
        <a:tcBdr>
          <a:left>
            <a:ln w="12700">
              <a:solidFill>
                <a:schemeClr val="accent1"/>
              </a:solidFill>
              <a:prstDash val="solid"/>
            </a:ln>
          </a:left>
          <a:right>
            <a:ln w="12700">
              <a:solidFill>
                <a:schemeClr val="accent1"/>
              </a:solidFill>
              <a:prstDash val="solid"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 w="12700">
              <a:solidFill>
                <a:schemeClr val="accent1"/>
              </a:solidFill>
              <a:prstDash val="solid"/>
            </a:ln>
          </a:insideH>
          <a:insideV>
            <a:ln w="12700">
              <a:solidFill>
                <a:schemeClr val="accent1"/>
              </a:solidFill>
              <a:prstDash val="soli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A97B020-BADC-4273-B95C-EB688219BC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5FE2F528-12D7-45FF-8E55-9D37FC4840A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4FD4B3B-4F26-4E9A-85D7-0F1D63CA0A4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A0EA396-4408-4071-9AE7-DC2FF085205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defPPr/>
            <a:lvl1pPr lvl="0" algn="l">
              <a:defRPr sz="4000" b="1" cap="all"/>
            </a:lvl1pPr>
          </a:lstStyle>
          <a:p>
            <a:r>
              <a:t>Образец заголовка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6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667879BC-3C0B-4803-9157-7C4969E33E9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FF594811-5E1D-4324-82A9-EBAA803FA8B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  <a:lvl6pPr lvl="5">
              <a:defRPr sz="1800"/>
            </a:lvl6pPr>
            <a:lvl7pPr lvl="6">
              <a:defRPr sz="1800"/>
            </a:lvl7pPr>
            <a:lvl8pPr lvl="7">
              <a:defRPr sz="1800"/>
            </a:lvl8pPr>
            <a:lvl9pPr lvl="8">
              <a:defRPr sz="18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  <a:lvl6pPr lvl="5">
              <a:defRPr sz="1800"/>
            </a:lvl6pPr>
            <a:lvl7pPr lvl="6">
              <a:defRPr sz="1800"/>
            </a:lvl7pPr>
            <a:lvl8pPr lvl="7">
              <a:defRPr sz="1800"/>
            </a:lvl8pPr>
            <a:lvl9pPr lvl="8">
              <a:defRPr sz="18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DCA7D7C1-0E51-4E60-A810-679C49C61E1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203B6511-9D51-4CC6-AEA1-4CB35D2DB87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  <a:lvl6pPr lvl="5">
              <a:defRPr sz="1600"/>
            </a:lvl6pPr>
            <a:lvl7pPr lvl="6">
              <a:defRPr sz="1600"/>
            </a:lvl7pPr>
            <a:lvl8pPr lvl="7">
              <a:defRPr sz="1600"/>
            </a:lvl8pPr>
            <a:lvl9pPr lvl="8">
              <a:defRPr sz="16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4646991F-B0A1-4D35-8047-5EBF83A5F92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C014F531-0C98-4B33-A6FE-34B0AFBB2C9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7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000" b="1"/>
            </a:lvl1pPr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400"/>
            </a:lvl1pPr>
            <a:lvl2pPr marL="457200" lvl="1" indent="0">
              <a:buNone/>
              <a:defRPr sz="1200"/>
            </a:lvl2pPr>
            <a:lvl3pPr marL="914400" lvl="2" indent="0">
              <a:buNone/>
              <a:defRPr sz="1000"/>
            </a:lvl3pPr>
            <a:lvl4pPr marL="1371600" lvl="3" indent="0">
              <a:buNone/>
              <a:defRPr sz="900"/>
            </a:lvl4pPr>
            <a:lvl5pPr marL="1828800" lvl="4" indent="0">
              <a:buNone/>
              <a:defRPr sz="900"/>
            </a:lvl5pPr>
            <a:lvl6pPr marL="2286000" lvl="5" indent="0">
              <a:buNone/>
              <a:defRPr sz="900"/>
            </a:lvl6pPr>
            <a:lvl7pPr marL="2743200" lvl="6" indent="0">
              <a:buNone/>
              <a:defRPr sz="900"/>
            </a:lvl7pPr>
            <a:lvl8pPr marL="3200400" lvl="7" indent="0">
              <a:buNone/>
              <a:defRPr sz="900"/>
            </a:lvl8pPr>
            <a:lvl9pPr marL="3657600" lvl="8" indent="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11.11.2025</a:t>
            </a:r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fld id="{15E3C7E6-E9E4-4F59-B8A9-16EA8B8D6CB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11.11.2025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91B6AC-9E6A-45C1-AF0B-F96486D48A80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ctr"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342900" lvl="0" indent="-342900" algn="l"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latin typeface="+mn-lt"/>
          <a:ea typeface="+mn-ea"/>
          <a:cs typeface="+mn-cs"/>
        </a:defRPr>
      </a:lvl1pPr>
      <a:lvl2pPr marL="457200" lvl="1" indent="0" algn="l">
        <a:defRPr sz="1800">
          <a:latin typeface="+mn-lt"/>
          <a:ea typeface="+mn-ea"/>
          <a:cs typeface="+mn-cs"/>
        </a:defRPr>
      </a:lvl2pPr>
      <a:lvl3pPr marL="914400" lvl="2" indent="0" algn="l">
        <a:defRPr sz="1800">
          <a:latin typeface="+mn-lt"/>
          <a:ea typeface="+mn-ea"/>
          <a:cs typeface="+mn-cs"/>
        </a:defRPr>
      </a:lvl3pPr>
      <a:lvl4pPr marL="1371600" lvl="3" indent="0" algn="l">
        <a:defRPr sz="1800">
          <a:latin typeface="+mn-lt"/>
          <a:ea typeface="+mn-ea"/>
          <a:cs typeface="+mn-cs"/>
        </a:defRPr>
      </a:lvl4pPr>
      <a:lvl5pPr marL="1828800" lvl="4" indent="0" algn="l">
        <a:defRPr sz="1800">
          <a:latin typeface="+mn-lt"/>
          <a:ea typeface="+mn-ea"/>
          <a:cs typeface="+mn-cs"/>
        </a:defRPr>
      </a:lvl5pPr>
      <a:lvl6pPr marL="2286000" lvl="5" indent="0" algn="l">
        <a:defRPr sz="1800">
          <a:latin typeface="+mn-lt"/>
          <a:ea typeface="+mn-ea"/>
          <a:cs typeface="+mn-cs"/>
        </a:defRPr>
      </a:lvl6pPr>
      <a:lvl7pPr marL="2743200" lvl="6" indent="0" algn="l">
        <a:defRPr sz="1800">
          <a:latin typeface="+mn-lt"/>
          <a:ea typeface="+mn-ea"/>
          <a:cs typeface="+mn-cs"/>
        </a:defRPr>
      </a:lvl7pPr>
      <a:lvl8pPr marL="3200400" lvl="7" indent="0" algn="l">
        <a:defRPr sz="1800">
          <a:latin typeface="+mn-lt"/>
          <a:ea typeface="+mn-ea"/>
          <a:cs typeface="+mn-cs"/>
        </a:defRPr>
      </a:lvl8pPr>
      <a:lvl9pPr marL="3657600" lvl="8" indent="0" algn="l">
        <a:defRPr sz="1800"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isk.yandex.ru/i/hBnD5YAscpHC_Q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500166" y="571480"/>
            <a:ext cx="5572164" cy="869946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 algn="ctr">
              <a:buNone/>
            </a:pPr>
            <a:r>
              <a:rPr sz="2800" dirty="0" err="1">
                <a:latin typeface="Times New Roman"/>
                <a:ea typeface="Times New Roman"/>
                <a:cs typeface="Times New Roman"/>
              </a:rPr>
              <a:t>Проект</a:t>
            </a:r>
            <a:r>
              <a:rPr sz="2800" dirty="0">
                <a:latin typeface="Times New Roman"/>
                <a:ea typeface="Times New Roman"/>
                <a:cs typeface="Times New Roman"/>
              </a:rPr>
              <a:t> «</a:t>
            </a:r>
            <a:r>
              <a:rPr sz="2800" dirty="0" err="1">
                <a:latin typeface="Times New Roman"/>
                <a:ea typeface="Times New Roman"/>
                <a:cs typeface="Times New Roman"/>
              </a:rPr>
              <a:t>Эффективный</a:t>
            </a:r>
            <a:r>
              <a:rPr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ea typeface="Times New Roman"/>
                <a:cs typeface="Times New Roman"/>
              </a:rPr>
              <a:t>регион</a:t>
            </a:r>
            <a:r>
              <a:rPr sz="2800" dirty="0">
                <a:latin typeface="Times New Roman"/>
                <a:ea typeface="Times New Roman"/>
                <a:cs typeface="Times New Roman"/>
              </a:rPr>
              <a:t>»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2080132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 marL="0" indent="0">
              <a:buFont typeface="Arial"/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АНО «Юные Тимуровцы»</a:t>
            </a:r>
            <a:endParaRPr sz="20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</a:pPr>
            <a:endParaRPr sz="20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</a:pPr>
            <a:endParaRPr sz="20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sz="20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Название</a:t>
            </a:r>
            <a:r>
              <a:rPr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20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«Оптимизация процесса уборки помещений в ДОО посредством закупки профессиональных пылесосов»</a:t>
            </a:r>
            <a:endParaRPr sz="20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80" name="Picture 80"/>
          <p:cNvPicPr/>
          <p:nvPr/>
        </p:nvPicPr>
        <p:blipFill>
          <a:blip r:embed="rId2"/>
          <a:stretch/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82" name="Picture 82"/>
          <p:cNvPicPr/>
          <p:nvPr/>
        </p:nvPicPr>
        <p:blipFill>
          <a:blip r:embed="rId3"/>
          <a:stretch/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 algn="ctr">
              <a:buNone/>
            </a:pPr>
            <a:r>
              <a:rPr sz="2800">
                <a:latin typeface="Times New Roman"/>
                <a:ea typeface="Times New Roman"/>
                <a:cs typeface="Times New Roman"/>
              </a:rPr>
              <a:t>Карточка проекта</a:t>
            </a:r>
          </a:p>
        </p:txBody>
      </p:sp>
      <p:graphicFrame>
        <p:nvGraphicFramePr>
          <p:cNvPr id="85" name="Table 85"/>
          <p:cNvGraphicFramePr/>
          <p:nvPr>
            <p:extLst>
              <p:ext uri="{D42A27DB-BD31-4B8C-83A1-F6EECF244321}">
                <p14:modId xmlns:p14="http://schemas.microsoft.com/office/powerpoint/2010/main" val="3169412684"/>
              </p:ext>
            </p:extLst>
          </p:nvPr>
        </p:nvGraphicFramePr>
        <p:xfrm>
          <a:off x="500034" y="336848"/>
          <a:ext cx="8024826" cy="1000662"/>
        </p:xfrm>
        <a:graphic>
          <a:graphicData uri="http://schemas.openxmlformats.org/drawingml/2006/table">
            <a:tbl>
              <a:tblPr/>
              <a:tblGrid>
                <a:gridCol w="5874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0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066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>
                        <a:spcAft>
                          <a:spcPts val="0"/>
                        </a:spcAft>
                      </a:pP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 err="1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r>
                        <a:rPr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Оптимизация процесса уборки помещений в ДОО посредством закупки профессиональных пылесосов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>
                        <a:spcAft>
                          <a:spcPts val="0"/>
                        </a:spcAft>
                      </a:pP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7" name="Picture 87"/>
          <p:cNvPicPr/>
          <p:nvPr/>
        </p:nvPicPr>
        <p:blipFill>
          <a:blip r:embed="rId2"/>
          <a:stretch/>
        </p:blipFill>
        <p:spPr>
          <a:xfrm>
            <a:off x="6786578" y="0"/>
            <a:ext cx="762000" cy="657225"/>
          </a:xfrm>
          <a:prstGeom prst="rect">
            <a:avLst/>
          </a:prstGeom>
        </p:spPr>
      </p:pic>
      <p:pic>
        <p:nvPicPr>
          <p:cNvPr id="89" name="Picture 89"/>
          <p:cNvPicPr/>
          <p:nvPr/>
        </p:nvPicPr>
        <p:blipFill>
          <a:blip r:embed="rId3"/>
          <a:stretch/>
        </p:blipFill>
        <p:spPr>
          <a:xfrm>
            <a:off x="7572396" y="0"/>
            <a:ext cx="1390650" cy="642918"/>
          </a:xfrm>
          <a:prstGeom prst="rect">
            <a:avLst/>
          </a:prstGeom>
        </p:spPr>
      </p:pic>
      <p:sp>
        <p:nvSpPr>
          <p:cNvPr id="90" name="Shape 90"/>
          <p:cNvSpPr/>
          <p:nvPr/>
        </p:nvSpPr>
        <p:spPr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headEnd type="none" w="med" len="med"/>
            <a:tailEnd type="none" w="med" len="med"/>
          </a:ln>
        </p:spPr>
        <p:txBody>
          <a:bodyPr vert="horz" wrap="none" lIns="91440" tIns="45720" rIns="91440" bIns="45720" anchor="ctr">
            <a:spAutoFit/>
          </a:bodyPr>
          <a:lstStyle/>
          <a:p>
            <a:pPr marL="0" marR="0" indent="0" algn="l">
              <a:lnSpc>
                <a:spcPct val="100000"/>
              </a:lnSpc>
            </a:pPr>
            <a:endParaRPr sz="1800" b="0" i="0" u="none" strike="noStrike" cap="none" baseline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graphicFrame>
        <p:nvGraphicFramePr>
          <p:cNvPr id="91" name="Table 91"/>
          <p:cNvGraphicFramePr/>
          <p:nvPr>
            <p:extLst>
              <p:ext uri="{D42A27DB-BD31-4B8C-83A1-F6EECF244321}">
                <p14:modId xmlns:p14="http://schemas.microsoft.com/office/powerpoint/2010/main" val="478580775"/>
              </p:ext>
            </p:extLst>
          </p:nvPr>
        </p:nvGraphicFramePr>
        <p:xfrm>
          <a:off x="571472" y="1285859"/>
          <a:ext cx="8072494" cy="4944048"/>
        </p:xfrm>
        <a:graphic>
          <a:graphicData uri="http://schemas.openxmlformats.org/drawingml/2006/table">
            <a:tbl>
              <a:tblPr/>
              <a:tblGrid>
                <a:gridCol w="2410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8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2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57952">
                <a:tc gridSpan="3"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Вовлеченные</a:t>
                      </a: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лица</a:t>
                      </a: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рамки</a:t>
                      </a: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Заказчики</a:t>
                      </a:r>
                      <a:r>
                        <a:rPr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АНО «Юные Тимуровцы»</a:t>
                      </a:r>
                      <a:endParaRPr sz="1200" dirty="0">
                        <a:latin typeface="Times New Roman" pitchFamily="18" charset="0"/>
                        <a:ea typeface="PT Astra Serif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latin typeface="Times New Roman"/>
                          <a:ea typeface="Times New Roman"/>
                          <a:cs typeface="Times New Roman"/>
                        </a:rPr>
                        <a:t>Владелец</a:t>
                      </a:r>
                      <a:r>
                        <a:rPr sz="1200" u="sng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  <a:r>
                        <a:rPr sz="12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младшие воспитатели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Периметр</a:t>
                      </a:r>
                      <a:r>
                        <a:rPr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:(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помещение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котором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будет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происходить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процесс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МКДОУ</a:t>
                      </a:r>
                      <a:r>
                        <a:rPr lang="ru-RU" sz="120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№77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Границы</a:t>
                      </a:r>
                      <a:r>
                        <a:rPr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уборки всех внутренних помещений  до получения обратной связи от сотрудников и родителей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</a:t>
                      </a:r>
                      <a:r>
                        <a:rPr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120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Анастасия Викторовна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Команда</a:t>
                      </a:r>
                      <a:r>
                        <a:rPr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Алферова Л.Н. социальный педагог, Рябченко О.А. педагог-психолог</a:t>
                      </a:r>
                      <a:endParaRPr sz="1200" dirty="0">
                        <a:latin typeface="Times New Roman" pitchFamily="18" charset="0"/>
                        <a:ea typeface="PT Astra Serif"/>
                        <a:cs typeface="Times New Roman" pitchFamily="18" charset="0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Обоснование</a:t>
                      </a: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выбора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sz="10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Обоснование</a:t>
                      </a:r>
                      <a:r>
                        <a:rPr sz="10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0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выбора</a:t>
                      </a:r>
                      <a:r>
                        <a:rPr sz="10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 возник как ответ на</a:t>
                      </a:r>
                      <a:endParaRPr lang="ru-RU" sz="10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реальные текущие проблемы учреждения: рост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требований к чистоте, повышение заболеваемости,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перегрузка персонала и отсутствие эффективного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инструмента для решения этих задач. Он направлен на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устранение коренных причин, а не временных</a:t>
                      </a:r>
                    </a:p>
                    <a:p>
                      <a:pPr marL="228600" indent="-228600" algn="l"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последствий.</a:t>
                      </a:r>
                      <a:endParaRPr sz="1000" u="none" dirty="0">
                        <a:solidFill>
                          <a:schemeClr val="tx1"/>
                        </a:solidFill>
                        <a:latin typeface="Times New Roman" pitchFamily="18" charset="0"/>
                        <a:ea typeface="PT Astra Serif"/>
                        <a:cs typeface="Times New Roman" pitchFamily="18" charset="0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0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Ключевые</a:t>
                      </a:r>
                      <a:r>
                        <a:rPr sz="10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000" u="sng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риски</a:t>
                      </a:r>
                      <a:r>
                        <a:rPr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/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уборочного процесса: высокие трудозатраты у технического персонала при ручной и неэффективной уборке; низкое качество удаления пыли </a:t>
                      </a: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аллергенов;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увеличение сезонной заболеваемости у детей, связанное с загрязнённой средой; </a:t>
                      </a: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устаревшее оборудование.</a:t>
                      </a:r>
                      <a:endParaRPr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880" marR="46880" marT="23440" marB="2344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97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Цели и плановый эффект</a:t>
                      </a:r>
                      <a:endParaRPr sz="1200">
                        <a:latin typeface="PT Astra Serif"/>
                        <a:ea typeface="PT Astra Serif"/>
                        <a:cs typeface="PT Astra Serif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/>
                      <a:endParaRPr sz="1200"/>
                    </a:p>
                  </a:txBody>
                  <a:tcPr marL="46880" marR="46880" marT="23440" marB="23440">
                    <a:lnL>
                      <a:noFill/>
                    </a:lnL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/>
                      <a:endParaRPr sz="1200"/>
                    </a:p>
                  </a:txBody>
                  <a:tcPr marL="46880" marR="46880" marT="23440" marB="23440"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Ключевые</a:t>
                      </a:r>
                      <a:r>
                        <a:rPr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события</a:t>
                      </a:r>
                      <a:endParaRPr sz="1200" dirty="0">
                        <a:latin typeface="PT Astra Serif"/>
                        <a:ea typeface="PT Astra Serif"/>
                        <a:cs typeface="PT Astra Serif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Старт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26.09.2025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2.Картирование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текущего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состояния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октябрь</a:t>
                      </a:r>
                      <a:r>
                        <a:rPr lang="ru-RU" sz="120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2025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3.Разработка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целевой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карты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мероприятий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октябрь 2025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Реализация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плана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мероприятий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внедрение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улучшений</a:t>
                      </a: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)-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27.10.2025 – 20.02.2026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результатов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закрытие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20.03.2026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80" marR="46880" marT="23440" marB="23440"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39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цели</a:t>
                      </a:r>
                      <a:endParaRPr sz="1200">
                        <a:latin typeface="PT Astra Serif"/>
                        <a:ea typeface="PT Astra Serif"/>
                        <a:cs typeface="PT Astra Serif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Текущий показатель</a:t>
                      </a:r>
                      <a:endParaRPr sz="1200">
                        <a:latin typeface="PT Astra Serif"/>
                        <a:ea typeface="PT Astra Serif"/>
                        <a:cs typeface="PT Astra Serif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Целевой показатель</a:t>
                      </a:r>
                      <a:endParaRPr sz="1200">
                        <a:latin typeface="PT Astra Serif"/>
                        <a:ea typeface="PT Astra Serif"/>
                        <a:cs typeface="PT Astra Serif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6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 уборки одного группового помещения</a:t>
                      </a:r>
                      <a:endParaRPr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40 мин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25 мин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6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Производительность одного сотрудника при уборке</a:t>
                      </a:r>
                      <a:endParaRPr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r>
                        <a:rPr lang="ru-RU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м </a:t>
                      </a:r>
                      <a:r>
                        <a:rPr lang="ru-RU" sz="12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кв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130 м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кв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078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Уровень заболеваемости, случаев в месяц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помещений, убираемых с применением нового оборудования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Уровень удовлетворенности персонала условиями труда</a:t>
                      </a:r>
                      <a:endParaRPr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68%</a:t>
                      </a: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90%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906" marR="17906" marT="17906" marB="17906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" name="Shape 92"/>
          <p:cNvSpPr/>
          <p:nvPr/>
        </p:nvSpPr>
        <p:spPr>
          <a:xfrm>
            <a:off x="500034" y="6229759"/>
            <a:ext cx="7767687" cy="461665"/>
          </a:xfrm>
          <a:prstGeom prst="rect">
            <a:avLst/>
          </a:prstGeom>
          <a:noFill/>
          <a:ln w="9525">
            <a:noFill/>
            <a:headEnd type="none" w="med" len="med"/>
            <a:tailEnd type="none" w="med" len="med"/>
          </a:ln>
        </p:spPr>
        <p:txBody>
          <a:bodyPr vert="horz" wrap="square" lIns="91440" tIns="45720" rIns="91440" bIns="45720" anchor="ctr">
            <a:spAutoFit/>
          </a:bodyPr>
          <a:lstStyle/>
          <a:p>
            <a:pPr marL="0" marR="0" indent="0" algn="l">
              <a:lnSpc>
                <a:spcPct val="100000"/>
              </a:lnSpc>
            </a:pPr>
            <a:r>
              <a:rPr sz="1200" b="0" i="0" u="none" strike="noStrike" cap="none" baseline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Заказчик</a:t>
            </a:r>
            <a:r>
              <a:rPr sz="1200" b="0" i="0" u="none" strike="noStrike" cap="none" baseline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200" b="0" i="0" u="none" strike="noStrike" cap="none" baseline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проекта</a:t>
            </a:r>
            <a:r>
              <a:rPr sz="1200" b="0" i="0" u="none" strike="noStrike" cap="none" baseline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600" b="0" i="0" u="none" strike="noStrike" cap="none" baseline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</a:pPr>
            <a:r>
              <a:rPr sz="1200" b="0" i="0" u="none" strike="noStrike" cap="none" baseline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Должность</a:t>
            </a:r>
            <a:r>
              <a:rPr sz="1200" b="0" i="0" u="none" strike="noStrike" cap="none" baseline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_</a:t>
            </a:r>
            <a:r>
              <a:rPr lang="ru-RU" sz="1200" b="0" i="0" u="sng" strike="noStrike" cap="none" baseline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Анастасия Викторовна </a:t>
            </a:r>
            <a:r>
              <a:rPr lang="ru-RU" sz="1200" b="0" i="0" u="sng" strike="noStrike" cap="none" baseline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Шеньян</a:t>
            </a:r>
            <a:r>
              <a:rPr lang="ru-RU" sz="1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</a:t>
            </a:r>
            <a:r>
              <a:rPr sz="1200" b="0" i="0" u="none" strike="noStrike" cap="none" baseline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И.О.Ф.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 algn="ctr">
              <a:buNone/>
            </a:pPr>
            <a:r>
              <a:rPr sz="2700" b="1">
                <a:latin typeface="Times New Roman"/>
                <a:ea typeface="Times New Roman"/>
                <a:cs typeface="Times New Roman"/>
              </a:rPr>
              <a:t>     Карта текущего состояния оптимизации процесса ...</a:t>
            </a:r>
            <a:br>
              <a:rPr sz="2700" b="1">
                <a:latin typeface="Times New Roman"/>
                <a:ea typeface="Times New Roman"/>
                <a:cs typeface="Times New Roman"/>
              </a:rPr>
            </a:br>
            <a:r>
              <a:rPr sz="2700" b="1">
                <a:latin typeface="Times New Roman"/>
                <a:ea typeface="Times New Roman"/>
                <a:cs typeface="Times New Roman"/>
              </a:rPr>
              <a:t>                ВПП =      (время протекания процесса)</a:t>
            </a:r>
            <a:endParaRPr sz="2800"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95" name="Table 95"/>
          <p:cNvGraphicFramePr/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1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/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Shape 96"/>
          <p:cNvSpPr/>
          <p:nvPr/>
        </p:nvSpPr>
        <p:spPr>
          <a:xfrm>
            <a:off x="285720" y="1357298"/>
            <a:ext cx="92869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80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Вход</a:t>
            </a:r>
          </a:p>
        </p:txBody>
      </p:sp>
      <p:sp>
        <p:nvSpPr>
          <p:cNvPr id="97" name="Shape 97"/>
          <p:cNvSpPr/>
          <p:nvPr/>
        </p:nvSpPr>
        <p:spPr>
          <a:xfrm>
            <a:off x="7929586" y="1357298"/>
            <a:ext cx="857256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80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Выход</a:t>
            </a:r>
          </a:p>
        </p:txBody>
      </p:sp>
      <p:sp>
        <p:nvSpPr>
          <p:cNvPr id="98" name="Shape 98"/>
          <p:cNvSpPr/>
          <p:nvPr/>
        </p:nvSpPr>
        <p:spPr>
          <a:xfrm>
            <a:off x="6286512" y="2143116"/>
            <a:ext cx="357190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99" name="Shape 99"/>
          <p:cNvSpPr/>
          <p:nvPr/>
        </p:nvSpPr>
        <p:spPr>
          <a:xfrm>
            <a:off x="1714480" y="1357298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00" name="Shape 100"/>
          <p:cNvSpPr/>
          <p:nvPr/>
        </p:nvSpPr>
        <p:spPr>
          <a:xfrm>
            <a:off x="1714480" y="1612305"/>
            <a:ext cx="928693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утреннего приема детей младший воспитатель проводит уборку приемной</a:t>
            </a:r>
          </a:p>
        </p:txBody>
      </p:sp>
      <p:sp>
        <p:nvSpPr>
          <p:cNvPr id="101" name="Shape 101"/>
          <p:cNvSpPr/>
          <p:nvPr/>
        </p:nvSpPr>
        <p:spPr>
          <a:xfrm>
            <a:off x="1714480" y="2643182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15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2857488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03" name="Shape 103"/>
          <p:cNvSpPr/>
          <p:nvPr/>
        </p:nvSpPr>
        <p:spPr>
          <a:xfrm>
            <a:off x="4071934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обеда младший воспитатель проводит уборку помещения</a:t>
            </a:r>
          </a:p>
        </p:txBody>
      </p:sp>
      <p:sp>
        <p:nvSpPr>
          <p:cNvPr id="104" name="Shape 104"/>
          <p:cNvSpPr/>
          <p:nvPr/>
        </p:nvSpPr>
        <p:spPr>
          <a:xfrm>
            <a:off x="5357818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сна младший воспитатель проводит уборку помещения</a:t>
            </a:r>
          </a:p>
          <a:p>
            <a:pPr marL="0" indent="0" algn="ctr"/>
            <a:endParaRPr sz="800" dirty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6643702" y="1643049"/>
            <a:ext cx="928693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ухода детей младший воспитатель проводит уборку помещения.</a:t>
            </a:r>
          </a:p>
        </p:txBody>
      </p:sp>
      <p:sp>
        <p:nvSpPr>
          <p:cNvPr id="106" name="Shape 106"/>
          <p:cNvSpPr/>
          <p:nvPr/>
        </p:nvSpPr>
        <p:spPr>
          <a:xfrm>
            <a:off x="4071934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07" name="Shape 107"/>
          <p:cNvSpPr/>
          <p:nvPr/>
        </p:nvSpPr>
        <p:spPr>
          <a:xfrm>
            <a:off x="5357818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08" name="Shape 108"/>
          <p:cNvSpPr/>
          <p:nvPr/>
        </p:nvSpPr>
        <p:spPr>
          <a:xfrm>
            <a:off x="6643702" y="1357298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09" name="Shape 109"/>
          <p:cNvSpPr/>
          <p:nvPr/>
        </p:nvSpPr>
        <p:spPr>
          <a:xfrm>
            <a:off x="2857488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После образовательной деятельности младший воспитатель проводит уборку помещения</a:t>
            </a:r>
          </a:p>
        </p:txBody>
      </p:sp>
      <p:sp>
        <p:nvSpPr>
          <p:cNvPr id="110" name="Shape 110"/>
          <p:cNvSpPr/>
          <p:nvPr/>
        </p:nvSpPr>
        <p:spPr>
          <a:xfrm>
            <a:off x="2857488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15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1" name="Shape 111"/>
          <p:cNvSpPr/>
          <p:nvPr/>
        </p:nvSpPr>
        <p:spPr>
          <a:xfrm>
            <a:off x="4071934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15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5357818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25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6643702" y="2643182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10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2643174" y="2143116"/>
            <a:ext cx="214314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5" name="Shape 115"/>
          <p:cNvSpPr/>
          <p:nvPr/>
        </p:nvSpPr>
        <p:spPr>
          <a:xfrm>
            <a:off x="1214414" y="2143116"/>
            <a:ext cx="428628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6" name="Shape 116"/>
          <p:cNvSpPr/>
          <p:nvPr/>
        </p:nvSpPr>
        <p:spPr>
          <a:xfrm>
            <a:off x="3786182" y="2143116"/>
            <a:ext cx="285751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7" name="Shape 117"/>
          <p:cNvSpPr/>
          <p:nvPr/>
        </p:nvSpPr>
        <p:spPr>
          <a:xfrm>
            <a:off x="5000628" y="2143116"/>
            <a:ext cx="357189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8" name="Shape 118"/>
          <p:cNvSpPr/>
          <p:nvPr/>
        </p:nvSpPr>
        <p:spPr>
          <a:xfrm>
            <a:off x="7572396" y="2143116"/>
            <a:ext cx="357189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9" name="Shape 119"/>
          <p:cNvSpPr txBox="1"/>
          <p:nvPr/>
        </p:nvSpPr>
        <p:spPr>
          <a:xfrm>
            <a:off x="5072066" y="3357562"/>
            <a:ext cx="2928958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Обозначения: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-  Ожидание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r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r>
              <a:rPr sz="24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Т  -  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Время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    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- 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Человек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r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r>
              <a:rPr sz="24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  -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Проблемы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21" name="Picture 121"/>
          <p:cNvPicPr/>
          <p:nvPr/>
        </p:nvPicPr>
        <p:blipFill>
          <a:blip r:embed="rId2"/>
          <a:stretch/>
        </p:blipFill>
        <p:spPr>
          <a:xfrm>
            <a:off x="5000628" y="3714752"/>
            <a:ext cx="1298561" cy="658424"/>
          </a:xfrm>
          <a:prstGeom prst="rect">
            <a:avLst/>
          </a:prstGeom>
        </p:spPr>
      </p:pic>
      <p:pic>
        <p:nvPicPr>
          <p:cNvPr id="123" name="Picture 123"/>
          <p:cNvPicPr/>
          <p:nvPr/>
        </p:nvPicPr>
        <p:blipFill>
          <a:blip r:embed="rId3"/>
          <a:stretch/>
        </p:blipFill>
        <p:spPr>
          <a:xfrm>
            <a:off x="5429256" y="5072074"/>
            <a:ext cx="292632" cy="420659"/>
          </a:xfrm>
          <a:prstGeom prst="rect">
            <a:avLst/>
          </a:prstGeom>
        </p:spPr>
      </p:pic>
      <p:pic>
        <p:nvPicPr>
          <p:cNvPr id="125" name="Picture 125"/>
          <p:cNvPicPr/>
          <p:nvPr/>
        </p:nvPicPr>
        <p:blipFill>
          <a:blip r:embed="rId4"/>
          <a:stretch/>
        </p:blipFill>
        <p:spPr>
          <a:xfrm>
            <a:off x="5357818" y="5572140"/>
            <a:ext cx="432854" cy="554783"/>
          </a:xfrm>
          <a:prstGeom prst="rect">
            <a:avLst/>
          </a:prstGeom>
        </p:spPr>
      </p:pic>
      <p:pic>
        <p:nvPicPr>
          <p:cNvPr id="127" name="Picture 127"/>
          <p:cNvPicPr/>
          <p:nvPr/>
        </p:nvPicPr>
        <p:blipFill>
          <a:blip r:embed="rId4"/>
          <a:stretch/>
        </p:blipFill>
        <p:spPr>
          <a:xfrm>
            <a:off x="3571868" y="2643182"/>
            <a:ext cx="432854" cy="554783"/>
          </a:xfrm>
          <a:prstGeom prst="rect">
            <a:avLst/>
          </a:prstGeom>
        </p:spPr>
      </p:pic>
      <p:pic>
        <p:nvPicPr>
          <p:cNvPr id="129" name="Picture 129"/>
          <p:cNvPicPr/>
          <p:nvPr/>
        </p:nvPicPr>
        <p:blipFill>
          <a:blip r:embed="rId4"/>
          <a:stretch/>
        </p:blipFill>
        <p:spPr>
          <a:xfrm>
            <a:off x="6072198" y="2643182"/>
            <a:ext cx="432853" cy="554783"/>
          </a:xfrm>
          <a:prstGeom prst="rect">
            <a:avLst/>
          </a:prstGeom>
        </p:spPr>
      </p:pic>
      <p:sp>
        <p:nvSpPr>
          <p:cNvPr id="130" name="Shape 130"/>
          <p:cNvSpPr/>
          <p:nvPr/>
        </p:nvSpPr>
        <p:spPr>
          <a:xfrm>
            <a:off x="285721" y="3500438"/>
            <a:ext cx="3429024" cy="280856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  <a:prstDash val="dash"/>
          </a:ln>
        </p:spPr>
        <p:txBody>
          <a:bodyPr lIns="91440" tIns="45720" rIns="91440" bIns="45720" anchor="t"/>
          <a:lstStyle>
            <a:defPPr/>
            <a:lvl1pPr marL="0" lvl="0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r>
              <a:rPr sz="1800" b="1" dirty="0" err="1">
                <a:solidFill>
                  <a:srgbClr val="FF0000"/>
                </a:solidFill>
              </a:rPr>
              <a:t>Перечень</a:t>
            </a:r>
            <a:r>
              <a:rPr sz="1800" b="1" dirty="0">
                <a:solidFill>
                  <a:srgbClr val="FF0000"/>
                </a:solidFill>
              </a:rPr>
              <a:t> </a:t>
            </a:r>
            <a:r>
              <a:rPr sz="1800" b="1" dirty="0" err="1">
                <a:solidFill>
                  <a:srgbClr val="FF0000"/>
                </a:solidFill>
              </a:rPr>
              <a:t>проблем</a:t>
            </a:r>
            <a:r>
              <a:rPr sz="1800" b="1" dirty="0">
                <a:solidFill>
                  <a:srgbClr val="FF0000"/>
                </a:solidFill>
              </a:rPr>
              <a:t>:</a:t>
            </a:r>
          </a:p>
          <a:p>
            <a:r>
              <a:rPr sz="1800" b="1" dirty="0">
                <a:solidFill>
                  <a:srgbClr val="FF0000"/>
                </a:solidFill>
              </a:rPr>
              <a:t>1. </a:t>
            </a:r>
            <a:r>
              <a:rPr lang="ru-RU" sz="1800" b="1" dirty="0">
                <a:solidFill>
                  <a:srgbClr val="FF0000"/>
                </a:solidFill>
              </a:rPr>
              <a:t>Высокие трудозатраты у технического персонала при ручной и неэффективной уборке;</a:t>
            </a:r>
            <a:endParaRPr sz="1800" b="1" dirty="0">
              <a:solidFill>
                <a:srgbClr val="FF0000"/>
              </a:solidFill>
            </a:endParaRPr>
          </a:p>
          <a:p>
            <a:r>
              <a:rPr sz="1800" b="1" baseline="0" dirty="0">
                <a:solidFill>
                  <a:srgbClr val="FF0000"/>
                </a:solidFill>
              </a:rPr>
              <a:t>2.</a:t>
            </a:r>
            <a:r>
              <a:rPr lang="ru-RU" sz="1800" b="1" dirty="0">
                <a:solidFill>
                  <a:srgbClr val="FF0000"/>
                </a:solidFill>
              </a:rPr>
              <a:t> Низкое качество удаления пыли и аллергенов;</a:t>
            </a:r>
            <a:endParaRPr sz="1800" b="1" baseline="0" dirty="0">
              <a:solidFill>
                <a:srgbClr val="FF0000"/>
              </a:solidFill>
            </a:endParaRPr>
          </a:p>
          <a:p>
            <a:r>
              <a:rPr sz="1800" b="1" dirty="0">
                <a:solidFill>
                  <a:srgbClr val="FF0000"/>
                </a:solidFill>
              </a:rPr>
              <a:t>3.</a:t>
            </a:r>
            <a:r>
              <a:rPr lang="ru-RU" sz="1800" b="1" dirty="0">
                <a:solidFill>
                  <a:srgbClr val="FF0000"/>
                </a:solidFill>
              </a:rPr>
              <a:t> Лишние перемещения младшего персонала.</a:t>
            </a:r>
            <a:endParaRPr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 algn="ctr">
              <a:buNone/>
            </a:pPr>
            <a:r>
              <a:rPr sz="2700" b="1">
                <a:latin typeface="Times New Roman"/>
                <a:ea typeface="Times New Roman"/>
                <a:cs typeface="Times New Roman"/>
              </a:rPr>
              <a:t>     Карта целевого состояния оптимизации процесса ...</a:t>
            </a:r>
            <a:br>
              <a:rPr sz="2700" b="1">
                <a:latin typeface="Times New Roman"/>
                <a:ea typeface="Times New Roman"/>
                <a:cs typeface="Times New Roman"/>
              </a:rPr>
            </a:br>
            <a:r>
              <a:rPr sz="2700" b="1">
                <a:latin typeface="Times New Roman"/>
                <a:ea typeface="Times New Roman"/>
                <a:cs typeface="Times New Roman"/>
              </a:rPr>
              <a:t>                ВПП =      (время протекания процесса)</a:t>
            </a:r>
            <a:endParaRPr sz="2800"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33" name="Table 133"/>
          <p:cNvGraphicFramePr/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1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l"/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4" name="Shape 134"/>
          <p:cNvSpPr/>
          <p:nvPr/>
        </p:nvSpPr>
        <p:spPr>
          <a:xfrm>
            <a:off x="285720" y="1357298"/>
            <a:ext cx="92869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80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Вход</a:t>
            </a:r>
          </a:p>
        </p:txBody>
      </p:sp>
      <p:sp>
        <p:nvSpPr>
          <p:cNvPr id="135" name="Shape 135"/>
          <p:cNvSpPr/>
          <p:nvPr/>
        </p:nvSpPr>
        <p:spPr>
          <a:xfrm>
            <a:off x="7929586" y="1357298"/>
            <a:ext cx="857256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80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Выход</a:t>
            </a:r>
          </a:p>
        </p:txBody>
      </p:sp>
      <p:sp>
        <p:nvSpPr>
          <p:cNvPr id="136" name="Shape 136"/>
          <p:cNvSpPr/>
          <p:nvPr/>
        </p:nvSpPr>
        <p:spPr>
          <a:xfrm>
            <a:off x="6286512" y="2143116"/>
            <a:ext cx="357190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37" name="Shape 137"/>
          <p:cNvSpPr/>
          <p:nvPr/>
        </p:nvSpPr>
        <p:spPr>
          <a:xfrm>
            <a:off x="1714480" y="1357298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38" name="Shape 138"/>
          <p:cNvSpPr/>
          <p:nvPr/>
        </p:nvSpPr>
        <p:spPr>
          <a:xfrm>
            <a:off x="1714480" y="1643049"/>
            <a:ext cx="928693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утреннего приема детей младший воспитатель проводит уборку приемной</a:t>
            </a:r>
          </a:p>
          <a:p>
            <a:pPr marL="0" indent="0" algn="ctr"/>
            <a:endParaRPr sz="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9" name="Shape 139"/>
          <p:cNvSpPr/>
          <p:nvPr/>
        </p:nvSpPr>
        <p:spPr>
          <a:xfrm>
            <a:off x="1714480" y="2643182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10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2857488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41" name="Shape 141"/>
          <p:cNvSpPr/>
          <p:nvPr/>
        </p:nvSpPr>
        <p:spPr>
          <a:xfrm>
            <a:off x="4071934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обеда младший воспитатель проводит уборку помещения</a:t>
            </a:r>
          </a:p>
          <a:p>
            <a:pPr algn="ctr"/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5357818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сна младший воспитатель проводит уборку помещения</a:t>
            </a:r>
          </a:p>
        </p:txBody>
      </p:sp>
      <p:sp>
        <p:nvSpPr>
          <p:cNvPr id="143" name="Shape 143"/>
          <p:cNvSpPr/>
          <p:nvPr/>
        </p:nvSpPr>
        <p:spPr>
          <a:xfrm>
            <a:off x="6643702" y="1643049"/>
            <a:ext cx="928693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ухода детей младший воспитатель проводит уборку помещения.</a:t>
            </a:r>
          </a:p>
        </p:txBody>
      </p:sp>
      <p:sp>
        <p:nvSpPr>
          <p:cNvPr id="144" name="Shape 144"/>
          <p:cNvSpPr/>
          <p:nvPr/>
        </p:nvSpPr>
        <p:spPr>
          <a:xfrm>
            <a:off x="4071934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45" name="Shape 145"/>
          <p:cNvSpPr/>
          <p:nvPr/>
        </p:nvSpPr>
        <p:spPr>
          <a:xfrm>
            <a:off x="5357818" y="1357298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46" name="Shape 146"/>
          <p:cNvSpPr/>
          <p:nvPr/>
        </p:nvSpPr>
        <p:spPr>
          <a:xfrm>
            <a:off x="6643702" y="1357298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9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Участник процесса</a:t>
            </a:r>
          </a:p>
        </p:txBody>
      </p:sp>
      <p:sp>
        <p:nvSpPr>
          <p:cNvPr id="147" name="Shape 147"/>
          <p:cNvSpPr/>
          <p:nvPr/>
        </p:nvSpPr>
        <p:spPr>
          <a:xfrm>
            <a:off x="2857488" y="1643049"/>
            <a:ext cx="928694" cy="10001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>
                <a:lumMod val="75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После образовательной деятельности младший воспитатель проводит уборку помещения</a:t>
            </a:r>
          </a:p>
        </p:txBody>
      </p:sp>
      <p:sp>
        <p:nvSpPr>
          <p:cNvPr id="148" name="Shape 148"/>
          <p:cNvSpPr/>
          <p:nvPr/>
        </p:nvSpPr>
        <p:spPr>
          <a:xfrm>
            <a:off x="2857488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5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4071934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10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5357818" y="2643182"/>
            <a:ext cx="928694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6643702" y="2643182"/>
            <a:ext cx="928693" cy="285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Т- </a:t>
            </a:r>
            <a:r>
              <a:rPr sz="11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мин</a:t>
            </a:r>
            <a:r>
              <a:rPr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1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10</a:t>
            </a:r>
            <a:endParaRPr sz="11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2643174" y="2143116"/>
            <a:ext cx="214314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3" name="Shape 153"/>
          <p:cNvSpPr/>
          <p:nvPr/>
        </p:nvSpPr>
        <p:spPr>
          <a:xfrm>
            <a:off x="1214414" y="2143116"/>
            <a:ext cx="428628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4" name="Shape 154"/>
          <p:cNvSpPr/>
          <p:nvPr/>
        </p:nvSpPr>
        <p:spPr>
          <a:xfrm>
            <a:off x="3786182" y="2143116"/>
            <a:ext cx="285751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5" name="Shape 155"/>
          <p:cNvSpPr/>
          <p:nvPr/>
        </p:nvSpPr>
        <p:spPr>
          <a:xfrm>
            <a:off x="5000628" y="2143116"/>
            <a:ext cx="357189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6" name="Shape 156"/>
          <p:cNvSpPr/>
          <p:nvPr/>
        </p:nvSpPr>
        <p:spPr>
          <a:xfrm>
            <a:off x="7572396" y="2143116"/>
            <a:ext cx="357189" cy="1588"/>
          </a:xfrm>
          <a:prstGeom prst="straightConnector1">
            <a:avLst/>
          </a:prstGeom>
          <a:ln w="9525">
            <a:solidFill>
              <a:schemeClr val="accent1"/>
            </a:solidFill>
            <a:prstDash val="solid"/>
            <a:tailEnd type="arrow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7" name="Shape 157"/>
          <p:cNvSpPr txBox="1"/>
          <p:nvPr/>
        </p:nvSpPr>
        <p:spPr>
          <a:xfrm>
            <a:off x="5072066" y="3357562"/>
            <a:ext cx="292895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Обозначения: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24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Т   -  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Время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      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- 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Человек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2400" b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   -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решение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16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59" name="Picture 159"/>
          <p:cNvPicPr/>
          <p:nvPr/>
        </p:nvPicPr>
        <p:blipFill>
          <a:blip r:embed="rId2"/>
          <a:stretch/>
        </p:blipFill>
        <p:spPr>
          <a:xfrm>
            <a:off x="5429256" y="4000504"/>
            <a:ext cx="292632" cy="420659"/>
          </a:xfrm>
          <a:prstGeom prst="rect">
            <a:avLst/>
          </a:prstGeom>
        </p:spPr>
      </p:pic>
      <p:sp>
        <p:nvSpPr>
          <p:cNvPr id="160" name="Shape 160"/>
          <p:cNvSpPr/>
          <p:nvPr/>
        </p:nvSpPr>
        <p:spPr>
          <a:xfrm>
            <a:off x="285721" y="3500438"/>
            <a:ext cx="3429024" cy="262856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5"/>
            </a:solidFill>
            <a:prstDash val="dash"/>
          </a:ln>
        </p:spPr>
        <p:txBody>
          <a:bodyPr lIns="91440" tIns="45720" rIns="91440" bIns="45720" anchor="t"/>
          <a:lstStyle>
            <a:defPPr/>
            <a:lvl1pPr marL="0" lvl="0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r>
              <a:rPr sz="1800" b="1" dirty="0" err="1">
                <a:solidFill>
                  <a:srgbClr val="00B050"/>
                </a:solidFill>
              </a:rPr>
              <a:t>Предполагаемые</a:t>
            </a:r>
            <a:r>
              <a:rPr sz="1800" b="1" dirty="0">
                <a:solidFill>
                  <a:srgbClr val="00B050"/>
                </a:solidFill>
              </a:rPr>
              <a:t> </a:t>
            </a:r>
            <a:r>
              <a:rPr sz="1800" b="1" dirty="0" err="1">
                <a:solidFill>
                  <a:srgbClr val="00B050"/>
                </a:solidFill>
              </a:rPr>
              <a:t>решения</a:t>
            </a:r>
            <a:r>
              <a:rPr sz="1800" b="1" dirty="0">
                <a:solidFill>
                  <a:srgbClr val="00B050"/>
                </a:solidFill>
              </a:rPr>
              <a:t>:</a:t>
            </a:r>
          </a:p>
          <a:p>
            <a:r>
              <a:rPr sz="1800" b="1" dirty="0">
                <a:solidFill>
                  <a:srgbClr val="00B050"/>
                </a:solidFill>
              </a:rPr>
              <a:t>1. </a:t>
            </a:r>
            <a:r>
              <a:rPr lang="ru-RU" sz="1800" b="1" dirty="0">
                <a:solidFill>
                  <a:srgbClr val="00B050"/>
                </a:solidFill>
              </a:rPr>
              <a:t>Сокращение времени на уборку;</a:t>
            </a:r>
            <a:endParaRPr sz="1800" b="1" dirty="0">
              <a:solidFill>
                <a:srgbClr val="00B050"/>
              </a:solidFill>
            </a:endParaRPr>
          </a:p>
          <a:p>
            <a:r>
              <a:rPr sz="1800" b="1" baseline="0" dirty="0">
                <a:solidFill>
                  <a:srgbClr val="00B050"/>
                </a:solidFill>
              </a:rPr>
              <a:t>2.</a:t>
            </a:r>
            <a:r>
              <a:rPr lang="ru-RU" sz="1800" b="1" dirty="0">
                <a:solidFill>
                  <a:srgbClr val="00B050"/>
                </a:solidFill>
              </a:rPr>
              <a:t> Разработка стандарта маршрутов уборки;</a:t>
            </a:r>
            <a:endParaRPr sz="1800" b="1" baseline="0" dirty="0">
              <a:solidFill>
                <a:srgbClr val="00B050"/>
              </a:solidFill>
            </a:endParaRPr>
          </a:p>
          <a:p>
            <a:r>
              <a:rPr sz="1800" b="1" dirty="0">
                <a:solidFill>
                  <a:srgbClr val="00B050"/>
                </a:solidFill>
              </a:rPr>
              <a:t>3.</a:t>
            </a:r>
            <a:r>
              <a:rPr lang="ru-RU" sz="1800" b="1" dirty="0">
                <a:solidFill>
                  <a:srgbClr val="00B050"/>
                </a:solidFill>
              </a:rPr>
              <a:t> Перераспределение ресурсов сотрудников на другие важные задачи (игровая и развивающая работа, контроль безопасности).</a:t>
            </a:r>
            <a:endParaRPr sz="1800" b="1" dirty="0">
              <a:solidFill>
                <a:srgbClr val="00B050"/>
              </a:solidFill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5429256" y="4500570"/>
            <a:ext cx="357189" cy="285751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3571868" y="2786058"/>
            <a:ext cx="357189" cy="285751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Shape 163"/>
          <p:cNvSpPr/>
          <p:nvPr/>
        </p:nvSpPr>
        <p:spPr>
          <a:xfrm>
            <a:off x="6143636" y="2786058"/>
            <a:ext cx="357189" cy="285751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32000" y="274638"/>
            <a:ext cx="8254800" cy="274362"/>
          </a:xfrm>
          <a:prstGeom prst="rect">
            <a:avLst/>
          </a:prstGeom>
        </p:spPr>
        <p:txBody>
          <a:bodyPr>
            <a:normAutofit fontScale="90000"/>
          </a:bodyPr>
          <a:lstStyle>
            <a:defPPr/>
            <a:lvl1pPr lvl="0"/>
          </a:lstStyle>
          <a:p>
            <a:pPr algn="ctr">
              <a:buNone/>
            </a:pPr>
            <a:r>
              <a:rPr sz="2400" dirty="0" err="1">
                <a:latin typeface="Times New Roman"/>
                <a:ea typeface="Times New Roman"/>
                <a:cs typeface="Times New Roman"/>
              </a:rPr>
              <a:t>План</a:t>
            </a:r>
            <a:r>
              <a:rPr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ea typeface="Times New Roman"/>
                <a:cs typeface="Times New Roman"/>
              </a:rPr>
              <a:t>мероприятий</a:t>
            </a:r>
            <a:endParaRPr sz="2400" dirty="0"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66" name="Table 166"/>
          <p:cNvGraphicFramePr/>
          <p:nvPr>
            <p:extLst>
              <p:ext uri="{D42A27DB-BD31-4B8C-83A1-F6EECF244321}">
                <p14:modId xmlns:p14="http://schemas.microsoft.com/office/powerpoint/2010/main" val="2883250918"/>
              </p:ext>
            </p:extLst>
          </p:nvPr>
        </p:nvGraphicFramePr>
        <p:xfrm>
          <a:off x="252000" y="729003"/>
          <a:ext cx="8623057" cy="5939997"/>
        </p:xfrm>
        <a:graphic>
          <a:graphicData uri="http://schemas.openxmlformats.org/drawingml/2006/table">
            <a:tbl>
              <a:tblPr/>
              <a:tblGrid>
                <a:gridCol w="461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7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68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54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6549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Проблема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Коренные</a:t>
                      </a:r>
                      <a:r>
                        <a:rPr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Причины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Планируемые</a:t>
                      </a:r>
                      <a:r>
                        <a:rPr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200" dirty="0">
                          <a:latin typeface="Times New Roman"/>
                          <a:ea typeface="Times New Roman"/>
                          <a:cs typeface="Times New Roman"/>
                        </a:rPr>
                        <a:t>ФИО, </a:t>
                      </a:r>
                      <a:r>
                        <a:rPr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должность</a:t>
                      </a:r>
                      <a:r>
                        <a:rPr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ea typeface="Times New Roman"/>
                          <a:cs typeface="Times New Roman"/>
                        </a:rPr>
                        <a:t>ответственного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1400" dirty="0" err="1">
                          <a:latin typeface="Times New Roman"/>
                          <a:ea typeface="Times New Roman"/>
                          <a:cs typeface="Times New Roman"/>
                        </a:rPr>
                        <a:t>Исполнение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24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Недостаточная эффективность системы уборки помещений учреждения, влияющая на санитарное состояние и комфорт образовательной среды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Использование устаревшего и малоэффективного оборудования, высокая трудоемкость процессов уборки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Формирование проектной группы, распределение ролей, утверждение плана реализации проекта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26.09.2025 – 30.09.2025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Сформирована проектная группа, утвержден рабочий план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25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четко сформулированных технических требований к современному уборочному оборудованию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Недостаточный анализ потребностей персонала и специфики помещений учреждения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технических требований к оборудованию, обсуждение с сотрудниками, формирование перечня характеристик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01.10.2025 – 07.10.2025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Подготовлен перечень требований к оборудованию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25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Сложность выбора оптимального оборудования среди широкого ассортимента рынка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Недостаток аналитической информации о моделях техники и предложениях поставщиков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Сбор и анализ коммерческих предложений, сравнительная оценка характеристик и стоимости оборудования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08.10.2025 – 15.10.2025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Выбран поставщик с оптимальным соотношением цены и качества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445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Недостаточное материально-техническое оснащение учреждения современным оборудованием для уборки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Ограниченные ресурсы и отсутствие целевого финансирования ранее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закупки оборудования, оформление заказа, заключение договора поставки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16.10.2025 – 20.10.2025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(*В связи с открытием счета, сроки были перенесены. Дата заключения договора – 28.10.2025)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Заключен договор, оборудование закуплено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74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Недостаточный уровень компетентности персонала в использовании современного уборочного оборудования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практического опыта работы с новой техникой и инструкций по ее эксплуатации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Проведение обучения персонала, инструктаж по эксплуатации и обслуживанию оборудования 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20.10.2025 – 24.10.2025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Персонал обучен работе с новой техникой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6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Необходимость оценки эффективности внедрения нового оборудования и оптимизации процессов уборки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ранее проведенного анализа эффективности современных технологий уборки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Тестовый период использования оборудования, наблюдение, сбор обратной связи, корректировка процессов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27.10.2025 – 20.02.2026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Подтверждена эффективность внедрения, оптимизирован процесс уборки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74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систематизированных данных о результатах реализации проекта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 проводился комплексный анализ изменений после внедрения оборудования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Подведение итогов проекта, подготовка аналитического отчета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23.02.2026 – 10.03.2026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 Подготовлен итоговый отчет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668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Недостаточная информированность участников образовательного процесса о результатах проекта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публичного представления результатов и опыта реализации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Подготовка презентации и представление результатов педагогам, родителям и заинтересованным сторонам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Times New Roman"/>
                          <a:ea typeface="Times New Roman"/>
                          <a:cs typeface="Times New Roman"/>
                        </a:rPr>
                        <a:t>Шеньян</a:t>
                      </a: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 А.В., Рябченко О.А.</a:t>
                      </a:r>
                      <a:endParaRPr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11.03.2026 – 20.03.2026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Проведена презентация результатов проекта</a:t>
                      </a:r>
                      <a:endParaRPr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18" marR="45218" marT="0" marB="0">
                    <a:lnL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7" name="Shape 16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headEnd type="none" w="med" len="med"/>
            <a:tailEnd type="none" w="med" len="med"/>
          </a:ln>
        </p:spPr>
        <p:txBody>
          <a:bodyPr vert="horz" wrap="none" lIns="91440" tIns="45720" rIns="91440" bIns="45720" anchor="ctr">
            <a:spAutoFit/>
          </a:bodyPr>
          <a:lstStyle/>
          <a:p>
            <a:pPr marL="0" marR="0" indent="0" algn="l">
              <a:lnSpc>
                <a:spcPct val="100000"/>
              </a:lnSpc>
            </a:pPr>
            <a:endParaRPr sz="1800" b="0" i="0" u="none" strike="noStrike" cap="none" baseline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pPr algn="ctr">
              <a:buNone/>
            </a:pPr>
            <a:r>
              <a:rPr dirty="0" err="1"/>
              <a:t>Примеры</a:t>
            </a:r>
            <a:r>
              <a:rPr dirty="0"/>
              <a:t> </a:t>
            </a:r>
            <a:r>
              <a:rPr dirty="0" err="1"/>
              <a:t>улучшений</a:t>
            </a:r>
            <a:br>
              <a:rPr lang="ru-RU" dirty="0"/>
            </a:br>
            <a:r>
              <a:rPr lang="en-US" sz="2000" dirty="0">
                <a:hlinkClick r:id="rId2"/>
              </a:rPr>
              <a:t>http</a:t>
            </a:r>
            <a:r>
              <a:rPr lang="ru-RU" sz="2000" dirty="0">
                <a:hlinkClick r:id="rId2"/>
              </a:rPr>
              <a:t>://</a:t>
            </a:r>
            <a:r>
              <a:rPr lang="en-US" sz="2000" dirty="0">
                <a:hlinkClick r:id="rId2"/>
              </a:rPr>
              <a:t>disk.yandex.ru</a:t>
            </a:r>
            <a:r>
              <a:rPr lang="ru-RU" sz="2000" dirty="0">
                <a:hlinkClick r:id="rId2"/>
              </a:rPr>
              <a:t>/</a:t>
            </a:r>
            <a:r>
              <a:rPr lang="en-US" sz="2000" dirty="0" err="1">
                <a:hlinkClick r:id="rId2"/>
              </a:rPr>
              <a:t>i</a:t>
            </a:r>
            <a:r>
              <a:rPr lang="ru-RU" sz="2000" dirty="0">
                <a:hlinkClick r:id="rId2"/>
              </a:rPr>
              <a:t>/</a:t>
            </a:r>
            <a:r>
              <a:rPr lang="en-US" sz="2000" dirty="0">
                <a:hlinkClick r:id="rId2"/>
              </a:rPr>
              <a:t>hBnD5YAscpHC</a:t>
            </a:r>
            <a:r>
              <a:rPr lang="ru-RU" sz="2000" dirty="0">
                <a:hlinkClick r:id="rId2"/>
              </a:rPr>
              <a:t>_</a:t>
            </a:r>
            <a:r>
              <a:rPr lang="en-US" sz="2000" dirty="0">
                <a:hlinkClick r:id="rId2"/>
              </a:rPr>
              <a:t>Q</a:t>
            </a:r>
            <a:r>
              <a:rPr lang="en-US" sz="2000" dirty="0"/>
              <a:t> </a:t>
            </a:r>
            <a:endParaRPr sz="2000" dirty="0"/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marL="0" indent="0" algn="ctr">
              <a:buFont typeface="Arial"/>
              <a:buNone/>
            </a:pPr>
            <a:r>
              <a:rPr dirty="0" err="1"/>
              <a:t>Было</a:t>
            </a:r>
            <a:r>
              <a:rPr dirty="0"/>
              <a:t>: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dirty="0"/>
              <a:t>1. Высокие трудозатраты у технического персонала при ручной и неэффективной уборке;</a:t>
            </a:r>
          </a:p>
          <a:p>
            <a:r>
              <a:rPr lang="ru-RU" dirty="0"/>
              <a:t>2. Низкое качество удаления пыли и аллергенов;</a:t>
            </a:r>
          </a:p>
          <a:p>
            <a:r>
              <a:rPr lang="ru-RU" dirty="0"/>
              <a:t>3. Лишние перемещения младшего персонала.</a:t>
            </a:r>
          </a:p>
          <a:p>
            <a:pPr marL="342900" indent="-342900" algn="l">
              <a:buFont typeface="Arial"/>
              <a:buChar char="•"/>
            </a:pPr>
            <a:endParaRPr dirty="0"/>
          </a:p>
        </p:txBody>
      </p:sp>
      <p:sp>
        <p:nvSpPr>
          <p:cNvPr id="172" name="Shape 172"/>
          <p:cNvSpPr txBox="1">
            <a:spLocks noGrp="1"/>
          </p:cNvSpPr>
          <p:nvPr>
            <p:ph type="body" idx="3"/>
          </p:nvPr>
        </p:nvSpPr>
        <p:spPr>
          <a:xfrm>
            <a:off x="4645025" y="1285860"/>
            <a:ext cx="4041775" cy="889015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marL="0" indent="0" algn="ctr">
              <a:buFont typeface="Arial"/>
              <a:buNone/>
            </a:pPr>
            <a:r>
              <a:rPr dirty="0" err="1"/>
              <a:t>Стало</a:t>
            </a:r>
            <a:r>
              <a:rPr dirty="0"/>
              <a:t>: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4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dirty="0"/>
              <a:t>1. Сокращение времени на уборку;</a:t>
            </a:r>
          </a:p>
          <a:p>
            <a:r>
              <a:rPr lang="ru-RU" dirty="0"/>
              <a:t>2. Разработка стандарта маршрутов уборки;</a:t>
            </a:r>
          </a:p>
          <a:p>
            <a:r>
              <a:rPr lang="ru-RU" dirty="0"/>
              <a:t>3. Перераспределение ресурсов сотрудников на другие важные задачи (игровая и развивающая работа, контроль безопасности).</a:t>
            </a:r>
          </a:p>
          <a:p>
            <a:pPr marL="342900" indent="-342900" algn="l">
              <a:buFont typeface="Arial"/>
              <a:buChar char="•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430</TotalTime>
  <Words>1105</Words>
  <Application>Microsoft Office PowerPoint</Application>
  <DocSecurity>0</DocSecurity>
  <PresentationFormat>Экран (4:3)</PresentationFormat>
  <Paragraphs>202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PT Astra Serif</vt:lpstr>
      <vt:lpstr>Times New Roman</vt:lpstr>
      <vt:lpstr>Тема Office</vt:lpstr>
      <vt:lpstr>Проект «Эффективный регион»</vt:lpstr>
      <vt:lpstr>Карточка проекта</vt:lpstr>
      <vt:lpstr>     Карта текущего состояния оптимизации процесса ...                 ВПП =      (время протекания процесса)</vt:lpstr>
      <vt:lpstr>     Карта целевого состояния оптимизации процесса ...                 ВПП =      (время протекания процесса)</vt:lpstr>
      <vt:lpstr>План мероприятий</vt:lpstr>
      <vt:lpstr>Примеры улучшений http://disk.yandex.ru/i/hBnD5YAscpHC_Q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RobotComp</dc:creator>
  <cp:lastModifiedBy>SAD77SAD77@outlook.com</cp:lastModifiedBy>
  <cp:revision>19</cp:revision>
  <dcterms:created xsi:type="dcterms:W3CDTF">2025-11-10T13:01:33Z</dcterms:created>
  <dcterms:modified xsi:type="dcterms:W3CDTF">2026-03-17T11:01:50Z</dcterms:modified>
</cp:coreProperties>
</file>