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571480"/>
            <a:ext cx="5572164" cy="86994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Проект «Эффективный регион»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428868"/>
            <a:ext cx="6400800" cy="1752600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Наименование организации: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Название проекта: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F1D5E5A-94DB-766E-3614-42DEE80FE0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49387" y="142853"/>
            <a:ext cx="857256" cy="85725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1002E99-8984-683F-7E7A-0FCFED5526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282" y="142852"/>
            <a:ext cx="793493" cy="9200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Карточка проекта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500042"/>
          <a:ext cx="8024826" cy="928694"/>
        </p:xfrm>
        <a:graphic>
          <a:graphicData uri="http://schemas.openxmlformats.org/drawingml/2006/table">
            <a:tbl>
              <a:tblPr/>
              <a:tblGrid>
                <a:gridCol w="5874794"/>
                <a:gridCol w="2150032"/>
              </a:tblGrid>
              <a:tr h="9286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latin typeface="Times New Roman"/>
                          <a:ea typeface="Tahoma"/>
                          <a:cs typeface="Noto Sans Devanagari"/>
                        </a:rPr>
                        <a:t>Логотип организации     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latin typeface="Times New Roman"/>
                          <a:ea typeface="Tahoma"/>
                          <a:cs typeface="Noto Sans Devanagari"/>
                        </a:rPr>
                        <a:t>Наименование проекта: 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49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0"/>
            <a:ext cx="762000" cy="657225"/>
          </a:xfrm>
          <a:prstGeom prst="rect">
            <a:avLst/>
          </a:prstGeom>
          <a:noFill/>
        </p:spPr>
      </p:pic>
      <p:pic>
        <p:nvPicPr>
          <p:cNvPr id="2050" name="Изображение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0"/>
            <a:ext cx="1390650" cy="642918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85720" y="578645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71472" y="1285859"/>
          <a:ext cx="8072494" cy="4622209"/>
        </p:xfrm>
        <a:graphic>
          <a:graphicData uri="http://schemas.openxmlformats.org/drawingml/2006/table">
            <a:tbl>
              <a:tblPr/>
              <a:tblGrid>
                <a:gridCol w="2410781"/>
                <a:gridCol w="870722"/>
                <a:gridCol w="918820"/>
                <a:gridCol w="3872171"/>
              </a:tblGrid>
              <a:tr h="195795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1. Вовлеченные лица и рамки проекта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Заказчики проекта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....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latin typeface="Times New Roman"/>
                          <a:ea typeface="Tahoma"/>
                          <a:cs typeface="Noto Sans Devanagari"/>
                        </a:rPr>
                        <a:t>Владелец процесса</a:t>
                      </a:r>
                      <a:r>
                        <a:rPr lang="ru-RU" sz="1200" kern="100" dirty="0">
                          <a:latin typeface="Times New Roman"/>
                          <a:ea typeface="Tahoma"/>
                          <a:cs typeface="Noto Sans Devanagari"/>
                        </a:rPr>
                        <a:t>: …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Периметр </a:t>
                      </a: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проекта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:( помещение в котором будет происходить процесс) 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.... 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Границы процесса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.от входа в карте процесса до выхода</a:t>
                      </a:r>
                      <a:r>
                        <a:rPr lang="ru-RU" sz="12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</a:t>
                      </a:r>
                      <a:r>
                        <a:rPr lang="ru-RU" sz="900" kern="1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(например: от конца урока до начала следующего или от начала занятия до его окончания)</a:t>
                      </a:r>
                      <a:r>
                        <a:rPr lang="ru-RU" sz="9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</a:t>
                      </a:r>
                      <a:endParaRPr lang="ru-RU" sz="9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Руководитель проекта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....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Команда проекта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....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 dirty="0">
                        <a:latin typeface="PT Astra Serif"/>
                        <a:ea typeface="Tahoma"/>
                        <a:cs typeface="Mangal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2. Обоснование выбора</a:t>
                      </a:r>
                      <a:endParaRPr lang="ru-RU" sz="1200" kern="100" dirty="0" smtClean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Обоснование выбора:</a:t>
                      </a:r>
                      <a:endParaRPr lang="ru-RU" sz="1200" u="none" kern="100" dirty="0" smtClean="0">
                        <a:solidFill>
                          <a:schemeClr val="tx1"/>
                        </a:solidFill>
                        <a:latin typeface="PT Astra Serif"/>
                        <a:ea typeface="Tahoma"/>
                        <a:cs typeface="Mangal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Mangal"/>
                        </a:rPr>
                        <a:t> 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00" dirty="0" smtClean="0">
                          <a:latin typeface="PT Astra Serif"/>
                          <a:ea typeface="Tahoma"/>
                          <a:cs typeface="Mangal"/>
                        </a:rPr>
                        <a:t>2.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Ключевые риски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</a:t>
                      </a:r>
                      <a:endParaRPr lang="ru-RU" sz="1200" kern="100" dirty="0" smtClean="0">
                        <a:latin typeface="Times New Roman"/>
                        <a:ea typeface="Tahoma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00" dirty="0" smtClean="0">
                          <a:latin typeface="Times New Roman"/>
                          <a:ea typeface="Tahoma"/>
                          <a:cs typeface="Mangal"/>
                        </a:rPr>
                        <a:t>1. 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00" dirty="0" smtClean="0">
                          <a:latin typeface="PT Astra Serif"/>
                          <a:ea typeface="Tahoma"/>
                          <a:cs typeface="Mangal"/>
                        </a:rPr>
                        <a:t>2.</a:t>
                      </a:r>
                    </a:p>
                    <a:p>
                      <a:endParaRPr lang="ru-RU" sz="1200" dirty="0"/>
                    </a:p>
                  </a:txBody>
                  <a:tcPr marL="46880" marR="46880" marT="23440" marB="23440"/>
                </a:tc>
              </a:tr>
              <a:tr h="227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3. Цели и плановый эффект</a:t>
                      </a:r>
                      <a:endParaRPr lang="ru-RU" sz="1200" kern="10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 marL="46880" marR="46880" marT="23440" marB="23440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 marL="46880" marR="46880" marT="23440" marB="23440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4. Ключевые события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1. Старт проекта – 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2.Картирование текущего состояния – 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Разработка целевой карты процесса и плана мероприятий – 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4. Реализация плана мероприятий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(внедрение улучшений)-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4097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5.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Закрепление результатов и закрытие проекта -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46880" marR="46880" marT="23440" marB="23440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3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Наименование цели</a:t>
                      </a:r>
                      <a:endParaRPr lang="ru-RU" sz="1200" kern="10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Текущий показатель</a:t>
                      </a:r>
                      <a:endParaRPr lang="ru-RU" sz="1200" kern="10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Целевой показатель</a:t>
                      </a:r>
                      <a:endParaRPr lang="ru-RU" sz="1200" kern="10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2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ВПП, мин.</a:t>
                      </a:r>
                      <a:endParaRPr lang="ru-RU" sz="1200" kern="100" dirty="0">
                        <a:solidFill>
                          <a:srgbClr val="000000"/>
                        </a:solidFill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29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kern="100">
                        <a:solidFill>
                          <a:srgbClr val="000000"/>
                        </a:solidFill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2807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kern="100" dirty="0">
                        <a:solidFill>
                          <a:srgbClr val="000000"/>
                        </a:solidFill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6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500034" y="5855350"/>
            <a:ext cx="82868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Заказчик проекта:</a:t>
            </a:r>
            <a:endParaRPr kumimoji="0" lang="ru-RU" altLang="zh-CN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err="1" smtClean="0" bmk="__DdeLink__520_100103764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Должность_________________</a:t>
            </a:r>
            <a:r>
              <a:rPr kumimoji="0" lang="ru-RU" altLang="zh-CN" sz="1200" b="0" i="0" u="none" strike="noStrike" cap="none" normalizeH="0" baseline="0" dirty="0" smtClean="0" bmk="__DdeLink__520_1001037645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И.О.Ф.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1200" dirty="0" smtClean="0" bmk="__DdeLink__520_1001037645">
                <a:solidFill>
                  <a:srgbClr val="00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Печать</a:t>
            </a:r>
            <a:endParaRPr kumimoji="0" lang="ru-RU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 Карта текущего состояния оптимизации </a:t>
            </a:r>
            <a:r>
              <a:rPr lang="ru-RU" sz="27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процесса ...</a:t>
            </a:r>
            <a:br>
              <a:rPr lang="ru-RU" sz="27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            ВПП =      (время протекания процесса)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" name="Таблица 50"/>
          <p:cNvGraphicFramePr>
            <a:graphicFrameLocks noGrp="1"/>
          </p:cNvGraphicFramePr>
          <p:nvPr/>
        </p:nvGraphicFramePr>
        <p:xfrm>
          <a:off x="285720" y="1357298"/>
          <a:ext cx="8501122" cy="17145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501122"/>
              </a:tblGrid>
              <a:tr h="17145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285720" y="1357298"/>
            <a:ext cx="928694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Вход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7929586" y="1357298"/>
            <a:ext cx="857256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Выход</a:t>
            </a:r>
            <a:endParaRPr lang="ru-RU" dirty="0"/>
          </a:p>
        </p:txBody>
      </p:sp>
      <p:cxnSp>
        <p:nvCxnSpPr>
          <p:cNvPr id="53" name="Прямая со стрелкой 52"/>
          <p:cNvCxnSpPr/>
          <p:nvPr/>
        </p:nvCxnSpPr>
        <p:spPr>
          <a:xfrm>
            <a:off x="6286512" y="214311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1714480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1714480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714480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2857488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4071934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5357818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6643702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4071934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5357818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6643702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2857488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2857488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4071934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5357818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6643702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cxnSp>
        <p:nvCxnSpPr>
          <p:cNvPr id="69" name="Прямая со стрелкой 68"/>
          <p:cNvCxnSpPr>
            <a:endCxn id="64" idx="1"/>
          </p:cNvCxnSpPr>
          <p:nvPr/>
        </p:nvCxnSpPr>
        <p:spPr>
          <a:xfrm>
            <a:off x="2643174" y="2143116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1214414" y="214311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endCxn id="58" idx="1"/>
          </p:cNvCxnSpPr>
          <p:nvPr/>
        </p:nvCxnSpPr>
        <p:spPr>
          <a:xfrm>
            <a:off x="3786182" y="214311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>
            <a:endCxn id="59" idx="1"/>
          </p:cNvCxnSpPr>
          <p:nvPr/>
        </p:nvCxnSpPr>
        <p:spPr>
          <a:xfrm>
            <a:off x="5000628" y="214311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7572396" y="214311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072066" y="3357562"/>
            <a:ext cx="29289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Обозначения:</a:t>
            </a: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-  Ожидание</a:t>
            </a: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Т  -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Время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 </a:t>
            </a:r>
          </a:p>
          <a:p>
            <a:pPr algn="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Проблемы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8" name="Рисунок 87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91E46042-6367-4FFF-84F2-E9BF1E90C8B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3714752"/>
            <a:ext cx="1298561" cy="658425"/>
          </a:xfrm>
          <a:prstGeom prst="rect">
            <a:avLst/>
          </a:prstGeom>
        </p:spPr>
      </p:pic>
      <p:pic>
        <p:nvPicPr>
          <p:cNvPr id="89" name="Рисунок 88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94FA6F33-D1A9-45A7-8FAE-4B6955AD60B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29256" y="5072074"/>
            <a:ext cx="292633" cy="420660"/>
          </a:xfrm>
          <a:prstGeom prst="rect">
            <a:avLst/>
          </a:prstGeom>
        </p:spPr>
      </p:pic>
      <p:pic>
        <p:nvPicPr>
          <p:cNvPr id="90" name="Рисунок 89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656B09E3-CD3C-4763-9F74-E42D179FCD1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57818" y="5572140"/>
            <a:ext cx="432854" cy="554784"/>
          </a:xfrm>
          <a:prstGeom prst="rect">
            <a:avLst/>
          </a:prstGeom>
        </p:spPr>
      </p:pic>
      <p:pic>
        <p:nvPicPr>
          <p:cNvPr id="91" name="Рисунок 90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656B09E3-CD3C-4763-9F74-E42D179FCD1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71868" y="2643182"/>
            <a:ext cx="432854" cy="554784"/>
          </a:xfrm>
          <a:prstGeom prst="rect">
            <a:avLst/>
          </a:prstGeom>
        </p:spPr>
      </p:pic>
      <p:pic>
        <p:nvPicPr>
          <p:cNvPr id="92" name="Рисунок 91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656B09E3-CD3C-4763-9F74-E42D179FCD1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72198" y="2643182"/>
            <a:ext cx="432854" cy="554784"/>
          </a:xfrm>
          <a:prstGeom prst="rect">
            <a:avLst/>
          </a:prstGeom>
        </p:spPr>
      </p:pic>
      <p:sp>
        <p:nvSpPr>
          <p:cNvPr id="93" name="Прямоугольник 92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00000000-0008-0000-0000-0000F3000000}"/>
              </a:ext>
            </a:extLst>
          </p:cNvPr>
          <p:cNvSpPr/>
          <p:nvPr/>
        </p:nvSpPr>
        <p:spPr>
          <a:xfrm>
            <a:off x="285721" y="3500438"/>
            <a:ext cx="3429024" cy="2233299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b="1" dirty="0">
                <a:solidFill>
                  <a:srgbClr val="FF0000"/>
                </a:solidFill>
              </a:rPr>
              <a:t>Перечень проблем:</a:t>
            </a:r>
          </a:p>
          <a:p>
            <a:pPr algn="l"/>
            <a:r>
              <a:rPr lang="ru-RU" sz="1800" b="1" dirty="0">
                <a:solidFill>
                  <a:srgbClr val="FF0000"/>
                </a:solidFill>
              </a:rPr>
              <a:t>1. </a:t>
            </a:r>
            <a:endParaRPr lang="ru-RU" sz="1800" b="1" dirty="0" smtClean="0">
              <a:solidFill>
                <a:srgbClr val="FF0000"/>
              </a:solidFill>
            </a:endParaRPr>
          </a:p>
          <a:p>
            <a:pPr algn="l"/>
            <a:r>
              <a:rPr lang="ru-RU" sz="1800" b="1" baseline="0" dirty="0" smtClean="0">
                <a:solidFill>
                  <a:srgbClr val="FF0000"/>
                </a:solidFill>
              </a:rPr>
              <a:t>2.</a:t>
            </a:r>
          </a:p>
          <a:p>
            <a:pPr algn="l"/>
            <a:r>
              <a:rPr lang="ru-RU" sz="1800" b="1" dirty="0" smtClean="0">
                <a:solidFill>
                  <a:srgbClr val="FF0000"/>
                </a:solidFill>
              </a:rPr>
              <a:t>3.</a:t>
            </a:r>
          </a:p>
          <a:p>
            <a:pPr algn="l"/>
            <a:r>
              <a:rPr lang="ru-RU" sz="1800" b="1" baseline="0" dirty="0" smtClean="0">
                <a:solidFill>
                  <a:srgbClr val="FF0000"/>
                </a:solidFill>
              </a:rPr>
              <a:t>4.</a:t>
            </a:r>
          </a:p>
          <a:p>
            <a:pPr algn="l"/>
            <a:r>
              <a:rPr lang="ru-RU" sz="1800" b="1" dirty="0" smtClean="0">
                <a:solidFill>
                  <a:srgbClr val="FF0000"/>
                </a:solidFill>
              </a:rPr>
              <a:t>5.</a:t>
            </a:r>
            <a:endParaRPr lang="ru-RU" sz="1800" b="1" baseline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 Карта целевого состояния оптимизации </a:t>
            </a:r>
            <a:r>
              <a:rPr lang="ru-RU" sz="27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процесса ...</a:t>
            </a:r>
            <a:br>
              <a:rPr lang="ru-RU" sz="27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            ВПП =      (время протекания процесса)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" name="Таблица 50"/>
          <p:cNvGraphicFramePr>
            <a:graphicFrameLocks noGrp="1"/>
          </p:cNvGraphicFramePr>
          <p:nvPr/>
        </p:nvGraphicFramePr>
        <p:xfrm>
          <a:off x="285720" y="1357298"/>
          <a:ext cx="8501122" cy="17145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501122"/>
              </a:tblGrid>
              <a:tr h="17145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285720" y="1357298"/>
            <a:ext cx="928694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Вход</a:t>
            </a:r>
            <a:endParaRPr lang="ru-RU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7929586" y="1357298"/>
            <a:ext cx="857256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Выход</a:t>
            </a:r>
            <a:endParaRPr lang="ru-RU" dirty="0"/>
          </a:p>
        </p:txBody>
      </p:sp>
      <p:cxnSp>
        <p:nvCxnSpPr>
          <p:cNvPr id="53" name="Прямая со стрелкой 52"/>
          <p:cNvCxnSpPr/>
          <p:nvPr/>
        </p:nvCxnSpPr>
        <p:spPr>
          <a:xfrm>
            <a:off x="6286512" y="214311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1714480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1714480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714480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2857488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4071934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5357818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6643702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 60"/>
          <p:cNvSpPr/>
          <p:nvPr/>
        </p:nvSpPr>
        <p:spPr>
          <a:xfrm>
            <a:off x="4071934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5357818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6643702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Участник процесса</a:t>
            </a:r>
            <a:endParaRPr lang="ru-RU" sz="900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2857488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2857488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sp>
        <p:nvSpPr>
          <p:cNvPr id="66" name="Прямоугольник 65"/>
          <p:cNvSpPr/>
          <p:nvPr/>
        </p:nvSpPr>
        <p:spPr>
          <a:xfrm>
            <a:off x="4071934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5357818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6643702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мин.</a:t>
            </a:r>
            <a:endParaRPr lang="ru-RU" sz="1100" dirty="0"/>
          </a:p>
        </p:txBody>
      </p:sp>
      <p:cxnSp>
        <p:nvCxnSpPr>
          <p:cNvPr id="69" name="Прямая со стрелкой 68"/>
          <p:cNvCxnSpPr>
            <a:endCxn id="64" idx="1"/>
          </p:cNvCxnSpPr>
          <p:nvPr/>
        </p:nvCxnSpPr>
        <p:spPr>
          <a:xfrm>
            <a:off x="2643174" y="2143116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1214414" y="214311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endCxn id="58" idx="1"/>
          </p:cNvCxnSpPr>
          <p:nvPr/>
        </p:nvCxnSpPr>
        <p:spPr>
          <a:xfrm>
            <a:off x="3786182" y="214311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>
            <a:endCxn id="59" idx="1"/>
          </p:cNvCxnSpPr>
          <p:nvPr/>
        </p:nvCxnSpPr>
        <p:spPr>
          <a:xfrm>
            <a:off x="5000628" y="214311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7572396" y="214311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072066" y="3357562"/>
            <a:ext cx="29289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Обозначения: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Т   -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Время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решение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9" name="Рисунок 88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94FA6F33-D1A9-45A7-8FAE-4B6955AD60B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56" y="4000504"/>
            <a:ext cx="292633" cy="420660"/>
          </a:xfrm>
          <a:prstGeom prst="rect">
            <a:avLst/>
          </a:prstGeom>
        </p:spPr>
      </p:pic>
      <p:sp>
        <p:nvSpPr>
          <p:cNvPr id="93" name="Прямоугольник 92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00000000-0008-0000-0000-0000F3000000}"/>
              </a:ext>
            </a:extLst>
          </p:cNvPr>
          <p:cNvSpPr/>
          <p:nvPr/>
        </p:nvSpPr>
        <p:spPr>
          <a:xfrm>
            <a:off x="285721" y="3500438"/>
            <a:ext cx="3429024" cy="2233299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B050"/>
                </a:solidFill>
              </a:rPr>
              <a:t>Предполагаемые решения:</a:t>
            </a:r>
            <a:endParaRPr lang="ru-RU" sz="1800" b="1" dirty="0">
              <a:solidFill>
                <a:srgbClr val="00B050"/>
              </a:solidFill>
            </a:endParaRPr>
          </a:p>
          <a:p>
            <a:pPr algn="l"/>
            <a:r>
              <a:rPr lang="ru-RU" sz="1800" b="1" dirty="0">
                <a:solidFill>
                  <a:srgbClr val="00B050"/>
                </a:solidFill>
              </a:rPr>
              <a:t>1. </a:t>
            </a:r>
            <a:endParaRPr lang="ru-RU" sz="1800" b="1" dirty="0" smtClean="0">
              <a:solidFill>
                <a:srgbClr val="00B050"/>
              </a:solidFill>
            </a:endParaRPr>
          </a:p>
          <a:p>
            <a:pPr algn="l"/>
            <a:r>
              <a:rPr lang="ru-RU" sz="1800" b="1" baseline="0" dirty="0" smtClean="0">
                <a:solidFill>
                  <a:srgbClr val="00B050"/>
                </a:solidFill>
              </a:rPr>
              <a:t>2.</a:t>
            </a:r>
          </a:p>
          <a:p>
            <a:pPr algn="l"/>
            <a:r>
              <a:rPr lang="ru-RU" sz="1800" b="1" dirty="0" smtClean="0">
                <a:solidFill>
                  <a:srgbClr val="00B050"/>
                </a:solidFill>
              </a:rPr>
              <a:t>3.</a:t>
            </a:r>
          </a:p>
          <a:p>
            <a:pPr algn="l"/>
            <a:r>
              <a:rPr lang="ru-RU" sz="1800" b="1" baseline="0" dirty="0" smtClean="0">
                <a:solidFill>
                  <a:srgbClr val="00B050"/>
                </a:solidFill>
              </a:rPr>
              <a:t>4.</a:t>
            </a:r>
          </a:p>
          <a:p>
            <a:pPr algn="l"/>
            <a:r>
              <a:rPr lang="ru-RU" sz="1800" b="1" dirty="0" smtClean="0">
                <a:solidFill>
                  <a:srgbClr val="00B050"/>
                </a:solidFill>
              </a:rPr>
              <a:t>5.</a:t>
            </a:r>
            <a:endParaRPr lang="ru-RU" sz="1800" b="1" baseline="0" dirty="0">
              <a:solidFill>
                <a:srgbClr val="00B050"/>
              </a:solidFill>
            </a:endParaRPr>
          </a:p>
        </p:txBody>
      </p:sp>
      <p:sp>
        <p:nvSpPr>
          <p:cNvPr id="34" name="Выноска-облако 33"/>
          <p:cNvSpPr/>
          <p:nvPr/>
        </p:nvSpPr>
        <p:spPr>
          <a:xfrm>
            <a:off x="5429256" y="4500570"/>
            <a:ext cx="357190" cy="28575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Выноска-облако 34"/>
          <p:cNvSpPr/>
          <p:nvPr/>
        </p:nvSpPr>
        <p:spPr>
          <a:xfrm>
            <a:off x="3571868" y="2786058"/>
            <a:ext cx="357190" cy="28575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Выноска-облако 35"/>
          <p:cNvSpPr/>
          <p:nvPr/>
        </p:nvSpPr>
        <p:spPr>
          <a:xfrm>
            <a:off x="6143636" y="2786058"/>
            <a:ext cx="357190" cy="28575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 мероприятий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142981"/>
          <a:ext cx="8660776" cy="4929228"/>
        </p:xfrm>
        <a:graphic>
          <a:graphicData uri="http://schemas.openxmlformats.org/drawingml/2006/table">
            <a:tbl>
              <a:tblPr/>
              <a:tblGrid>
                <a:gridCol w="463969"/>
                <a:gridCol w="1948080"/>
                <a:gridCol w="1253909"/>
                <a:gridCol w="1353841"/>
                <a:gridCol w="1378825"/>
                <a:gridCol w="1192046"/>
                <a:gridCol w="1070106"/>
              </a:tblGrid>
              <a:tr h="985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Проблема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Коренные Причины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Планируемые мероприятия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ФИО, должность ответственного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Сроки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Исполнение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улучшений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/>
          <a:lstStyle/>
          <a:p>
            <a:pPr algn="ctr"/>
            <a:r>
              <a:rPr lang="ru-RU" dirty="0" smtClean="0"/>
              <a:t>Было: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285860"/>
            <a:ext cx="4041775" cy="889015"/>
          </a:xfrm>
        </p:spPr>
        <p:txBody>
          <a:bodyPr/>
          <a:lstStyle/>
          <a:p>
            <a:pPr algn="ctr"/>
            <a:r>
              <a:rPr lang="ru-RU" dirty="0" smtClean="0"/>
              <a:t>Стало: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302</Words>
  <Application>Microsoft Office PowerPoint</Application>
  <PresentationFormat>Экран (4:3)</PresentationFormat>
  <Paragraphs>112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Проект «Эффективный регион»</vt:lpstr>
      <vt:lpstr>Карточка проекта</vt:lpstr>
      <vt:lpstr>     Карта текущего состояния оптимизации процесса ...                 ВПП =      (время протекания процесса)</vt:lpstr>
      <vt:lpstr>     Карта целевого состояния оптимизации процесса ...                 ВПП =      (время протекания процесса)</vt:lpstr>
      <vt:lpstr>План мероприятий</vt:lpstr>
      <vt:lpstr>Примеры улучшений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«Эффективный регион»</dc:title>
  <dc:creator>Пользователь</dc:creator>
  <cp:lastModifiedBy>Смородинова О.А.</cp:lastModifiedBy>
  <cp:revision>7</cp:revision>
  <dcterms:created xsi:type="dcterms:W3CDTF">2025-11-10T13:01:33Z</dcterms:created>
  <dcterms:modified xsi:type="dcterms:W3CDTF">2025-11-11T08:03:06Z</dcterms:modified>
</cp:coreProperties>
</file>