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54" r:id="rId1"/>
  </p:sldMasterIdLst>
  <p:notesMasterIdLst>
    <p:notesMasterId r:id="rId12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781" r:id="rId9"/>
    <p:sldId id="783" r:id="rId10"/>
    <p:sldId id="782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-42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4.058389682103461E-2"/>
          <c:y val="7.3003148332625349E-3"/>
          <c:w val="0.89221876581614368"/>
          <c:h val="0.77312081418489786"/>
        </c:manualLayout>
      </c:layout>
      <c:bar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Pt>
            <c:idx val="0"/>
            <c:spPr>
              <a:solidFill>
                <a:schemeClr val="tx2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14BF-4431-BD2F-DD3B1010CF86}"/>
              </c:ext>
            </c:extLst>
          </c:dPt>
          <c:dPt>
            <c:idx val="1"/>
            <c:spPr>
              <a:noFill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4BF-4431-BD2F-DD3B1010CF86}"/>
              </c:ext>
            </c:extLst>
          </c:dPt>
          <c:dPt>
            <c:idx val="2"/>
            <c:spPr>
              <a:solidFill>
                <a:srgbClr val="92D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14BF-4431-BD2F-DD3B1010CF86}"/>
              </c:ext>
            </c:extLst>
          </c:dPt>
          <c:dLbls>
            <c:dLbl>
              <c:idx val="0"/>
              <c:layout/>
              <c:spPr>
                <a:noFill/>
                <a:ln w="25067">
                  <a:noFill/>
                </a:ln>
              </c:spPr>
              <c:txPr>
                <a:bodyPr/>
                <a:lstStyle/>
                <a:p>
                  <a:pPr>
                    <a:defRPr sz="1184"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4BF-4431-BD2F-DD3B1010CF86}"/>
                </c:ext>
              </c:extLst>
            </c:dLbl>
            <c:dLbl>
              <c:idx val="2"/>
              <c:layout/>
              <c:spPr>
                <a:noFill/>
                <a:ln w="25067">
                  <a:noFill/>
                </a:ln>
              </c:spPr>
              <c:txPr>
                <a:bodyPr/>
                <a:lstStyle/>
                <a:p>
                  <a:pPr>
                    <a:defRPr sz="1184"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4BF-4431-BD2F-DD3B1010CF86}"/>
                </c:ext>
              </c:extLst>
            </c:dLbl>
            <c:delete val="1"/>
            <c:spPr>
              <a:noFill/>
              <a:ln>
                <a:noFill/>
              </a:ln>
              <a:effectLst/>
            </c:spPr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До</c:v>
                </c:pt>
                <c:pt idx="2">
                  <c:v>После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14BF-4431-BD2F-DD3B1010CF8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spPr>
            <a:solidFill>
              <a:srgbClr val="CA3568"/>
            </a:solidFill>
          </c:spPr>
          <c:dLbls>
            <c:dLbl>
              <c:idx val="1"/>
              <c:layout>
                <c:manualLayout>
                  <c:x val="2.4528377684974014E-3"/>
                  <c:y val="-1.9963774343244711E-3"/>
                </c:manualLayout>
              </c:layout>
              <c:spPr>
                <a:noFill/>
                <a:ln w="25067">
                  <a:noFill/>
                </a:ln>
              </c:spPr>
              <c:txPr>
                <a:bodyPr/>
                <a:lstStyle/>
                <a:p>
                  <a:pPr>
                    <a:defRPr sz="1184"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dLblPos val="ctr"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4BF-4431-BD2F-DD3B1010CF86}"/>
                </c:ext>
              </c:extLst>
            </c:dLbl>
            <c:spPr>
              <a:noFill/>
              <a:ln w="25067">
                <a:noFill/>
              </a:ln>
            </c:spPr>
            <c:txPr>
              <a:bodyPr/>
              <a:lstStyle/>
              <a:p>
                <a:pPr>
                  <a:defRPr sz="1184"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До</c:v>
                </c:pt>
                <c:pt idx="2">
                  <c:v>После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1">
                  <c:v>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14BF-4431-BD2F-DD3B1010CF86}"/>
            </c:ext>
          </c:extLst>
        </c:ser>
        <c:dLbls/>
        <c:gapWidth val="42"/>
        <c:overlap val="100"/>
        <c:axId val="93784320"/>
        <c:axId val="93827072"/>
      </c:barChart>
      <c:catAx>
        <c:axId val="93784320"/>
        <c:scaling>
          <c:orientation val="minMax"/>
        </c:scaling>
        <c:axPos val="b"/>
        <c:numFmt formatCode="\О\с\н\о\в\н\о\й" sourceLinked="0"/>
        <c:tickLblPos val="nextTo"/>
        <c:crossAx val="93827072"/>
        <c:crosses val="autoZero"/>
        <c:auto val="1"/>
        <c:lblAlgn val="ctr"/>
        <c:lblOffset val="100"/>
      </c:catAx>
      <c:valAx>
        <c:axId val="93827072"/>
        <c:scaling>
          <c:orientation val="minMax"/>
          <c:min val="0"/>
        </c:scaling>
        <c:delete val="1"/>
        <c:axPos val="l"/>
        <c:majorGridlines/>
        <c:numFmt formatCode="General" sourceLinked="1"/>
        <c:tickLblPos val="none"/>
        <c:crossAx val="93784320"/>
        <c:crosses val="autoZero"/>
        <c:crossBetween val="between"/>
      </c:valAx>
      <c:spPr>
        <a:noFill/>
        <a:ln w="25145">
          <a:noFill/>
        </a:ln>
      </c:spPr>
    </c:plotArea>
    <c:plotVisOnly val="1"/>
    <c:dispBlanksAs val="gap"/>
  </c:chart>
  <c:txPr>
    <a:bodyPr/>
    <a:lstStyle/>
    <a:p>
      <a:pPr>
        <a:defRPr sz="987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677C22-F089-4686-95F9-160C932F9A06}" type="datetimeFigureOut">
              <a:rPr lang="ru-RU" smtClean="0"/>
              <a:pPr/>
              <a:t>04.09.2025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87D78E-FD26-42A6-BE8B-4135B85B7D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813337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xmlns="" id="{C1D6A563-17C8-C008-99EE-74D4C05284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ln w="9528">
            <a:solidFill>
              <a:srgbClr val="000000"/>
            </a:solidFill>
            <a:prstDash val="solid"/>
            <a:miter/>
          </a:ln>
        </p:spPr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xmlns="" id="{031E3D66-41EF-A398-68DC-DED29A57E1F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842ABFC7-A8E4-87B7-5819-3828905CD44B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34D70C2-2F0F-4449-A73C-C082281807E7}" type="slidenum">
              <a:rPr/>
              <a:pPr marL="0" marR="0" lvl="0" indent="0" algn="r" defTabSz="914400" rtl="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8</a:t>
            </a:fld>
            <a:endParaRPr lang="ru-RU" sz="1400" b="0" i="0" u="none" strike="noStrike" kern="1200" cap="none" spc="0" baseline="0">
              <a:solidFill>
                <a:srgbClr val="000000"/>
              </a:solidFill>
              <a:uFillTx/>
              <a:latin typeface="Calibri" pitchFamily="34"/>
              <a:ea typeface="Lucida Sans Unicode" pitchFamily="2"/>
              <a:cs typeface="Tahoma" pitchFamily="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256995F-9DA9-4771-0AF5-B55D629ABB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95C2FD7D-355D-2F71-2A40-075DF7BD49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AE2A58D-0E89-77BA-1146-9F0B553A8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0B0D1-A029-41F0-AD45-E78FFB2C7954}" type="datetime1">
              <a:rPr lang="ru-RU" smtClean="0"/>
              <a:pPr/>
              <a:t>04.09.2025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28BB44B-A105-B398-E850-056207B79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Эффективный регион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C2FC96C-C9F4-DD1F-56BF-3B53A6888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0C56B-5D9E-4120-9145-5321074888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62740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6D0C3A6-F945-810B-5E93-B0EEA5AAC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35578360-7AF6-189E-1B99-0064A4173D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1CA6C88-F298-1C44-FAB0-2D9B6CF94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3C77C-3FCE-4E76-8077-78C8A6EEA6DB}" type="datetime1">
              <a:rPr lang="ru-RU" smtClean="0"/>
              <a:pPr/>
              <a:t>04.09.2025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AC913D5-AF4D-EBB9-7C84-7A0832F4B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Эффективный регион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4E219FB-93DE-9116-9B8D-4A7B582DB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0C56B-5D9E-4120-9145-5321074888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0715053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73CE68F2-FD47-B152-4E32-5C44141111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1EA3C0AE-E454-6B00-F727-87061B221A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8BC64F3-1762-E79A-CA08-35FF43AA6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3C77C-3FCE-4E76-8077-78C8A6EEA6DB}" type="datetime1">
              <a:rPr lang="ru-RU" smtClean="0"/>
              <a:pPr/>
              <a:t>04.09.2025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7432F73-8425-6AD2-A2AF-7B27B21E8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Эффективный регион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3179746-CC4C-FA30-10F8-2218AF22A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0C56B-5D9E-4120-9145-5321074888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80543759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Текст с маркер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7063" y="152417"/>
            <a:ext cx="11114615" cy="576263"/>
          </a:xfrm>
        </p:spPr>
        <p:txBody>
          <a:bodyPr/>
          <a:lstStyle>
            <a:lvl1pPr>
              <a:defRPr sz="3200">
                <a:solidFill>
                  <a:srgbClr val="1E86C8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8696" y="828949"/>
            <a:ext cx="11114617" cy="2776400"/>
          </a:xfrm>
        </p:spPr>
        <p:txBody>
          <a:bodyPr>
            <a:normAutofit/>
          </a:bodyPr>
          <a:lstStyle>
            <a:lvl1pPr marL="342866" indent="-342866" algn="l">
              <a:buFontTx/>
              <a:buBlip>
                <a:blip r:embed="rId2"/>
              </a:buBlip>
              <a:defRPr sz="2133"/>
            </a:lvl1pPr>
            <a:lvl2pPr marL="742879" marR="0" indent="-285722" algn="l" defTabSz="91431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 sz="1600"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 marL="1200030" indent="-285722" algn="l">
              <a:buFontTx/>
              <a:buBlip>
                <a:blip r:embed="rId2"/>
              </a:buBlip>
              <a:defRPr sz="1401"/>
            </a:lvl3pPr>
            <a:lvl4pPr marL="1657187" indent="-285722" algn="l">
              <a:buFontTx/>
              <a:buBlip>
                <a:blip r:embed="rId2"/>
              </a:buBlip>
              <a:defRPr sz="1335"/>
            </a:lvl4pPr>
            <a:lvl5pPr marL="2000051" indent="-171434" algn="l">
              <a:buFontTx/>
              <a:buBlip>
                <a:blip r:embed="rId2"/>
              </a:buBlip>
              <a:defRPr sz="1200"/>
            </a:lvl5pPr>
            <a:lvl6pPr marL="2285772" indent="0" algn="ctr">
              <a:buNone/>
              <a:defRPr sz="1600"/>
            </a:lvl6pPr>
            <a:lvl7pPr marL="2742927" indent="0" algn="ctr">
              <a:buNone/>
              <a:defRPr sz="1600"/>
            </a:lvl7pPr>
            <a:lvl8pPr marL="3200080" indent="0" algn="ctr">
              <a:buNone/>
              <a:defRPr sz="1600"/>
            </a:lvl8pPr>
            <a:lvl9pPr marL="3657234" indent="0" algn="ctr">
              <a:buNone/>
              <a:defRPr sz="1600"/>
            </a:lvl9pPr>
          </a:lstStyle>
          <a:p>
            <a:r>
              <a:rPr lang="ru-RU" altLang="ru-RU"/>
              <a:t>Текст уровень 1</a:t>
            </a:r>
            <a:endParaRPr lang="en-US" altLang="ru-RU"/>
          </a:p>
          <a:p>
            <a:pPr lvl="1" fontAlgn="base">
              <a:spcAft>
                <a:spcPct val="0"/>
              </a:spcAft>
            </a:pPr>
            <a:r>
              <a:rPr lang="ru-RU" altLang="ru-RU"/>
              <a:t>Текст уровень 2</a:t>
            </a:r>
            <a:endParaRPr lang="en-US" altLang="ru-RU"/>
          </a:p>
          <a:p>
            <a:pPr lvl="2"/>
            <a:r>
              <a:rPr lang="ru-RU" altLang="ru-RU"/>
              <a:t>Текст уровень 3</a:t>
            </a:r>
            <a:endParaRPr lang="en-US" altLang="ru-RU"/>
          </a:p>
          <a:p>
            <a:pPr lvl="3"/>
            <a:r>
              <a:rPr lang="ru-RU" altLang="ru-RU"/>
              <a:t>Текст уровень 4</a:t>
            </a:r>
            <a:endParaRPr lang="en-US" altLang="ru-RU"/>
          </a:p>
          <a:p>
            <a:pPr lvl="4"/>
            <a:r>
              <a:rPr lang="ru-RU" altLang="ru-RU"/>
              <a:t>Текст уровень 5</a:t>
            </a:r>
            <a:endParaRPr lang="en-US" altLang="ru-RU"/>
          </a:p>
        </p:txBody>
      </p:sp>
      <p:sp>
        <p:nvSpPr>
          <p:cNvPr id="6" name="Text Placeholder 2"/>
          <p:cNvSpPr>
            <a:spLocks noGrp="1"/>
          </p:cNvSpPr>
          <p:nvPr>
            <p:ph idx="14"/>
          </p:nvPr>
        </p:nvSpPr>
        <p:spPr>
          <a:xfrm>
            <a:off x="527062" y="3605349"/>
            <a:ext cx="11137900" cy="27764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342866" indent="-342866">
              <a:buClr>
                <a:srgbClr val="1E86C8"/>
              </a:buClr>
              <a:buFont typeface="+mj-lt"/>
              <a:buAutoNum type="arabicPeriod"/>
              <a:defRPr sz="2133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800020" indent="-342866">
              <a:buClr>
                <a:srgbClr val="1E86C8"/>
              </a:buClr>
              <a:buFont typeface="+mj-lt"/>
              <a:buAutoNum type="arabicPeriod"/>
              <a:defRPr sz="1600"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 marL="1142889" indent="-228578">
              <a:buClr>
                <a:srgbClr val="1E86C8"/>
              </a:buClr>
              <a:buFont typeface="+mj-lt"/>
              <a:buAutoNum type="arabicPeriod"/>
              <a:defRPr sz="1401"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 marL="1600041" indent="-228578">
              <a:buClr>
                <a:srgbClr val="1E86C8"/>
              </a:buClr>
              <a:buFont typeface="+mj-lt"/>
              <a:buAutoNum type="arabicPeriod"/>
              <a:defRPr sz="1335"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 marL="2057195" indent="-228578">
              <a:buClr>
                <a:srgbClr val="1E86C8"/>
              </a:buClr>
              <a:buFont typeface="+mj-lt"/>
              <a:buAutoNum type="arabicPeriod"/>
              <a:defRPr sz="1335"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0955511F-8360-43C1-A8A4-E0AB5E019E3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47519"/>
          <a:stretch/>
        </p:blipFill>
        <p:spPr>
          <a:xfrm>
            <a:off x="10740009" y="6406790"/>
            <a:ext cx="1328304" cy="353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82728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28B82C5-7ABB-5555-BC81-4C48D50DB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4A078E8-B34D-05CA-0F95-B9CB5E9493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D8D52F5-1783-D679-8A3C-0B2E44FE2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3C77C-3FCE-4E76-8077-78C8A6EEA6DB}" type="datetime1">
              <a:rPr lang="ru-RU" smtClean="0"/>
              <a:pPr/>
              <a:t>04.09.2025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6B2FE09-8D74-C8C0-F9F9-A73D3593C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Эффективный регион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F51D162-5DF3-3638-AE0A-13D00372D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0C56B-5D9E-4120-9145-5321074888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27546567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41137F6-E706-297F-541B-B12DC1E6E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23613FC-7E06-2CD9-92C1-1539BAA0D3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4A66276-F5AF-3AAA-15AE-D8E1CE005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0B54E-2E8C-4E8D-BDB7-3F7DBF5790BF}" type="datetime1">
              <a:rPr lang="ru-RU" smtClean="0"/>
              <a:pPr/>
              <a:t>04.09.2025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0915391-5213-B914-52CB-5A42930E6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Эффективный регион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D2452F2-A10F-E946-7433-0AA92C484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0C56B-5D9E-4120-9145-5321074888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40374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C2C5DDE-FF03-E9DD-DA86-10A12838F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605A117-C30B-C21F-CE9D-A12358EC28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662B554A-2F90-8C72-78F0-32BA7DFB18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47A38B57-C107-74BB-3FC7-FB14BD465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3C77C-3FCE-4E76-8077-78C8A6EEA6DB}" type="datetime1">
              <a:rPr lang="ru-RU" smtClean="0"/>
              <a:pPr/>
              <a:t>04.09.2025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3CBE5704-0F8D-CD3C-61F0-7D624CE3D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Эффективный регион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A113D26E-A090-CA3B-46ED-B5A90C1E8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0C56B-5D9E-4120-9145-5321074888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27381927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09660D9-D27E-049C-A52B-BEBD9974C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0128FFD2-1065-EF57-32B6-B4D5428022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F900F03E-1DCF-74CB-3BD3-7ECB089A1F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ADE00BE5-FFA7-D54C-D7FB-4822D4B289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9C10BC8F-930C-98CD-CDBE-01102317C8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C2848A45-3F6F-C61A-2FF4-85D87B31E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3C77C-3FCE-4E76-8077-78C8A6EEA6DB}" type="datetime1">
              <a:rPr lang="ru-RU" smtClean="0"/>
              <a:pPr/>
              <a:t>04.09.2025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C1A7CF2D-5418-0563-DA75-60E834779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Эффективный регион</a:t>
            </a: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C1BEEF0F-498F-41A3-709C-084B37FDE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0C56B-5D9E-4120-9145-5321074888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22095365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A7D0C30-9D4E-16A3-430C-3484AD094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F15A0063-0755-A2D7-73FC-883A7C0E7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CE2EE-DDC3-4BB3-9551-B1CD9F85AB15}" type="datetime1">
              <a:rPr lang="ru-RU" smtClean="0"/>
              <a:pPr/>
              <a:t>04.09.2025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A09A8EA6-D612-FC5A-1F14-6C9C1FD9D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Эффективный регион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0E165FB1-0B18-14AE-0EDD-866E83E80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0C56B-5D9E-4120-9145-5321074888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54469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3B71D3AA-1A4F-DE46-7ED4-F4D0CF83D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91CA7-BA00-4A64-9E64-4B8153031754}" type="datetime1">
              <a:rPr lang="ru-RU" smtClean="0"/>
              <a:pPr/>
              <a:t>04.09.2025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D081FDE1-A6DA-9196-965B-57D271E8B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Эффективный регион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B88065F1-60E5-0F26-2881-A6A667154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0C56B-5D9E-4120-9145-5321074888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30779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9002DB2-1CE4-E2CD-4C50-EB9162141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30178BB-F054-D04B-D3E0-EDED3F3708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9EF041D4-3717-E34A-8DDC-A160D531E2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528DFF71-62A1-B630-11E8-AB77B0334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3C77C-3FCE-4E76-8077-78C8A6EEA6DB}" type="datetime1">
              <a:rPr lang="ru-RU" smtClean="0"/>
              <a:pPr/>
              <a:t>04.09.2025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1C9E607F-8FA4-6938-C9DB-8B2426CFD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Эффективный регион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D27F642D-AB5D-5508-07DE-187FF0142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0C56B-5D9E-4120-9145-5321074888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4321727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98C2B01-725B-CA00-AF3C-51113E06E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9718811F-0028-4441-3FC0-6B00223EC2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AA1837A5-6C37-A929-A1CE-87D9D24E43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F561C7F6-5C34-1DE8-FA46-C1569D807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BFEB-1D2E-49BC-B118-95877A558E55}" type="datetime1">
              <a:rPr lang="ru-RU" smtClean="0"/>
              <a:pPr/>
              <a:t>04.09.2025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F7F7A5A8-E6DD-9528-E6E5-8345CE740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Эффективный регион</a:t>
            </a:r>
            <a:endParaRPr lang="en-US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8E0FD722-EC96-BC74-B66D-CB348B8D8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0C56B-5D9E-4120-9145-5321074888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03716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59A061-BCB4-1370-4888-BBDD02450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DD00A1E-F0D4-7199-9446-5ABBD42427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2BB177F-D253-2ED3-DE72-3BAED38473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3C77C-3FCE-4E76-8077-78C8A6EEA6DB}" type="datetime1">
              <a:rPr lang="ru-RU" smtClean="0"/>
              <a:pPr/>
              <a:t>04.09.2025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6EBCE12-D5AE-D340-2318-8EFB471AFE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/>
              <a:t>Эффективный регион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9D27212-7B4E-DBB7-7156-DD34B69E01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90C56B-5D9E-4120-9145-5321074888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7587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  <p:sldLayoutId id="2147483660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8DE7BCB-3DB3-D029-0DC1-97A59BC31F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7558" y="2297926"/>
            <a:ext cx="10802604" cy="944617"/>
          </a:xfrm>
        </p:spPr>
        <p:txBody>
          <a:bodyPr>
            <a:normAutofit fontScale="90000"/>
          </a:bodyPr>
          <a:lstStyle/>
          <a:p>
            <a:r>
              <a:rPr lang="ru-RU" dirty="0"/>
              <a:t>ОБУЗ «Курская городская поликлиник №5»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F8EF8767-0FDF-EBB9-450C-8E659DC2F2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90453" y="3481590"/>
            <a:ext cx="6481386" cy="601910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Оптимизация рабочего места медицинской сестры (поста медицинской сестры)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09AEBA1-3725-13D7-4574-7C256A8114D1}"/>
              </a:ext>
            </a:extLst>
          </p:cNvPr>
          <p:cNvSpPr txBox="1"/>
          <p:nvPr/>
        </p:nvSpPr>
        <p:spPr>
          <a:xfrm>
            <a:off x="5317289" y="6186502"/>
            <a:ext cx="13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Курск, 2025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B1002E99-8984-683F-7E7A-0FCFED5526A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8045" y="32377"/>
            <a:ext cx="1039027" cy="1204752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AF1D5E5A-94DB-766E-3614-42DEE80FE0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854654" y="102882"/>
            <a:ext cx="1134247" cy="1134247"/>
          </a:xfrm>
          <a:prstGeom prst="rect">
            <a:avLst/>
          </a:prstGeom>
        </p:spPr>
      </p:pic>
      <p:sp>
        <p:nvSpPr>
          <p:cNvPr id="12" name="Подзаголовок 2">
            <a:extLst>
              <a:ext uri="{FF2B5EF4-FFF2-40B4-BE49-F238E27FC236}">
                <a16:creationId xmlns:a16="http://schemas.microsoft.com/office/drawing/2014/main" xmlns="" id="{8A36FE74-9250-9E84-58AA-D6CCB95E6620}"/>
              </a:ext>
            </a:extLst>
          </p:cNvPr>
          <p:cNvSpPr txBox="1">
            <a:spLocks/>
          </p:cNvSpPr>
          <p:nvPr/>
        </p:nvSpPr>
        <p:spPr>
          <a:xfrm>
            <a:off x="1416850" y="576885"/>
            <a:ext cx="8689976" cy="1371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None/>
              <a:defRPr sz="2200" kern="1200" cap="all" baseline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Проект «ЭФФЕКТИВНЫЙ РЕГИОН»</a:t>
            </a:r>
          </a:p>
        </p:txBody>
      </p:sp>
    </p:spTree>
    <p:extLst>
      <p:ext uri="{BB962C8B-B14F-4D97-AF65-F5344CB8AC3E}">
        <p14:creationId xmlns:p14="http://schemas.microsoft.com/office/powerpoint/2010/main" xmlns="" val="38396610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8642FD3-BC04-8BD6-217C-4255B55B8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Заключение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10A84F8-9BB7-6BD6-FFF6-FA7B9C44CF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>
                <a:solidFill>
                  <a:srgbClr val="2C2C2C"/>
                </a:solidFill>
              </a:rPr>
              <a:t>	</a:t>
            </a:r>
            <a:r>
              <a:rPr lang="ru-RU" sz="2400" dirty="0">
                <a:solidFill>
                  <a:srgbClr val="2C2C2C"/>
                </a:solidFill>
              </a:rPr>
              <a:t>О</a:t>
            </a:r>
            <a:r>
              <a:rPr lang="ru-RU" sz="2400" b="0" i="0" dirty="0">
                <a:solidFill>
                  <a:srgbClr val="2C2C2C"/>
                </a:solidFill>
                <a:effectLst/>
              </a:rPr>
              <a:t>рганизованный пост медицинской сестры, оснащенный автоматизированным рабочим местом, смог уменьшить очередь у кабинета врача и разгрузить врача, уменьшив количество времени на оформление медицинской документации, и увеличить время на проведение объективного осмотра. У медицинской сестры пациенты могут получить распечатку результатов анализов, оформить справку на получение санаторно-курортной путевки и санаторно-курортную карту, получить направления на анализы, выписку из электронной медицинской карты, получить справку о прохождении профилактических медицинских осмотров (диспансеризация определенных групп взрослого населения и профилактические осмотры взрослого населения).</a:t>
            </a:r>
            <a:endParaRPr lang="ru-RU" sz="2400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F681199B-726B-FDC5-2EF4-E1AC2588F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Эффективный регион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961B8993-AC62-57CB-39DD-C1A11C276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0C56B-5D9E-4120-9145-53210748885E}" type="slidenum">
              <a:rPr lang="ru-RU" smtClean="0"/>
              <a:pPr/>
              <a:t>10</a:t>
            </a:fld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EB8F2174-D4EC-17CB-630E-2557235AD23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8045" y="32377"/>
            <a:ext cx="1039027" cy="1204752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0FD2713A-2776-8A57-59B4-2FEB4362A99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854654" y="102882"/>
            <a:ext cx="1134247" cy="1134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91462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626546C-3173-A58A-01C5-DE2A15F41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0686" y="365125"/>
            <a:ext cx="9743114" cy="1325563"/>
          </a:xfrm>
        </p:spPr>
        <p:txBody>
          <a:bodyPr/>
          <a:lstStyle/>
          <a:p>
            <a:r>
              <a:rPr lang="ru-RU" dirty="0"/>
              <a:t>Краткое описание проекта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A75E739-5FD6-AA8A-44BE-70BC44F07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5316"/>
            <a:ext cx="10515600" cy="354135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1400" b="0" i="0" dirty="0">
                <a:solidFill>
                  <a:srgbClr val="2C2C2C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	</a:t>
            </a:r>
            <a:r>
              <a:rPr lang="ru-RU" sz="1400" b="0" i="0" dirty="0">
                <a:effectLst/>
                <a:cs typeface="Calibri Light" panose="020F0302020204030204" pitchFamily="34" charset="0"/>
              </a:rPr>
              <a:t>На приеме у врача-терапевта участкового большое количество времени занимает оформление медицинской документации в МИС (медицинская информационная система). По результатам проведенного тайминга, в течение приема одного пациента врач тратит на оформление документов 19 минут (распечатка результатов анализов, оформление справки на получение санаторно-курортной путевки и санаторно-курортной карты, выдача направления на анализы, формирование выписки из электронной медицинской карты). При этом на объективный осмотр выделяется слишком мало времени - 3 мин. В условиях растущих запросов пациентов в персонифицированной медицине, а также необходимости внесения данных в МИС, для отображения истории болезни в личном кабинете на портале Госуслуг, необходимо оперативное внесение данных. Процесс проведения приема сопряжен с длительным ожиданием пациентом своей очереди. Очередь к врачу увеличивается и за счет нецелевых посещений. После проведения приема врачу нередко приходится задерживать прием следующего пациента, чтобы </a:t>
            </a:r>
            <a:r>
              <a:rPr lang="ru-RU" sz="1400" b="0" i="0" dirty="0" err="1">
                <a:effectLst/>
                <a:cs typeface="Calibri Light" panose="020F0302020204030204" pitchFamily="34" charset="0"/>
              </a:rPr>
              <a:t>дозаполнить</a:t>
            </a:r>
            <a:r>
              <a:rPr lang="ru-RU" sz="1400" b="0" i="0" dirty="0">
                <a:effectLst/>
                <a:cs typeface="Calibri Light" panose="020F0302020204030204" pitchFamily="34" charset="0"/>
              </a:rPr>
              <a:t> данные о состоянии здоровья пациента, дооформить медицинскую</a:t>
            </a:r>
            <a:r>
              <a:rPr lang="en-US" sz="1400" b="0" i="0" dirty="0">
                <a:effectLst/>
                <a:cs typeface="Calibri Light" panose="020F0302020204030204" pitchFamily="34" charset="0"/>
              </a:rPr>
              <a:t> </a:t>
            </a:r>
            <a:r>
              <a:rPr lang="ru-RU" sz="1400" b="0" i="0" dirty="0">
                <a:effectLst/>
                <a:cs typeface="Calibri Light" panose="020F0302020204030204" pitchFamily="34" charset="0"/>
              </a:rPr>
              <a:t>документацию.</a:t>
            </a:r>
          </a:p>
          <a:p>
            <a:pPr marL="0" indent="0" algn="just">
              <a:buNone/>
            </a:pPr>
            <a:r>
              <a:rPr lang="ru-RU" sz="1400" dirty="0">
                <a:cs typeface="Calibri Light" panose="020F0302020204030204" pitchFamily="34" charset="0"/>
              </a:rPr>
              <a:t>	</a:t>
            </a:r>
            <a:r>
              <a:rPr lang="ru-RU" sz="1400" b="0" i="0" dirty="0">
                <a:effectLst/>
                <a:cs typeface="Calibri Light" panose="020F0302020204030204" pitchFamily="34" charset="0"/>
              </a:rPr>
              <a:t>Предлагается организовать пост медицинской сестры, оснащенный автоматизированным рабочим местом, который сможет уменьшить очередь у кабинета врача и разгрузить врача, уменьшив количество времени на оформление медицинской документации и увеличить время на проведение объективного осмотра. У медицинской сестры пациенты смогут получить распечатку результатов анализов, оформить справку на получение санаторно-курортной путевки и санаторно-курортную карту, получить направления на анализы, выписку из электронной медицинской карты, получить справку о прохождении профилактических медицинских осмотров (диспансеризация определенных групп взрослого населения и профилактические осмотры взрослого населения). Для осуществления организации автоматизированного рабочего места медицинской сестры (поста) необходимо приобретение технического оборудования.</a:t>
            </a:r>
            <a:endParaRPr lang="ru-RU" sz="1400" dirty="0">
              <a:cs typeface="Calibri Light" panose="020F0302020204030204" pitchFamily="34" charset="0"/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E098C6B5-59C2-F45B-E6DD-0758963B6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Эффективный регион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FDA8D66A-0796-2B00-F04B-8DE6A7819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0C56B-5D9E-4120-9145-53210748885E}" type="slidenum">
              <a:rPr lang="ru-RU" smtClean="0"/>
              <a:pPr/>
              <a:t>2</a:t>
            </a:fld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29612FF8-2BE9-6C26-A099-3C31863AA38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8045" y="32377"/>
            <a:ext cx="1039027" cy="1204752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25083005-9003-A790-A73C-89820914EF6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854654" y="102882"/>
            <a:ext cx="1134247" cy="1134247"/>
          </a:xfrm>
          <a:prstGeom prst="rect">
            <a:avLst/>
          </a:prstGeom>
        </p:spPr>
      </p:pic>
      <p:sp>
        <p:nvSpPr>
          <p:cNvPr id="9" name="Объект 2">
            <a:extLst>
              <a:ext uri="{FF2B5EF4-FFF2-40B4-BE49-F238E27FC236}">
                <a16:creationId xmlns:a16="http://schemas.microsoft.com/office/drawing/2014/main" xmlns="" id="{3CEF2F61-567D-FC9B-1B11-7A6B02E0FC47}"/>
              </a:ext>
            </a:extLst>
          </p:cNvPr>
          <p:cNvSpPr txBox="1">
            <a:spLocks/>
          </p:cNvSpPr>
          <p:nvPr/>
        </p:nvSpPr>
        <p:spPr>
          <a:xfrm>
            <a:off x="681073" y="4998189"/>
            <a:ext cx="10515600" cy="10689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800" b="1" dirty="0"/>
              <a:t>Направления реализации проекта:</a:t>
            </a:r>
          </a:p>
          <a:p>
            <a:pPr marL="0" indent="0">
              <a:buNone/>
            </a:pPr>
            <a:r>
              <a:rPr lang="ru-RU" sz="1800" dirty="0"/>
              <a:t>1. Приобретение оборудования и сопутствующие расходы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01346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F2237716-B986-4BD5-A397-A0FCD324F442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49589" y="397723"/>
            <a:ext cx="7751515" cy="6171723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4607031-2BB3-EFFA-E60E-6C4933276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4368" y="288554"/>
            <a:ext cx="9188043" cy="692398"/>
          </a:xfrm>
        </p:spPr>
        <p:txBody>
          <a:bodyPr>
            <a:normAutofit fontScale="90000"/>
          </a:bodyPr>
          <a:lstStyle/>
          <a:p>
            <a:r>
              <a:rPr lang="ru-RU" dirty="0"/>
              <a:t>Карточка проекта</a:t>
            </a: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F40D5830-1235-F3DF-0549-316D6ADC0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Эффективный регион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14816F67-C950-D6E5-9770-17ECA4F42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0C56B-5D9E-4120-9145-53210748885E}" type="slidenum">
              <a:rPr lang="ru-RU" smtClean="0"/>
              <a:pPr/>
              <a:t>3</a:t>
            </a:fld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BB4A5298-59A7-6ED0-4477-3FF30C3C509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3099" y="32377"/>
            <a:ext cx="1039027" cy="1204752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176137CE-3E74-1D8D-2CE8-C66DF0D822E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854654" y="102882"/>
            <a:ext cx="1134247" cy="1134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22983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71FBFD4-C452-5391-CEE5-81128C9E2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136525"/>
            <a:ext cx="6865607" cy="460695"/>
          </a:xfrm>
        </p:spPr>
        <p:txBody>
          <a:bodyPr>
            <a:normAutofit fontScale="90000"/>
          </a:bodyPr>
          <a:lstStyle/>
          <a:p>
            <a:r>
              <a:rPr lang="ru-RU" dirty="0"/>
              <a:t>Карта текущего состояния</a:t>
            </a: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FF93843F-8068-657A-8530-A1024A1AF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Эффективный регион</a:t>
            </a:r>
          </a:p>
        </p:txBody>
      </p:sp>
      <p:sp>
        <p:nvSpPr>
          <p:cNvPr id="13" name="Номер слайда 12">
            <a:extLst>
              <a:ext uri="{FF2B5EF4-FFF2-40B4-BE49-F238E27FC236}">
                <a16:creationId xmlns:a16="http://schemas.microsoft.com/office/drawing/2014/main" xmlns="" id="{3B3D5844-3B0F-A130-37D7-B9EACE2E1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0C56B-5D9E-4120-9145-53210748885E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77B2C1DD-E675-494B-BE06-FC10DE0716BE}"/>
              </a:ext>
            </a:extLst>
          </p:cNvPr>
          <p:cNvSpPr txBox="1"/>
          <p:nvPr/>
        </p:nvSpPr>
        <p:spPr>
          <a:xfrm>
            <a:off x="321371" y="5162111"/>
            <a:ext cx="8574844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Перечень проблем:</a:t>
            </a:r>
          </a:p>
          <a:p>
            <a:pPr marL="342900" indent="-342900">
              <a:buAutoNum type="arabicPeriod"/>
            </a:pPr>
            <a:r>
              <a:rPr lang="ru-RU" sz="1400" dirty="0">
                <a:solidFill>
                  <a:schemeClr val="tx1"/>
                </a:solidFill>
                <a:cs typeface="Calibri Light" panose="020F0302020204030204" pitchFamily="34" charset="0"/>
              </a:rPr>
              <a:t>Длительное время ожидания приема у кабинета врача</a:t>
            </a:r>
          </a:p>
          <a:p>
            <a:pPr marL="342900" indent="-342900">
              <a:buAutoNum type="arabicPeriod"/>
            </a:pPr>
            <a:r>
              <a:rPr lang="ru-RU" sz="1400" dirty="0">
                <a:solidFill>
                  <a:schemeClr val="tx1"/>
                </a:solidFill>
                <a:cs typeface="Calibri Light" panose="020F0302020204030204" pitchFamily="34" charset="0"/>
              </a:rPr>
              <a:t>Недостаточное количество времени на проведение объективного осмотра</a:t>
            </a:r>
          </a:p>
          <a:p>
            <a:pPr marL="342900" indent="-342900">
              <a:buAutoNum type="arabicPeriod"/>
            </a:pPr>
            <a:r>
              <a:rPr lang="ru-RU" sz="1400" dirty="0">
                <a:solidFill>
                  <a:schemeClr val="tx1"/>
                </a:solidFill>
                <a:cs typeface="Calibri Light" panose="020F0302020204030204" pitchFamily="34" charset="0"/>
              </a:rPr>
              <a:t>Задержка приема врачом, в связи с длительным оформлением медицинской документации в МИС и </a:t>
            </a:r>
            <a:endParaRPr lang="en-US" sz="1400" dirty="0">
              <a:solidFill>
                <a:schemeClr val="tx1"/>
              </a:solidFill>
              <a:cs typeface="Calibri Light" panose="020F0302020204030204" pitchFamily="34" charset="0"/>
            </a:endParaRPr>
          </a:p>
          <a:p>
            <a:r>
              <a:rPr lang="ru-RU" sz="1400" dirty="0">
                <a:solidFill>
                  <a:schemeClr val="tx1"/>
                </a:solidFill>
                <a:cs typeface="Calibri Light" panose="020F0302020204030204" pitchFamily="34" charset="0"/>
              </a:rPr>
              <a:t>отсутствием технического оборудования на рабочем месте медицинской сестры</a:t>
            </a:r>
          </a:p>
          <a:p>
            <a:endParaRPr lang="ru-RU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54E5D188-4D53-D31A-C85A-25200CB27BF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3099" y="32377"/>
            <a:ext cx="1039027" cy="1204752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48D92524-20E0-E2B2-F217-9451413199D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854654" y="102882"/>
            <a:ext cx="1134247" cy="1134247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6AF76C22-A5F1-4E95-B671-6C97D689E988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242125" y="941836"/>
            <a:ext cx="9191337" cy="4258813"/>
          </a:xfrm>
          <a:prstGeom prst="rect">
            <a:avLst/>
          </a:prstGeom>
        </p:spPr>
      </p:pic>
      <p:sp>
        <p:nvSpPr>
          <p:cNvPr id="4" name="Взрыв: 14 точек 5">
            <a:extLst>
              <a:ext uri="{FF2B5EF4-FFF2-40B4-BE49-F238E27FC236}">
                <a16:creationId xmlns:a16="http://schemas.microsoft.com/office/drawing/2014/main" xmlns="" id="{5B4DA9A5-31D0-6644-15EF-5162D5FC5D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8264" y="3429000"/>
            <a:ext cx="1716886" cy="1134246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val 11462"/>
              <a:gd name="f8" fmla="val 4342"/>
              <a:gd name="f9" fmla="val 14790"/>
              <a:gd name="f10" fmla="val 14525"/>
              <a:gd name="f11" fmla="val 5777"/>
              <a:gd name="f12" fmla="val 18007"/>
              <a:gd name="f13" fmla="val 3172"/>
              <a:gd name="f14" fmla="val 16380"/>
              <a:gd name="f15" fmla="val 6532"/>
              <a:gd name="f16" fmla="val 6645"/>
              <a:gd name="f17" fmla="val 16985"/>
              <a:gd name="f18" fmla="val 9402"/>
              <a:gd name="f19" fmla="val 18270"/>
              <a:gd name="f20" fmla="val 11290"/>
              <a:gd name="f21" fmla="val 12310"/>
              <a:gd name="f22" fmla="val 18877"/>
              <a:gd name="f23" fmla="val 15632"/>
              <a:gd name="f24" fmla="val 14640"/>
              <a:gd name="f25" fmla="val 14350"/>
              <a:gd name="f26" fmla="val 14942"/>
              <a:gd name="f27" fmla="val 17370"/>
              <a:gd name="f28" fmla="val 12180"/>
              <a:gd name="f29" fmla="val 15935"/>
              <a:gd name="f30" fmla="val 11612"/>
              <a:gd name="f31" fmla="val 18842"/>
              <a:gd name="f32" fmla="val 9872"/>
              <a:gd name="f33" fmla="val 8700"/>
              <a:gd name="f34" fmla="val 19712"/>
              <a:gd name="f35" fmla="val 7527"/>
              <a:gd name="f36" fmla="val 18125"/>
              <a:gd name="f37" fmla="val 4917"/>
              <a:gd name="f38" fmla="val 4805"/>
              <a:gd name="f39" fmla="val 18240"/>
              <a:gd name="f40" fmla="val 1285"/>
              <a:gd name="f41" fmla="val 17825"/>
              <a:gd name="f42" fmla="val 3330"/>
              <a:gd name="f43" fmla="val 15370"/>
              <a:gd name="f44" fmla="val 12877"/>
              <a:gd name="f45" fmla="val 3935"/>
              <a:gd name="f46" fmla="val 11592"/>
              <a:gd name="f47" fmla="val 1172"/>
              <a:gd name="f48" fmla="val 8270"/>
              <a:gd name="f49" fmla="val 5372"/>
              <a:gd name="f50" fmla="val 7817"/>
              <a:gd name="f51" fmla="val 4502"/>
              <a:gd name="f52" fmla="val 3625"/>
              <a:gd name="f53" fmla="val 8550"/>
              <a:gd name="f54" fmla="val 6382"/>
              <a:gd name="f55" fmla="val 9722"/>
              <a:gd name="f56" fmla="val 1887"/>
              <a:gd name="f57" fmla="+- 0 0 -360"/>
              <a:gd name="f58" fmla="+- 0 0 -270"/>
              <a:gd name="f59" fmla="+- 0 0 -180"/>
              <a:gd name="f60" fmla="+- 0 0 -90"/>
              <a:gd name="f61" fmla="*/ f3 1 21600"/>
              <a:gd name="f62" fmla="*/ f4 1 21600"/>
              <a:gd name="f63" fmla="+- f6 0 f5"/>
              <a:gd name="f64" fmla="*/ f57 f0 1"/>
              <a:gd name="f65" fmla="*/ f58 f0 1"/>
              <a:gd name="f66" fmla="*/ f59 f0 1"/>
              <a:gd name="f67" fmla="*/ f60 f0 1"/>
              <a:gd name="f68" fmla="*/ f63 1 21600"/>
              <a:gd name="f69" fmla="*/ f63 9722 1"/>
              <a:gd name="f70" fmla="*/ f63 5372 1"/>
              <a:gd name="f71" fmla="*/ f63 11612 1"/>
              <a:gd name="f72" fmla="*/ f63 14640 1"/>
              <a:gd name="f73" fmla="*/ f63 1887 1"/>
              <a:gd name="f74" fmla="*/ f63 6382 1"/>
              <a:gd name="f75" fmla="*/ f63 12877 1"/>
              <a:gd name="f76" fmla="*/ f63 18842 1"/>
              <a:gd name="f77" fmla="*/ f63 15935 1"/>
              <a:gd name="f78" fmla="*/ f63 6645 1"/>
              <a:gd name="f79" fmla="*/ f64 1 f2"/>
              <a:gd name="f80" fmla="*/ f65 1 f2"/>
              <a:gd name="f81" fmla="*/ f66 1 f2"/>
              <a:gd name="f82" fmla="*/ f67 1 f2"/>
              <a:gd name="f83" fmla="*/ f69 1 21600"/>
              <a:gd name="f84" fmla="*/ f70 1 21600"/>
              <a:gd name="f85" fmla="*/ f71 1 21600"/>
              <a:gd name="f86" fmla="*/ f72 1 21600"/>
              <a:gd name="f87" fmla="*/ f73 1 21600"/>
              <a:gd name="f88" fmla="*/ f74 1 21600"/>
              <a:gd name="f89" fmla="*/ f75 1 21600"/>
              <a:gd name="f90" fmla="*/ f76 1 21600"/>
              <a:gd name="f91" fmla="*/ f77 1 21600"/>
              <a:gd name="f92" fmla="*/ f78 1 21600"/>
              <a:gd name="f93" fmla="*/ f5 1 f68"/>
              <a:gd name="f94" fmla="*/ f6 1 f68"/>
              <a:gd name="f95" fmla="+- f79 0 f1"/>
              <a:gd name="f96" fmla="+- f80 0 f1"/>
              <a:gd name="f97" fmla="+- f81 0 f1"/>
              <a:gd name="f98" fmla="+- f82 0 f1"/>
              <a:gd name="f99" fmla="*/ f83 1 f68"/>
              <a:gd name="f100" fmla="*/ f87 1 f68"/>
              <a:gd name="f101" fmla="*/ f89 1 f68"/>
              <a:gd name="f102" fmla="*/ f85 1 f68"/>
              <a:gd name="f103" fmla="*/ f90 1 f68"/>
              <a:gd name="f104" fmla="*/ f92 1 f68"/>
              <a:gd name="f105" fmla="*/ f84 1 f68"/>
              <a:gd name="f106" fmla="*/ f86 1 f68"/>
              <a:gd name="f107" fmla="*/ f88 1 f68"/>
              <a:gd name="f108" fmla="*/ f91 1 f68"/>
              <a:gd name="f109" fmla="*/ f93 f61 1"/>
              <a:gd name="f110" fmla="*/ f94 f61 1"/>
              <a:gd name="f111" fmla="*/ f105 f61 1"/>
              <a:gd name="f112" fmla="*/ f106 f61 1"/>
              <a:gd name="f113" fmla="*/ f108 f62 1"/>
              <a:gd name="f114" fmla="*/ f107 f62 1"/>
              <a:gd name="f115" fmla="*/ f99 f61 1"/>
              <a:gd name="f116" fmla="*/ f100 f62 1"/>
              <a:gd name="f117" fmla="*/ f101 f62 1"/>
              <a:gd name="f118" fmla="*/ f102 f61 1"/>
              <a:gd name="f119" fmla="*/ f103 f62 1"/>
              <a:gd name="f120" fmla="*/ f104 f6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95">
                <a:pos x="f115" y="f116"/>
              </a:cxn>
              <a:cxn ang="f96">
                <a:pos x="f109" y="f117"/>
              </a:cxn>
              <a:cxn ang="f97">
                <a:pos x="f118" y="f119"/>
              </a:cxn>
              <a:cxn ang="f98">
                <a:pos x="f110" y="f120"/>
              </a:cxn>
            </a:cxnLst>
            <a:rect l="f111" t="f114" r="f112" b="f113"/>
            <a:pathLst>
              <a:path w="21600" h="21600">
                <a:moveTo>
                  <a:pt x="f7" y="f8"/>
                </a:moveTo>
                <a:lnTo>
                  <a:pt x="f9" y="f5"/>
                </a:lnTo>
                <a:lnTo>
                  <a:pt x="f10" y="f11"/>
                </a:lnTo>
                <a:lnTo>
                  <a:pt x="f12" y="f13"/>
                </a:lnTo>
                <a:lnTo>
                  <a:pt x="f14" y="f15"/>
                </a:lnTo>
                <a:lnTo>
                  <a:pt x="f6" y="f16"/>
                </a:lnTo>
                <a:lnTo>
                  <a:pt x="f17" y="f18"/>
                </a:lnTo>
                <a:lnTo>
                  <a:pt x="f19" y="f20"/>
                </a:lnTo>
                <a:lnTo>
                  <a:pt x="f14" y="f21"/>
                </a:lnTo>
                <a:lnTo>
                  <a:pt x="f22" y="f23"/>
                </a:lnTo>
                <a:lnTo>
                  <a:pt x="f24" y="f25"/>
                </a:lnTo>
                <a:lnTo>
                  <a:pt x="f26" y="f27"/>
                </a:lnTo>
                <a:lnTo>
                  <a:pt x="f28" y="f29"/>
                </a:lnTo>
                <a:lnTo>
                  <a:pt x="f30" y="f31"/>
                </a:lnTo>
                <a:lnTo>
                  <a:pt x="f32" y="f27"/>
                </a:lnTo>
                <a:lnTo>
                  <a:pt x="f33" y="f34"/>
                </a:lnTo>
                <a:lnTo>
                  <a:pt x="f35" y="f36"/>
                </a:lnTo>
                <a:lnTo>
                  <a:pt x="f37" y="f6"/>
                </a:lnTo>
                <a:lnTo>
                  <a:pt x="f38" y="f39"/>
                </a:lnTo>
                <a:lnTo>
                  <a:pt x="f40" y="f41"/>
                </a:lnTo>
                <a:lnTo>
                  <a:pt x="f42" y="f43"/>
                </a:lnTo>
                <a:lnTo>
                  <a:pt x="f5" y="f44"/>
                </a:lnTo>
                <a:lnTo>
                  <a:pt x="f45" y="f46"/>
                </a:lnTo>
                <a:lnTo>
                  <a:pt x="f47" y="f48"/>
                </a:lnTo>
                <a:lnTo>
                  <a:pt x="f49" y="f50"/>
                </a:lnTo>
                <a:lnTo>
                  <a:pt x="f51" y="f52"/>
                </a:lnTo>
                <a:lnTo>
                  <a:pt x="f53" y="f54"/>
                </a:lnTo>
                <a:lnTo>
                  <a:pt x="f55" y="f56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 w="38103">
            <a:solidFill>
              <a:srgbClr val="FF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indent="0">
              <a:buNone/>
            </a:pPr>
            <a:r>
              <a:rPr lang="en-US" sz="1400" dirty="0"/>
              <a:t>3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xmlns="" val="1860436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E132D536-F918-40EC-93DD-44AC163152E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93006" y="670005"/>
            <a:ext cx="9805988" cy="4820481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866FCAA-B7FF-A69E-7E0A-DC0E7D361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8043" y="87226"/>
            <a:ext cx="7332677" cy="491062"/>
          </a:xfrm>
        </p:spPr>
        <p:txBody>
          <a:bodyPr>
            <a:normAutofit fontScale="90000"/>
          </a:bodyPr>
          <a:lstStyle/>
          <a:p>
            <a:r>
              <a:rPr lang="ru-RU" dirty="0"/>
              <a:t>Карта потока целевое состояние</a:t>
            </a: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EA246F49-E1E7-B631-8F52-EE48C4B1A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Эффективный регион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E62412B8-D567-7D80-B77A-2E4318495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0C56B-5D9E-4120-9145-53210748885E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5A5083EC-1DEF-6E70-CFAF-C5B1E707204E}"/>
              </a:ext>
            </a:extLst>
          </p:cNvPr>
          <p:cNvSpPr txBox="1"/>
          <p:nvPr/>
        </p:nvSpPr>
        <p:spPr>
          <a:xfrm>
            <a:off x="493870" y="5318945"/>
            <a:ext cx="1043130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Перечень решений:</a:t>
            </a:r>
          </a:p>
          <a:p>
            <a:pPr marL="342900" indent="-342900">
              <a:buAutoNum type="arabicPeriod"/>
            </a:pPr>
            <a:r>
              <a:rPr lang="ru-RU" sz="1600" dirty="0">
                <a:solidFill>
                  <a:schemeClr val="tx1"/>
                </a:solidFill>
                <a:cs typeface="Times New Roman" panose="02020603050405020304" pitchFamily="18" charset="0"/>
              </a:rPr>
              <a:t>Организовать автоматизированный пост медицинской сестры</a:t>
            </a:r>
          </a:p>
          <a:p>
            <a:pPr marL="342900" indent="-342900">
              <a:buAutoNum type="arabicPeriod"/>
            </a:pPr>
            <a:r>
              <a:rPr lang="ru-RU" sz="1600" dirty="0">
                <a:solidFill>
                  <a:schemeClr val="tx1"/>
                </a:solidFill>
                <a:cs typeface="Times New Roman" panose="02020603050405020304" pitchFamily="18" charset="0"/>
              </a:rPr>
              <a:t>Обеспечить техническим оборудованием место медицинской сестры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9209A8A1-BAEF-C947-35F7-34CF6533528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8045" y="32377"/>
            <a:ext cx="1039027" cy="1204752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2C9CB8F6-E266-E54E-6AA0-E33AF7AEF92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854654" y="102882"/>
            <a:ext cx="1134247" cy="1134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362577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1A02A9A-75B8-4A30-7E94-4BA302883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4195" y="446917"/>
            <a:ext cx="4488809" cy="633675"/>
          </a:xfrm>
        </p:spPr>
        <p:txBody>
          <a:bodyPr>
            <a:normAutofit fontScale="90000"/>
          </a:bodyPr>
          <a:lstStyle/>
          <a:p>
            <a:r>
              <a:rPr lang="ru-RU" dirty="0"/>
              <a:t>План мероприятий</a:t>
            </a:r>
          </a:p>
        </p:txBody>
      </p:sp>
      <p:graphicFrame>
        <p:nvGraphicFramePr>
          <p:cNvPr id="9" name="Объект 8">
            <a:extLst>
              <a:ext uri="{FF2B5EF4-FFF2-40B4-BE49-F238E27FC236}">
                <a16:creationId xmlns:a16="http://schemas.microsoft.com/office/drawing/2014/main" xmlns="" id="{946599E7-8869-8737-A52B-7F08E18673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126761319"/>
              </p:ext>
            </p:extLst>
          </p:nvPr>
        </p:nvGraphicFramePr>
        <p:xfrm>
          <a:off x="666750" y="1739339"/>
          <a:ext cx="10515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8262">
                  <a:extLst>
                    <a:ext uri="{9D8B030D-6E8A-4147-A177-3AD203B41FA5}">
                      <a16:colId xmlns:a16="http://schemas.microsoft.com/office/drawing/2014/main" xmlns="" val="2209849697"/>
                    </a:ext>
                  </a:extLst>
                </a:gridCol>
                <a:gridCol w="2628813">
                  <a:extLst>
                    <a:ext uri="{9D8B030D-6E8A-4147-A177-3AD203B41FA5}">
                      <a16:colId xmlns:a16="http://schemas.microsoft.com/office/drawing/2014/main" xmlns="" val="563089840"/>
                    </a:ext>
                  </a:extLst>
                </a:gridCol>
                <a:gridCol w="2647950">
                  <a:extLst>
                    <a:ext uri="{9D8B030D-6E8A-4147-A177-3AD203B41FA5}">
                      <a16:colId xmlns:a16="http://schemas.microsoft.com/office/drawing/2014/main" xmlns="" val="3699881439"/>
                    </a:ext>
                  </a:extLst>
                </a:gridCol>
                <a:gridCol w="1428750">
                  <a:extLst>
                    <a:ext uri="{9D8B030D-6E8A-4147-A177-3AD203B41FA5}">
                      <a16:colId xmlns:a16="http://schemas.microsoft.com/office/drawing/2014/main" xmlns="" val="537673394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xmlns="" val="3236275000"/>
                    </a:ext>
                  </a:extLst>
                </a:gridCol>
                <a:gridCol w="1876425">
                  <a:extLst>
                    <a:ext uri="{9D8B030D-6E8A-4147-A177-3AD203B41FA5}">
                      <a16:colId xmlns:a16="http://schemas.microsoft.com/office/drawing/2014/main" xmlns="" val="9477730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№ п/п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Решаемая задача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Дата начала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Дата окончания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Статус реализации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91546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Организация автоматизированного поста медицинской сестры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Определение регламента работы, перечня функций поста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16.09.2024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14.10.2024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Выполнено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545109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Обеспечение техническим оборудованием места медицинской сестры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Для оптимального функционирования поста медицинской сестры необходимо приобретение компьютерного оборудования, офисной техники (МФУ)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07.10.2024</a:t>
                      </a:r>
                    </a:p>
                    <a:p>
                      <a:pPr fontAlgn="ctr"/>
                      <a:endParaRPr lang="en-US" sz="18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21.10.2024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Выполнено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10598823"/>
                  </a:ext>
                </a:extLst>
              </a:tr>
            </a:tbl>
          </a:graphicData>
        </a:graphic>
      </p:graphicFrame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6A8D1020-4497-7FD3-8329-83CB4AF8A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Эффективный регион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6A1CDDF0-0588-8159-208B-A3BEDDA37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0C56B-5D9E-4120-9145-53210748885E}" type="slidenum">
              <a:rPr lang="ru-RU" smtClean="0"/>
              <a:pPr/>
              <a:t>6</a:t>
            </a:fld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8C9EC680-D86A-9DA3-3BFB-E7165F37D90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8045" y="32377"/>
            <a:ext cx="1039027" cy="1204752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50953494-3C6B-D4CF-763B-7F5B45190D9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854654" y="102882"/>
            <a:ext cx="1134247" cy="1134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506377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24BCD61-0BA1-15A6-9769-8D614486E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9591" y="102882"/>
            <a:ext cx="8222609" cy="1716144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Диаграмма Спагетти</a:t>
            </a:r>
            <a:br>
              <a:rPr lang="ru-RU" dirty="0"/>
            </a:br>
            <a:r>
              <a:rPr lang="ru-RU" sz="2800" dirty="0"/>
              <a:t>(диаграмма Исикавы, доска Канбан, 5 Почему и др.) </a:t>
            </a:r>
            <a:br>
              <a:rPr lang="ru-RU" sz="2800" dirty="0"/>
            </a:br>
            <a:r>
              <a:rPr lang="ru-RU" sz="2800" b="1" dirty="0"/>
              <a:t>(при наличии)</a:t>
            </a: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CF3A7B28-1B7F-3A48-8B06-0E125FEA1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Эффективный регион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52EE172-C25F-C8D3-8136-8BAD9B3ED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0C56B-5D9E-4120-9145-53210748885E}" type="slidenum">
              <a:rPr lang="ru-RU" smtClean="0"/>
              <a:pPr/>
              <a:t>7</a:t>
            </a:fld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909CE73A-3F72-6F57-C09B-C6AD45455CC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8045" y="32377"/>
            <a:ext cx="1039027" cy="1204752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0EBADA24-0EE6-B9E5-97AB-AC82F16E472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854654" y="102882"/>
            <a:ext cx="1134247" cy="1134247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2025A978-1C17-460F-8381-30097943F178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99007" y="1638050"/>
            <a:ext cx="7343775" cy="4477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513959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stomShape 1">
            <a:extLst>
              <a:ext uri="{FF2B5EF4-FFF2-40B4-BE49-F238E27FC236}">
                <a16:creationId xmlns:a16="http://schemas.microsoft.com/office/drawing/2014/main" xmlns="" id="{A38FFD17-E62E-428E-4D00-04B0273E3CDB}"/>
              </a:ext>
            </a:extLst>
          </p:cNvPr>
          <p:cNvSpPr/>
          <p:nvPr/>
        </p:nvSpPr>
        <p:spPr>
          <a:xfrm>
            <a:off x="4855094" y="1732303"/>
            <a:ext cx="232829" cy="2765581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val 100000"/>
              <a:gd name="f8" fmla="+- 0 0 -360"/>
              <a:gd name="f9" fmla="+- 0 0 -270"/>
              <a:gd name="f10" fmla="+- 0 0 -180"/>
              <a:gd name="f11" fmla="abs f3"/>
              <a:gd name="f12" fmla="abs f4"/>
              <a:gd name="f13" fmla="abs f5"/>
              <a:gd name="f14" fmla="*/ f8 f0 1"/>
              <a:gd name="f15" fmla="*/ f9 f0 1"/>
              <a:gd name="f16" fmla="*/ f10 f0 1"/>
              <a:gd name="f17" fmla="?: f11 f3 1"/>
              <a:gd name="f18" fmla="?: f12 f4 1"/>
              <a:gd name="f19" fmla="?: f13 f5 1"/>
              <a:gd name="f20" fmla="*/ f14 1 f2"/>
              <a:gd name="f21" fmla="*/ f15 1 f2"/>
              <a:gd name="f22" fmla="*/ f16 1 f2"/>
              <a:gd name="f23" fmla="*/ f17 1 21600"/>
              <a:gd name="f24" fmla="*/ f18 1 21600"/>
              <a:gd name="f25" fmla="*/ 21600 f17 1"/>
              <a:gd name="f26" fmla="*/ 21600 f18 1"/>
              <a:gd name="f27" fmla="+- f20 0 f1"/>
              <a:gd name="f28" fmla="+- f21 0 f1"/>
              <a:gd name="f29" fmla="+- f22 0 f1"/>
              <a:gd name="f30" fmla="min f24 f23"/>
              <a:gd name="f31" fmla="*/ f25 1 f19"/>
              <a:gd name="f32" fmla="*/ f26 1 f19"/>
              <a:gd name="f33" fmla="val f31"/>
              <a:gd name="f34" fmla="val f32"/>
              <a:gd name="f35" fmla="*/ f6 f30 1"/>
              <a:gd name="f36" fmla="+- f34 0 f6"/>
              <a:gd name="f37" fmla="+- f33 0 f6"/>
              <a:gd name="f38" fmla="*/ f34 f30 1"/>
              <a:gd name="f39" fmla="*/ f33 f30 1"/>
              <a:gd name="f40" fmla="*/ f36 1 2"/>
              <a:gd name="f41" fmla="min f37 f36"/>
              <a:gd name="f42" fmla="+- f6 f40 0"/>
              <a:gd name="f43" fmla="*/ f41 f7 1"/>
              <a:gd name="f44" fmla="*/ f43 1 100000"/>
              <a:gd name="f45" fmla="*/ f42 f30 1"/>
              <a:gd name="f46" fmla="+- f33 0 f44"/>
              <a:gd name="f47" fmla="*/ f44 f30 1"/>
              <a:gd name="f48" fmla="*/ f46 1 2"/>
              <a:gd name="f49" fmla="+- f46 0 f44"/>
              <a:gd name="f50" fmla="*/ f46 f30 1"/>
              <a:gd name="f51" fmla="?: f49 f44 f6"/>
              <a:gd name="f52" fmla="?: f49 f46 f33"/>
              <a:gd name="f53" fmla="*/ f48 f30 1"/>
              <a:gd name="f54" fmla="*/ f51 f30 1"/>
              <a:gd name="f55" fmla="*/ f52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7">
                <a:pos x="f53" y="f35"/>
              </a:cxn>
              <a:cxn ang="f28">
                <a:pos x="f47" y="f45"/>
              </a:cxn>
              <a:cxn ang="f29">
                <a:pos x="f53" y="f38"/>
              </a:cxn>
            </a:cxnLst>
            <a:rect l="f54" t="f35" r="f55" b="f38"/>
            <a:pathLst>
              <a:path>
                <a:moveTo>
                  <a:pt x="f35" y="f35"/>
                </a:moveTo>
                <a:lnTo>
                  <a:pt x="f50" y="f35"/>
                </a:lnTo>
                <a:lnTo>
                  <a:pt x="f39" y="f45"/>
                </a:lnTo>
                <a:lnTo>
                  <a:pt x="f50" y="f38"/>
                </a:lnTo>
                <a:lnTo>
                  <a:pt x="f35" y="f38"/>
                </a:lnTo>
                <a:lnTo>
                  <a:pt x="f47" y="f45"/>
                </a:lnTo>
                <a:close/>
              </a:path>
            </a:pathLst>
          </a:custGeom>
          <a:gradFill>
            <a:gsLst>
              <a:gs pos="0">
                <a:srgbClr val="CE617B"/>
              </a:gs>
              <a:gs pos="100000">
                <a:srgbClr val="CE3D66">
                  <a:alpha val="0"/>
                </a:srgbClr>
              </a:gs>
            </a:gsLst>
            <a:lin ang="5400000"/>
          </a:gradFill>
          <a:ln w="6345">
            <a:solidFill>
              <a:srgbClr val="333F50"/>
            </a:solidFill>
            <a:prstDash val="solid"/>
            <a:round/>
          </a:ln>
          <a:effectLst>
            <a:outerShdw dist="23042" dir="5400000" algn="tl">
              <a:srgbClr val="000000">
                <a:alpha val="35000"/>
              </a:srgbClr>
            </a:outerShdw>
          </a:effectLst>
        </p:spPr>
        <p:txBody>
          <a:bodyPr vert="horz" wrap="square" lIns="0" tIns="0" rIns="0" bIns="0" anchor="t" anchorCtr="0" compatLnSpc="1">
            <a:noAutofit/>
          </a:bodyPr>
          <a:lstStyle/>
          <a:p>
            <a:pPr defTabSz="121917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24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Line 2">
            <a:extLst>
              <a:ext uri="{FF2B5EF4-FFF2-40B4-BE49-F238E27FC236}">
                <a16:creationId xmlns:a16="http://schemas.microsoft.com/office/drawing/2014/main" xmlns="" id="{3CF0587A-C63E-B73F-5294-AF7CCEB57D03}"/>
              </a:ext>
            </a:extLst>
          </p:cNvPr>
          <p:cNvSpPr/>
          <p:nvPr/>
        </p:nvSpPr>
        <p:spPr>
          <a:xfrm>
            <a:off x="1317072" y="1668449"/>
            <a:ext cx="3462869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19083">
            <a:solidFill>
              <a:srgbClr val="C64066"/>
            </a:solidFill>
            <a:prstDash val="solid"/>
            <a:round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defTabSz="121917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24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CustomShape 3">
            <a:extLst>
              <a:ext uri="{FF2B5EF4-FFF2-40B4-BE49-F238E27FC236}">
                <a16:creationId xmlns:a16="http://schemas.microsoft.com/office/drawing/2014/main" xmlns="" id="{186EA5C1-FBB7-7F7A-2613-C9D0ED337FB7}"/>
              </a:ext>
            </a:extLst>
          </p:cNvPr>
          <p:cNvSpPr/>
          <p:nvPr/>
        </p:nvSpPr>
        <p:spPr>
          <a:xfrm>
            <a:off x="9218630" y="1190703"/>
            <a:ext cx="2171700" cy="434673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0" tIns="0" rIns="0" bIns="24005" anchor="t" anchorCtr="0" compatLnSpc="1">
            <a:spAutoFit/>
          </a:bodyPr>
          <a:lstStyle/>
          <a:p>
            <a:pPr defTabSz="121917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667" b="1" spc="-1" dirty="0">
                <a:solidFill>
                  <a:srgbClr val="0070C0"/>
                </a:solidFill>
                <a:latin typeface="Arial"/>
                <a:ea typeface="DejaVu Sans"/>
              </a:rPr>
              <a:t>Результат</a:t>
            </a:r>
            <a:endParaRPr lang="ru-RU" sz="2667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CustomShape 4">
            <a:extLst>
              <a:ext uri="{FF2B5EF4-FFF2-40B4-BE49-F238E27FC236}">
                <a16:creationId xmlns:a16="http://schemas.microsoft.com/office/drawing/2014/main" xmlns="" id="{5C18613D-00B1-217F-0726-71C401764F7C}"/>
              </a:ext>
            </a:extLst>
          </p:cNvPr>
          <p:cNvSpPr/>
          <p:nvPr/>
        </p:nvSpPr>
        <p:spPr>
          <a:xfrm>
            <a:off x="6046524" y="1195665"/>
            <a:ext cx="2173821" cy="434673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0" tIns="0" rIns="0" bIns="24005" anchor="t" anchorCtr="0" compatLnSpc="1">
            <a:spAutoFit/>
          </a:bodyPr>
          <a:lstStyle/>
          <a:p>
            <a:pPr defTabSz="121917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667" b="1" spc="-1" dirty="0">
                <a:solidFill>
                  <a:srgbClr val="0070C0"/>
                </a:solidFill>
                <a:latin typeface="Arial"/>
                <a:ea typeface="DejaVu Sans"/>
              </a:rPr>
              <a:t>Решение</a:t>
            </a:r>
            <a:endParaRPr lang="ru-RU" sz="2667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CustomShape 5">
            <a:extLst>
              <a:ext uri="{FF2B5EF4-FFF2-40B4-BE49-F238E27FC236}">
                <a16:creationId xmlns:a16="http://schemas.microsoft.com/office/drawing/2014/main" xmlns="" id="{DD1C6E89-C900-52CD-38F4-109A5DB7432D}"/>
              </a:ext>
            </a:extLst>
          </p:cNvPr>
          <p:cNvSpPr/>
          <p:nvPr/>
        </p:nvSpPr>
        <p:spPr>
          <a:xfrm>
            <a:off x="2230045" y="1187073"/>
            <a:ext cx="2173821" cy="434673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0" tIns="0" rIns="0" bIns="24005" anchor="t" anchorCtr="0" compatLnSpc="1">
            <a:spAutoFit/>
          </a:bodyPr>
          <a:lstStyle/>
          <a:p>
            <a:pPr defTabSz="121917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667" b="1" spc="-1" dirty="0">
                <a:solidFill>
                  <a:srgbClr val="0070C0"/>
                </a:solidFill>
                <a:latin typeface="Arial"/>
                <a:ea typeface="DejaVu Sans"/>
              </a:rPr>
              <a:t>Проблема</a:t>
            </a:r>
            <a:endParaRPr lang="ru-RU" sz="2667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CustomShape 6">
            <a:extLst>
              <a:ext uri="{FF2B5EF4-FFF2-40B4-BE49-F238E27FC236}">
                <a16:creationId xmlns:a16="http://schemas.microsoft.com/office/drawing/2014/main" xmlns="" id="{2B010EB6-E772-CCC1-146D-21E0C3B03DAC}"/>
              </a:ext>
            </a:extLst>
          </p:cNvPr>
          <p:cNvSpPr/>
          <p:nvPr/>
        </p:nvSpPr>
        <p:spPr>
          <a:xfrm>
            <a:off x="8488697" y="1655407"/>
            <a:ext cx="207435" cy="291199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val 100000"/>
              <a:gd name="f8" fmla="+- 0 0 -360"/>
              <a:gd name="f9" fmla="+- 0 0 -270"/>
              <a:gd name="f10" fmla="+- 0 0 -180"/>
              <a:gd name="f11" fmla="abs f3"/>
              <a:gd name="f12" fmla="abs f4"/>
              <a:gd name="f13" fmla="abs f5"/>
              <a:gd name="f14" fmla="*/ f8 f0 1"/>
              <a:gd name="f15" fmla="*/ f9 f0 1"/>
              <a:gd name="f16" fmla="*/ f10 f0 1"/>
              <a:gd name="f17" fmla="?: f11 f3 1"/>
              <a:gd name="f18" fmla="?: f12 f4 1"/>
              <a:gd name="f19" fmla="?: f13 f5 1"/>
              <a:gd name="f20" fmla="*/ f14 1 f2"/>
              <a:gd name="f21" fmla="*/ f15 1 f2"/>
              <a:gd name="f22" fmla="*/ f16 1 f2"/>
              <a:gd name="f23" fmla="*/ f17 1 21600"/>
              <a:gd name="f24" fmla="*/ f18 1 21600"/>
              <a:gd name="f25" fmla="*/ 21600 f17 1"/>
              <a:gd name="f26" fmla="*/ 21600 f18 1"/>
              <a:gd name="f27" fmla="+- f20 0 f1"/>
              <a:gd name="f28" fmla="+- f21 0 f1"/>
              <a:gd name="f29" fmla="+- f22 0 f1"/>
              <a:gd name="f30" fmla="min f24 f23"/>
              <a:gd name="f31" fmla="*/ f25 1 f19"/>
              <a:gd name="f32" fmla="*/ f26 1 f19"/>
              <a:gd name="f33" fmla="val f31"/>
              <a:gd name="f34" fmla="val f32"/>
              <a:gd name="f35" fmla="*/ f6 f30 1"/>
              <a:gd name="f36" fmla="+- f34 0 f6"/>
              <a:gd name="f37" fmla="+- f33 0 f6"/>
              <a:gd name="f38" fmla="*/ f34 f30 1"/>
              <a:gd name="f39" fmla="*/ f33 f30 1"/>
              <a:gd name="f40" fmla="*/ f36 1 2"/>
              <a:gd name="f41" fmla="min f37 f36"/>
              <a:gd name="f42" fmla="+- f6 f40 0"/>
              <a:gd name="f43" fmla="*/ f41 f7 1"/>
              <a:gd name="f44" fmla="*/ f43 1 100000"/>
              <a:gd name="f45" fmla="*/ f42 f30 1"/>
              <a:gd name="f46" fmla="+- f33 0 f44"/>
              <a:gd name="f47" fmla="*/ f44 f30 1"/>
              <a:gd name="f48" fmla="*/ f46 1 2"/>
              <a:gd name="f49" fmla="+- f46 0 f44"/>
              <a:gd name="f50" fmla="*/ f46 f30 1"/>
              <a:gd name="f51" fmla="?: f49 f44 f6"/>
              <a:gd name="f52" fmla="?: f49 f46 f33"/>
              <a:gd name="f53" fmla="*/ f48 f30 1"/>
              <a:gd name="f54" fmla="*/ f51 f30 1"/>
              <a:gd name="f55" fmla="*/ f52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7">
                <a:pos x="f53" y="f35"/>
              </a:cxn>
              <a:cxn ang="f28">
                <a:pos x="f47" y="f45"/>
              </a:cxn>
              <a:cxn ang="f29">
                <a:pos x="f53" y="f38"/>
              </a:cxn>
            </a:cxnLst>
            <a:rect l="f54" t="f35" r="f55" b="f38"/>
            <a:pathLst>
              <a:path>
                <a:moveTo>
                  <a:pt x="f35" y="f35"/>
                </a:moveTo>
                <a:lnTo>
                  <a:pt x="f50" y="f35"/>
                </a:lnTo>
                <a:lnTo>
                  <a:pt x="f39" y="f45"/>
                </a:lnTo>
                <a:lnTo>
                  <a:pt x="f50" y="f38"/>
                </a:lnTo>
                <a:lnTo>
                  <a:pt x="f35" y="f38"/>
                </a:lnTo>
                <a:lnTo>
                  <a:pt x="f47" y="f45"/>
                </a:lnTo>
                <a:close/>
              </a:path>
            </a:pathLst>
          </a:custGeom>
          <a:gradFill>
            <a:gsLst>
              <a:gs pos="0">
                <a:srgbClr val="CE617B"/>
              </a:gs>
              <a:gs pos="100000">
                <a:srgbClr val="CE3D66">
                  <a:alpha val="0"/>
                </a:srgbClr>
              </a:gs>
            </a:gsLst>
            <a:lin ang="5400000"/>
          </a:gradFill>
          <a:ln w="6345">
            <a:solidFill>
              <a:srgbClr val="333F50"/>
            </a:solidFill>
            <a:prstDash val="solid"/>
            <a:round/>
          </a:ln>
          <a:effectLst>
            <a:outerShdw dist="23042" dir="5400000" algn="tl">
              <a:srgbClr val="000000">
                <a:alpha val="35000"/>
              </a:srgbClr>
            </a:outerShdw>
          </a:effectLst>
        </p:spPr>
        <p:txBody>
          <a:bodyPr vert="horz" wrap="square" lIns="0" tIns="0" rIns="0" bIns="0" anchor="t" anchorCtr="0" compatLnSpc="1">
            <a:noAutofit/>
          </a:bodyPr>
          <a:lstStyle/>
          <a:p>
            <a:pPr defTabSz="121917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24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Line 7">
            <a:extLst>
              <a:ext uri="{FF2B5EF4-FFF2-40B4-BE49-F238E27FC236}">
                <a16:creationId xmlns:a16="http://schemas.microsoft.com/office/drawing/2014/main" xmlns="" id="{771F72AE-206D-C77C-2D13-56DC656E4EF7}"/>
              </a:ext>
            </a:extLst>
          </p:cNvPr>
          <p:cNvSpPr/>
          <p:nvPr/>
        </p:nvSpPr>
        <p:spPr>
          <a:xfrm>
            <a:off x="4968273" y="1655407"/>
            <a:ext cx="3462869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19083">
            <a:solidFill>
              <a:srgbClr val="C64066"/>
            </a:solidFill>
            <a:prstDash val="solid"/>
            <a:round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defTabSz="121917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24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Line 8">
            <a:extLst>
              <a:ext uri="{FF2B5EF4-FFF2-40B4-BE49-F238E27FC236}">
                <a16:creationId xmlns:a16="http://schemas.microsoft.com/office/drawing/2014/main" xmlns="" id="{9B2BAD1C-FAA7-A646-FFA8-36A67C2E5452}"/>
              </a:ext>
            </a:extLst>
          </p:cNvPr>
          <p:cNvSpPr/>
          <p:nvPr/>
        </p:nvSpPr>
        <p:spPr>
          <a:xfrm flipV="1">
            <a:off x="8696132" y="1610017"/>
            <a:ext cx="2886435" cy="4571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19083">
            <a:solidFill>
              <a:srgbClr val="C64066"/>
            </a:solidFill>
            <a:prstDash val="solid"/>
            <a:round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defTabSz="121917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24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" name="CustomShape 11">
            <a:extLst>
              <a:ext uri="{FF2B5EF4-FFF2-40B4-BE49-F238E27FC236}">
                <a16:creationId xmlns:a16="http://schemas.microsoft.com/office/drawing/2014/main" xmlns="" id="{3CB68B3C-1330-C0E4-C3E0-D06997EFD557}"/>
              </a:ext>
            </a:extLst>
          </p:cNvPr>
          <p:cNvSpPr/>
          <p:nvPr/>
        </p:nvSpPr>
        <p:spPr>
          <a:xfrm>
            <a:off x="8425574" y="1909708"/>
            <a:ext cx="3023045" cy="615952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120005" tIns="59996" rIns="120005" bIns="59996" anchor="t" anchorCtr="0" compatLnSpc="1">
            <a:noAutofit/>
          </a:bodyPr>
          <a:lstStyle/>
          <a:p>
            <a:pPr defTabSz="121917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333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Прямоугольник 26">
            <a:extLst>
              <a:ext uri="{FF2B5EF4-FFF2-40B4-BE49-F238E27FC236}">
                <a16:creationId xmlns:a16="http://schemas.microsoft.com/office/drawing/2014/main" xmlns="" id="{8E4DE319-3402-5994-F6CA-AF6B179140F6}"/>
              </a:ext>
            </a:extLst>
          </p:cNvPr>
          <p:cNvSpPr/>
          <p:nvPr/>
        </p:nvSpPr>
        <p:spPr>
          <a:xfrm>
            <a:off x="9087694" y="2559722"/>
            <a:ext cx="2236773" cy="704369"/>
          </a:xfrm>
          <a:prstGeom prst="rect">
            <a:avLst/>
          </a:prstGeom>
          <a:solidFill>
            <a:srgbClr val="DAE3F3"/>
          </a:solidFill>
          <a:ln w="12701">
            <a:solidFill>
              <a:srgbClr val="00B0F0"/>
            </a:solidFill>
            <a:prstDash val="solid"/>
            <a:miter/>
          </a:ln>
        </p:spPr>
        <p:txBody>
          <a:bodyPr vert="horz" wrap="square" lIns="121920" tIns="60960" rIns="121920" bIns="60960" anchor="ctr" anchorCtr="1" compatLnSpc="1">
            <a:noAutofit/>
          </a:bodyPr>
          <a:lstStyle/>
          <a:p>
            <a:pPr algn="ctr" defTabSz="121917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600" b="1" dirty="0">
                <a:solidFill>
                  <a:srgbClr val="000000"/>
                </a:solidFill>
                <a:latin typeface="Calibri"/>
              </a:rPr>
              <a:t>Снижение пациентов у кабинета врача (чел.)</a:t>
            </a:r>
          </a:p>
        </p:txBody>
      </p:sp>
      <p:sp>
        <p:nvSpPr>
          <p:cNvPr id="15" name="Заголовок 1">
            <a:extLst>
              <a:ext uri="{FF2B5EF4-FFF2-40B4-BE49-F238E27FC236}">
                <a16:creationId xmlns:a16="http://schemas.microsoft.com/office/drawing/2014/main" xmlns="" id="{4FAC86BD-C3EE-0F13-9467-5F49A1E163F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75638" y="448678"/>
            <a:ext cx="8379877" cy="490496"/>
          </a:xfrm>
        </p:spPr>
        <p:txBody>
          <a:bodyPr>
            <a:noAutofit/>
          </a:bodyPr>
          <a:lstStyle/>
          <a:p>
            <a:pPr lvl="0"/>
            <a:r>
              <a:rPr lang="ru-RU" dirty="0"/>
              <a:t>Эффективное решение №1 </a:t>
            </a:r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xmlns="" id="{675ED083-AB7E-BE8D-5044-2B5DEA46F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Эффективный регион</a:t>
            </a:r>
          </a:p>
        </p:txBody>
      </p:sp>
      <p:sp>
        <p:nvSpPr>
          <p:cNvPr id="12" name="Номер слайда 11">
            <a:extLst>
              <a:ext uri="{FF2B5EF4-FFF2-40B4-BE49-F238E27FC236}">
                <a16:creationId xmlns:a16="http://schemas.microsoft.com/office/drawing/2014/main" xmlns="" id="{E6398B30-4530-2759-9AFF-865504BAC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0C56B-5D9E-4120-9145-53210748885E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16" name="TextBox 35">
            <a:extLst>
              <a:ext uri="{FF2B5EF4-FFF2-40B4-BE49-F238E27FC236}">
                <a16:creationId xmlns:a16="http://schemas.microsoft.com/office/drawing/2014/main" xmlns="" id="{8F0C0F19-0721-B7A8-4AA7-D64535071A8B}"/>
              </a:ext>
            </a:extLst>
          </p:cNvPr>
          <p:cNvSpPr txBox="1"/>
          <p:nvPr/>
        </p:nvSpPr>
        <p:spPr>
          <a:xfrm>
            <a:off x="83077" y="4900130"/>
            <a:ext cx="4396181" cy="1811707"/>
          </a:xfrm>
          <a:prstGeom prst="rect">
            <a:avLst/>
          </a:prstGeom>
          <a:solidFill>
            <a:srgbClr val="FFFFFF"/>
          </a:solidFill>
          <a:ln w="9528">
            <a:solidFill>
              <a:srgbClr val="BCBCBC"/>
            </a:solidFill>
            <a:prstDash val="solid"/>
            <a:miter/>
          </a:ln>
        </p:spPr>
        <p:txBody>
          <a:bodyPr vert="horz" wrap="square" lIns="121920" tIns="60960" rIns="121920" bIns="60960" anchor="t" anchorCtr="0" compatLnSpc="1">
            <a:noAutofit/>
          </a:bodyPr>
          <a:lstStyle/>
          <a:p>
            <a:pPr defTabSz="121917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600" b="0" i="0" dirty="0">
                <a:solidFill>
                  <a:srgbClr val="2C2C2C"/>
                </a:solidFill>
                <a:effectLst/>
                <a:latin typeface="Open Sans" panose="020B0606030504020204" pitchFamily="34" charset="0"/>
              </a:rPr>
              <a:t> </a:t>
            </a:r>
            <a:r>
              <a:rPr lang="ru-RU" sz="1200" b="0" i="0" dirty="0">
                <a:solidFill>
                  <a:srgbClr val="2C2C2C"/>
                </a:solidFill>
                <a:effectLst/>
              </a:rPr>
              <a:t>По результатам проведенного тайминга, в течение приема одного пациента врач тратит на оформление документов 19 минут (распечатка результатов анализов, оформление справки на получение санаторно-курортной путевки и санаторно-курортной карты, выдача направления на анализы, формирование выписки из электронной медицинской карты). Процесс проведения приема сопряжен с длительным ожиданием пациентом своей очереди. </a:t>
            </a:r>
            <a:endParaRPr lang="ru-RU" sz="1200" b="1" dirty="0">
              <a:solidFill>
                <a:srgbClr val="000000"/>
              </a:solidFill>
            </a:endParaRPr>
          </a:p>
        </p:txBody>
      </p:sp>
      <p:sp>
        <p:nvSpPr>
          <p:cNvPr id="17" name="TextBox 35">
            <a:extLst>
              <a:ext uri="{FF2B5EF4-FFF2-40B4-BE49-F238E27FC236}">
                <a16:creationId xmlns:a16="http://schemas.microsoft.com/office/drawing/2014/main" xmlns="" id="{3CBA72A3-5333-78DD-909F-2F096F7952F6}"/>
              </a:ext>
            </a:extLst>
          </p:cNvPr>
          <p:cNvSpPr txBox="1"/>
          <p:nvPr/>
        </p:nvSpPr>
        <p:spPr>
          <a:xfrm>
            <a:off x="4516736" y="4900131"/>
            <a:ext cx="4459355" cy="1811706"/>
          </a:xfrm>
          <a:prstGeom prst="rect">
            <a:avLst/>
          </a:prstGeom>
          <a:solidFill>
            <a:srgbClr val="FFFFFF"/>
          </a:solidFill>
          <a:ln w="9528">
            <a:solidFill>
              <a:srgbClr val="BCBCBC"/>
            </a:solidFill>
            <a:prstDash val="solid"/>
            <a:miter/>
          </a:ln>
        </p:spPr>
        <p:txBody>
          <a:bodyPr vert="horz" wrap="square" lIns="121920" tIns="60960" rIns="121920" bIns="60960" anchor="t" anchorCtr="0" compatLnSpc="1">
            <a:noAutofit/>
          </a:bodyPr>
          <a:lstStyle/>
          <a:p>
            <a:pPr algn="just" defTabSz="121917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200" b="0" i="0" dirty="0">
                <a:effectLst/>
                <a:cs typeface="Calibri Light" panose="020F0302020204030204" pitchFamily="34" charset="0"/>
              </a:rPr>
              <a:t>У медицинской сестры пациенты смогут получить распечатку результатов анализов, оформить справку на получение санаторно-курортной путевки и санаторно-курортную карту, получить направления на анализы, выписку из электронной медицинской карты, получить справку о прохождении профилактических медицинских осмотров (диспансеризация определенных групп взрослого населения и профилактические осмотры взрослого населения). </a:t>
            </a:r>
            <a:endParaRPr lang="ru-RU" sz="1200" b="1" dirty="0">
              <a:solidFill>
                <a:srgbClr val="000000"/>
              </a:solidFill>
              <a:latin typeface="Calibri" pitchFamily="34"/>
            </a:endParaRPr>
          </a:p>
        </p:txBody>
      </p:sp>
      <p:sp>
        <p:nvSpPr>
          <p:cNvPr id="18" name="Стрелка: вправо 33">
            <a:extLst>
              <a:ext uri="{FF2B5EF4-FFF2-40B4-BE49-F238E27FC236}">
                <a16:creationId xmlns:a16="http://schemas.microsoft.com/office/drawing/2014/main" xmlns="" id="{30A0CE62-29BF-0C69-C2F0-2B1C884A3555}"/>
              </a:ext>
            </a:extLst>
          </p:cNvPr>
          <p:cNvSpPr/>
          <p:nvPr/>
        </p:nvSpPr>
        <p:spPr>
          <a:xfrm rot="5400013">
            <a:off x="11108895" y="4044261"/>
            <a:ext cx="522817" cy="156629"/>
          </a:xfrm>
          <a:custGeom>
            <a:avLst>
              <a:gd name="f0" fmla="val 18364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0"/>
              <a:gd name="f11" fmla="+- 0 0 180"/>
              <a:gd name="f12" fmla="*/ f5 1 21600"/>
              <a:gd name="f13" fmla="*/ f6 1 21600"/>
              <a:gd name="f14" fmla="+- f8 0 f7"/>
              <a:gd name="f15" fmla="pin 0 f0 21600"/>
              <a:gd name="f16" fmla="pin 0 f1 10800"/>
              <a:gd name="f17" fmla="*/ f10 f2 1"/>
              <a:gd name="f18" fmla="*/ f11 f2 1"/>
              <a:gd name="f19" fmla="val f15"/>
              <a:gd name="f20" fmla="val f16"/>
              <a:gd name="f21" fmla="*/ f14 1 21600"/>
              <a:gd name="f22" fmla="*/ f15 f12 1"/>
              <a:gd name="f23" fmla="*/ f16 f13 1"/>
              <a:gd name="f24" fmla="*/ f17 1 f4"/>
              <a:gd name="f25" fmla="*/ f18 1 f4"/>
              <a:gd name="f26" fmla="+- 21600 0 f20"/>
              <a:gd name="f27" fmla="+- 21600 0 f19"/>
              <a:gd name="f28" fmla="*/ 0 f21 1"/>
              <a:gd name="f29" fmla="*/ 21600 f21 1"/>
              <a:gd name="f30" fmla="*/ f20 f13 1"/>
              <a:gd name="f31" fmla="*/ f19 f12 1"/>
              <a:gd name="f32" fmla="+- f24 0 f3"/>
              <a:gd name="f33" fmla="+- f25 0 f3"/>
              <a:gd name="f34" fmla="*/ f27 f20 1"/>
              <a:gd name="f35" fmla="*/ f28 1 f21"/>
              <a:gd name="f36" fmla="*/ f29 1 f21"/>
              <a:gd name="f37" fmla="*/ f26 f13 1"/>
              <a:gd name="f38" fmla="*/ f34 1 10800"/>
              <a:gd name="f39" fmla="*/ f35 f12 1"/>
              <a:gd name="f40" fmla="*/ f35 f13 1"/>
              <a:gd name="f41" fmla="*/ f36 f13 1"/>
              <a:gd name="f42" fmla="+- f19 f38 0"/>
              <a:gd name="f43" fmla="*/ f42 f12 1"/>
            </a:gdLst>
            <a:ahLst>
              <a:ahXY gdRefX="f0" minX="f7" maxX="f8" gdRefY="f1" minY="f7" maxY="f9">
                <a:pos x="f22" y="f23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31" y="f40"/>
              </a:cxn>
              <a:cxn ang="f33">
                <a:pos x="f31" y="f41"/>
              </a:cxn>
            </a:cxnLst>
            <a:rect l="f39" t="f30" r="f43" b="f37"/>
            <a:pathLst>
              <a:path w="21600" h="21600">
                <a:moveTo>
                  <a:pt x="f7" y="f20"/>
                </a:moveTo>
                <a:lnTo>
                  <a:pt x="f19" y="f20"/>
                </a:lnTo>
                <a:lnTo>
                  <a:pt x="f19" y="f7"/>
                </a:lnTo>
                <a:lnTo>
                  <a:pt x="f8" y="f9"/>
                </a:lnTo>
                <a:lnTo>
                  <a:pt x="f19" y="f8"/>
                </a:lnTo>
                <a:lnTo>
                  <a:pt x="f19" y="f26"/>
                </a:lnTo>
                <a:lnTo>
                  <a:pt x="f7" y="f26"/>
                </a:lnTo>
                <a:close/>
              </a:path>
            </a:pathLst>
          </a:custGeom>
          <a:solidFill>
            <a:srgbClr val="4472C4"/>
          </a:solidFill>
          <a:ln w="12701">
            <a:solidFill>
              <a:srgbClr val="2F528F"/>
            </a:solidFill>
            <a:prstDash val="solid"/>
            <a:miter/>
          </a:ln>
        </p:spPr>
        <p:txBody>
          <a:bodyPr vert="horz" wrap="square" lIns="121920" tIns="60960" rIns="121920" bIns="60960" anchor="ctr" anchorCtr="1" compatLnSpc="1">
            <a:noAutofit/>
          </a:bodyPr>
          <a:lstStyle/>
          <a:p>
            <a:pPr algn="ctr" defTabSz="121917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240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19" name="TextBox 9">
            <a:extLst>
              <a:ext uri="{FF2B5EF4-FFF2-40B4-BE49-F238E27FC236}">
                <a16:creationId xmlns:a16="http://schemas.microsoft.com/office/drawing/2014/main" xmlns="" id="{33BE4C3D-19FB-7C51-6FB8-7D12EE6FCC1A}"/>
              </a:ext>
            </a:extLst>
          </p:cNvPr>
          <p:cNvSpPr txBox="1"/>
          <p:nvPr/>
        </p:nvSpPr>
        <p:spPr>
          <a:xfrm>
            <a:off x="11355044" y="3939508"/>
            <a:ext cx="681569" cy="21544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1" compatLnSpc="1">
            <a:spAutoFit/>
          </a:bodyPr>
          <a:lstStyle/>
          <a:p>
            <a:pPr algn="ctr" defTabSz="121917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400" b="1" dirty="0">
                <a:solidFill>
                  <a:srgbClr val="000000"/>
                </a:solidFill>
                <a:latin typeface="Calibri" pitchFamily="34"/>
              </a:rPr>
              <a:t>87,5 %</a:t>
            </a:r>
          </a:p>
        </p:txBody>
      </p:sp>
      <p:graphicFrame>
        <p:nvGraphicFramePr>
          <p:cNvPr id="31" name="Диаграмма 27">
            <a:extLst>
              <a:ext uri="{FF2B5EF4-FFF2-40B4-BE49-F238E27FC236}">
                <a16:creationId xmlns:a16="http://schemas.microsoft.com/office/drawing/2014/main" xmlns="" id="{2822951D-952F-9102-542C-64DC642258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879535315"/>
              </p:ext>
            </p:extLst>
          </p:nvPr>
        </p:nvGraphicFramePr>
        <p:xfrm>
          <a:off x="8994344" y="3352471"/>
          <a:ext cx="2454275" cy="1604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1" name="Прямоугольник 25">
            <a:extLst>
              <a:ext uri="{FF2B5EF4-FFF2-40B4-BE49-F238E27FC236}">
                <a16:creationId xmlns:a16="http://schemas.microsoft.com/office/drawing/2014/main" xmlns="" id="{AEA4A051-B234-1495-8244-3B04BD9F2D1D}"/>
              </a:ext>
            </a:extLst>
          </p:cNvPr>
          <p:cNvSpPr/>
          <p:nvPr/>
        </p:nvSpPr>
        <p:spPr>
          <a:xfrm>
            <a:off x="9093454" y="5013913"/>
            <a:ext cx="2489113" cy="839256"/>
          </a:xfrm>
          <a:prstGeom prst="rect">
            <a:avLst/>
          </a:prstGeom>
          <a:solidFill>
            <a:srgbClr val="FFFFFF"/>
          </a:solidFill>
          <a:ln w="12701">
            <a:solidFill>
              <a:srgbClr val="00B0F0"/>
            </a:solidFill>
            <a:prstDash val="solid"/>
            <a:miter/>
          </a:ln>
        </p:spPr>
        <p:txBody>
          <a:bodyPr vert="horz" wrap="square" lIns="121920" tIns="60960" rIns="121920" bIns="60960" anchor="ctr" anchorCtr="1" compatLnSpc="1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6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Сокращение</a:t>
            </a:r>
            <a:r>
              <a:rPr lang="ru-RU" sz="1600" b="1" baseline="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очереди пациентов у кабинета врача</a:t>
            </a:r>
            <a:endParaRPr lang="ru-RU" sz="1600" b="1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6CEE6C4D-7097-7E30-A8E7-D704FE8953BC}"/>
              </a:ext>
            </a:extLst>
          </p:cNvPr>
          <p:cNvSpPr txBox="1"/>
          <p:nvPr/>
        </p:nvSpPr>
        <p:spPr>
          <a:xfrm>
            <a:off x="2711426" y="2156328"/>
            <a:ext cx="674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Фото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57C08389-9645-7327-EFC6-3A7B0865D82D}"/>
              </a:ext>
            </a:extLst>
          </p:cNvPr>
          <p:cNvSpPr txBox="1"/>
          <p:nvPr/>
        </p:nvSpPr>
        <p:spPr>
          <a:xfrm>
            <a:off x="9600131" y="1980333"/>
            <a:ext cx="944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пример</a:t>
            </a:r>
          </a:p>
        </p:txBody>
      </p:sp>
      <p:pic>
        <p:nvPicPr>
          <p:cNvPr id="23" name="Рисунок 22">
            <a:extLst>
              <a:ext uri="{FF2B5EF4-FFF2-40B4-BE49-F238E27FC236}">
                <a16:creationId xmlns:a16="http://schemas.microsoft.com/office/drawing/2014/main" xmlns="" id="{4B77DFD3-071C-55AD-6443-308E746391A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8045" y="32377"/>
            <a:ext cx="1039027" cy="1204752"/>
          </a:xfrm>
          <a:prstGeom prst="rect">
            <a:avLst/>
          </a:prstGeom>
        </p:spPr>
      </p:pic>
      <p:pic>
        <p:nvPicPr>
          <p:cNvPr id="24" name="Рисунок 23">
            <a:extLst>
              <a:ext uri="{FF2B5EF4-FFF2-40B4-BE49-F238E27FC236}">
                <a16:creationId xmlns:a16="http://schemas.microsoft.com/office/drawing/2014/main" xmlns="" id="{6DD02815-643B-AEC5-1AB1-B40197BC4AB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866491" y="65891"/>
            <a:ext cx="1134247" cy="1134247"/>
          </a:xfrm>
          <a:prstGeom prst="rect">
            <a:avLst/>
          </a:prstGeom>
        </p:spPr>
      </p:pic>
      <p:pic>
        <p:nvPicPr>
          <p:cNvPr id="29" name="Рисунок 28">
            <a:extLst>
              <a:ext uri="{FF2B5EF4-FFF2-40B4-BE49-F238E27FC236}">
                <a16:creationId xmlns:a16="http://schemas.microsoft.com/office/drawing/2014/main" xmlns="" id="{9DB1066B-983C-4D59-907E-A1CD8B3F900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12087" y="2013705"/>
            <a:ext cx="2587754" cy="1948427"/>
          </a:xfrm>
          <a:prstGeom prst="rect">
            <a:avLst/>
          </a:prstGeom>
        </p:spPr>
      </p:pic>
      <p:pic>
        <p:nvPicPr>
          <p:cNvPr id="30" name="Рисунок 29">
            <a:extLst>
              <a:ext uri="{FF2B5EF4-FFF2-40B4-BE49-F238E27FC236}">
                <a16:creationId xmlns:a16="http://schemas.microsoft.com/office/drawing/2014/main" xmlns="" id="{244A7E8A-6870-4DE6-A390-B6BECEDCDA0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65614" y="1967974"/>
            <a:ext cx="1728091" cy="2304121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xmlns="" id="{45F86F39-013A-7CE7-8789-06A8085C0D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947927747"/>
              </p:ext>
            </p:extLst>
          </p:nvPr>
        </p:nvGraphicFramePr>
        <p:xfrm>
          <a:off x="838200" y="1825625"/>
          <a:ext cx="10515600" cy="3571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06255">
                  <a:extLst>
                    <a:ext uri="{9D8B030D-6E8A-4147-A177-3AD203B41FA5}">
                      <a16:colId xmlns:a16="http://schemas.microsoft.com/office/drawing/2014/main" xmlns="" val="3843130081"/>
                    </a:ext>
                  </a:extLst>
                </a:gridCol>
                <a:gridCol w="2306973">
                  <a:extLst>
                    <a:ext uri="{9D8B030D-6E8A-4147-A177-3AD203B41FA5}">
                      <a16:colId xmlns:a16="http://schemas.microsoft.com/office/drawing/2014/main" xmlns="" val="2421783329"/>
                    </a:ext>
                  </a:extLst>
                </a:gridCol>
                <a:gridCol w="2181137">
                  <a:extLst>
                    <a:ext uri="{9D8B030D-6E8A-4147-A177-3AD203B41FA5}">
                      <a16:colId xmlns:a16="http://schemas.microsoft.com/office/drawing/2014/main" xmlns="" val="2315216544"/>
                    </a:ext>
                  </a:extLst>
                </a:gridCol>
                <a:gridCol w="1421235">
                  <a:extLst>
                    <a:ext uri="{9D8B030D-6E8A-4147-A177-3AD203B41FA5}">
                      <a16:colId xmlns:a16="http://schemas.microsoft.com/office/drawing/2014/main" xmlns="" val="15786620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Показатель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Текущее состояние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Целевое состояние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Результат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84635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1. Уменьшение процента невостребованных талонов на прием к врачу,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63959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dirty="0"/>
                        <a:t>2. Уменьшение нецелевых посещений врача- терапевта,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903644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dirty="0"/>
                        <a:t>3. Повышение удовлетворенности пациента оказанной медицинской помощью,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162956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dirty="0"/>
                        <a:t>4. Увеличение времени объективного осмотра врачом-терапевтом, мин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578641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dirty="0"/>
                        <a:t>5. Сокращение очереди пациентов у кабинета врача, чел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50387434"/>
                  </a:ext>
                </a:extLst>
              </a:tr>
            </a:tbl>
          </a:graphicData>
        </a:graphic>
      </p:graphicFrame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ECD64F24-9FDB-620F-FD97-2ECA5A201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Эффективный регион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C5DC77C8-D345-B14E-8073-A3AD88D4A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0C56B-5D9E-4120-9145-53210748885E}" type="slidenum">
              <a:rPr lang="ru-RU" smtClean="0"/>
              <a:pPr/>
              <a:t>9</a:t>
            </a:fld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21EBF2E2-1B24-EC02-F810-3226304BC85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8045" y="32377"/>
            <a:ext cx="1039027" cy="1204752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DE6EA459-8563-38B2-74AB-7254C7B49CB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854654" y="102882"/>
            <a:ext cx="1134247" cy="1134247"/>
          </a:xfrm>
          <a:prstGeom prst="rect">
            <a:avLst/>
          </a:prstGeom>
        </p:spPr>
      </p:pic>
      <p:sp>
        <p:nvSpPr>
          <p:cNvPr id="9" name="Заголовок 1">
            <a:extLst>
              <a:ext uri="{FF2B5EF4-FFF2-40B4-BE49-F238E27FC236}">
                <a16:creationId xmlns:a16="http://schemas.microsoft.com/office/drawing/2014/main" xmlns="" id="{827E43E9-8A06-7AB9-D8DD-32F69A61C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9653" y="203637"/>
            <a:ext cx="7735349" cy="690156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1920" tIns="60960" rIns="121920" bIns="60960" numCol="1" rtlCol="0" anchor="ctr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ru-RU" dirty="0"/>
              <a:t>Достижение целевых показателей</a:t>
            </a:r>
          </a:p>
        </p:txBody>
      </p:sp>
    </p:spTree>
    <p:extLst>
      <p:ext uri="{BB962C8B-B14F-4D97-AF65-F5344CB8AC3E}">
        <p14:creationId xmlns:p14="http://schemas.microsoft.com/office/powerpoint/2010/main" xmlns="" val="38271048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1444</TotalTime>
  <Words>348</Words>
  <Application>Microsoft Office PowerPoint</Application>
  <PresentationFormat>Произвольный</PresentationFormat>
  <Paragraphs>101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ОБУЗ «Курская городская поликлиник №5»</vt:lpstr>
      <vt:lpstr>Краткое описание проекта</vt:lpstr>
      <vt:lpstr>Карточка проекта</vt:lpstr>
      <vt:lpstr>Карта текущего состояния</vt:lpstr>
      <vt:lpstr>Карта потока целевое состояние</vt:lpstr>
      <vt:lpstr>План мероприятий</vt:lpstr>
      <vt:lpstr>Диаграмма Спагетти (диаграмма Исикавы, доска Канбан, 5 Почему и др.)  (при наличии)</vt:lpstr>
      <vt:lpstr>Эффективное решение №1 </vt:lpstr>
      <vt:lpstr>Достижение целевых показателей</vt:lpstr>
      <vt:lpstr>Заключение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организации</dc:title>
  <dc:creator>silichev</dc:creator>
  <cp:lastModifiedBy>Смородинова О.А.</cp:lastModifiedBy>
  <cp:revision>20</cp:revision>
  <dcterms:created xsi:type="dcterms:W3CDTF">2023-10-25T14:48:25Z</dcterms:created>
  <dcterms:modified xsi:type="dcterms:W3CDTF">2025-09-04T12:35:23Z</dcterms:modified>
</cp:coreProperties>
</file>