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781" r:id="rId9"/>
    <p:sldId id="309" r:id="rId10"/>
    <p:sldId id="783" r:id="rId11"/>
    <p:sldId id="78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dLbls>
            <c:dLbl>
              <c:idx val="0"/>
              <c:layout>
                <c:manualLayout>
                  <c:x val="-0.10669771822308817"/>
                  <c:y val="0.12614675734959369"/>
                </c:manualLayout>
              </c:layout>
              <c:showVal val="1"/>
            </c:dLbl>
            <c:dLbl>
              <c:idx val="1"/>
              <c:layout>
                <c:manualLayout>
                  <c:x val="-8.0023288667316103E-2"/>
                  <c:y val="2.80326127443541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01.10.2024</c:v>
                </c:pt>
                <c:pt idx="1">
                  <c:v>01.03 2025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3.6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dLbls>
            <c:dLbl>
              <c:idx val="1"/>
              <c:layout>
                <c:manualLayout>
                  <c:x val="0.12270237595655155"/>
                  <c:y val="3.504076593044266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01.10.2024</c:v>
                </c:pt>
                <c:pt idx="1">
                  <c:v>01.03 2025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1.6</c:v>
                </c:pt>
              </c:numCache>
            </c:numRef>
          </c:val>
        </c:ser>
        <c:dLbls>
          <c:showVal val="1"/>
        </c:dLbls>
        <c:gapWidth val="75"/>
        <c:shape val="cone"/>
        <c:axId val="117066752"/>
        <c:axId val="117080832"/>
        <c:axId val="184010048"/>
      </c:bar3DChart>
      <c:catAx>
        <c:axId val="117066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080832"/>
        <c:crosses val="autoZero"/>
        <c:auto val="1"/>
        <c:lblAlgn val="ctr"/>
        <c:lblOffset val="100"/>
      </c:catAx>
      <c:valAx>
        <c:axId val="1170808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066752"/>
        <c:crosses val="autoZero"/>
        <c:crossBetween val="between"/>
      </c:valAx>
      <c:serAx>
        <c:axId val="184010048"/>
        <c:scaling>
          <c:orientation val="minMax"/>
        </c:scaling>
        <c:delete val="1"/>
        <c:axPos val="b"/>
        <c:tickLblPos val="nextTo"/>
        <c:crossAx val="117080832"/>
        <c:crosses val="autoZero"/>
      </c:ser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 81%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01.10.2024</c:v>
                </c:pt>
                <c:pt idx="1">
                  <c:v>01.03 2025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dLbls>
            <c:dLbl>
              <c:idx val="1"/>
              <c:layout>
                <c:manualLayout>
                  <c:x val="0.11736749004539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19%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01.10.2024</c:v>
                </c:pt>
                <c:pt idx="1">
                  <c:v>01.03 2025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19</c:v>
                </c:pt>
              </c:numCache>
            </c:numRef>
          </c:val>
        </c:ser>
        <c:dLbls>
          <c:showVal val="1"/>
        </c:dLbls>
        <c:gapWidth val="75"/>
        <c:shape val="cone"/>
        <c:axId val="135958528"/>
        <c:axId val="135960064"/>
        <c:axId val="183687360"/>
      </c:bar3DChart>
      <c:catAx>
        <c:axId val="135958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960064"/>
        <c:crosses val="autoZero"/>
        <c:auto val="1"/>
        <c:lblAlgn val="ctr"/>
        <c:lblOffset val="100"/>
      </c:catAx>
      <c:valAx>
        <c:axId val="1359600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35958528"/>
        <c:crosses val="autoZero"/>
        <c:crossBetween val="between"/>
      </c:valAx>
      <c:serAx>
        <c:axId val="183687360"/>
        <c:scaling>
          <c:orientation val="minMax"/>
        </c:scaling>
        <c:delete val="1"/>
        <c:axPos val="b"/>
        <c:tickLblPos val="nextTo"/>
        <c:crossAx val="135960064"/>
        <c:crosses val="autoZero"/>
      </c:serAx>
    </c:plotArea>
    <c:legend>
      <c:legendPos val="b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5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2130839"/>
            <a:ext cx="8689976" cy="944617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МБОУ «Средняя общеобразовательная школа №54 им. Н.А. Бредихина»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481590"/>
            <a:ext cx="8830733" cy="6019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Оптимизация гардеробного пространства путем внедрения современных бережливых технологий для обучающихся школы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Курск, </a:t>
            </a:r>
            <a:r>
              <a:rPr lang="ru-RU" dirty="0" smtClean="0"/>
              <a:t>2025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B12E2B-4D25-4FB1-B900-9D9BF507C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4984" y="5311835"/>
            <a:ext cx="1865211" cy="365255"/>
          </a:xfrm>
          <a:prstGeom prst="rect">
            <a:avLst/>
          </a:prstGeom>
        </p:spPr>
      </p:pic>
      <p:pic>
        <p:nvPicPr>
          <p:cNvPr id="12290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96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45F86F39-013A-7CE7-8789-06A8085C0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289129"/>
              </p:ext>
            </p:extLst>
          </p:nvPr>
        </p:nvGraphicFramePr>
        <p:xfrm>
          <a:off x="838200" y="1825625"/>
          <a:ext cx="10515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255">
                  <a:extLst>
                    <a:ext uri="{9D8B030D-6E8A-4147-A177-3AD203B41FA5}">
                      <a16:colId xmlns:a16="http://schemas.microsoft.com/office/drawing/2014/main" xmlns="" val="3843130081"/>
                    </a:ext>
                  </a:extLst>
                </a:gridCol>
                <a:gridCol w="2306973">
                  <a:extLst>
                    <a:ext uri="{9D8B030D-6E8A-4147-A177-3AD203B41FA5}">
                      <a16:colId xmlns:a16="http://schemas.microsoft.com/office/drawing/2014/main" xmlns="" val="2421783329"/>
                    </a:ext>
                  </a:extLst>
                </a:gridCol>
                <a:gridCol w="2181137">
                  <a:extLst>
                    <a:ext uri="{9D8B030D-6E8A-4147-A177-3AD203B41FA5}">
                      <a16:colId xmlns:a16="http://schemas.microsoft.com/office/drawing/2014/main" xmlns="" val="2315216544"/>
                    </a:ext>
                  </a:extLst>
                </a:gridCol>
                <a:gridCol w="1421235">
                  <a:extLst>
                    <a:ext uri="{9D8B030D-6E8A-4147-A177-3AD203B41FA5}">
                      <a16:colId xmlns:a16="http://schemas.microsoft.com/office/drawing/2014/main" xmlns="" val="1578662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Текущее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Хронометраж протекания процесса (ВПП),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минуты 40 секунд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</a:t>
                      </a:r>
                      <a:r>
                        <a:rPr lang="ru-RU" dirty="0" smtClean="0"/>
                        <a:t>1 минута 40 секунд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95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r>
                        <a:rPr lang="ru-RU" dirty="0" smtClean="0"/>
                        <a:t>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Удовлетворенность процессом организации гардероба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81 %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0364494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203637"/>
            <a:ext cx="7735349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  <p:pic>
        <p:nvPicPr>
          <p:cNvPr id="11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0" y="5861181"/>
            <a:ext cx="3027872" cy="8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71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0A84F8-9BB7-6BD6-FFF6-FA7B9C44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32000" algn="just">
              <a:lnSpc>
                <a:spcPct val="100000"/>
              </a:lnSpc>
              <a:buNone/>
            </a:pPr>
            <a:r>
              <a:rPr lang="ru-RU" dirty="0" smtClean="0"/>
              <a:t>Высвобожденное время посещения гардероба сократит время опоздания на урок обучающихся. следовательно, положительно скажется на образовательном процесс и личных образовательных результатах учащихся. 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dirty="0" smtClean="0"/>
              <a:t>Навыки бережливой организации мотивируют школьников на использование ресурсов бережливости в личной жизни; приучает к системе упорядочивания вещей, экономному расходованию времени.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9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0" y="5861181"/>
            <a:ext cx="3027872" cy="8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146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365125"/>
            <a:ext cx="9743114" cy="1325563"/>
          </a:xfrm>
        </p:spPr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7" y="1550759"/>
            <a:ext cx="10515600" cy="2245980"/>
          </a:xfrm>
        </p:spPr>
        <p:txBody>
          <a:bodyPr>
            <a:normAutofit fontScale="55000" lnSpcReduction="20000"/>
          </a:bodyPr>
          <a:lstStyle/>
          <a:p>
            <a:pPr marL="0" indent="449263" algn="just">
              <a:buNone/>
            </a:pPr>
            <a:r>
              <a:rPr lang="ru-RU" dirty="0" smtClean="0"/>
              <a:t>Каждое здание, вне зависимости от того, что в нем находится, включает в себя определенное количество помещений, эксплуатируемых в различных целях. Одним из таких важных мест является гардеробная. Проектирование, организация и строительство данного помещения значительно отличается для различных видов строений. Он имеет свои особенности, поскольку предназначен для специфического контингента пользователей – детей школьного возраста. Среди учащихся был проведён опрос, в ходе которого был выявлен уровень удовлетворенности гардеробом школы. По результатам опроса 85% обучающихся регулярно пользуются им. 80% обучающихся отметили, что хотели бы видеть в это помещении более комфортным. светлым, проход должен быть широким и удобным. 42 % детей отмечали, что вещи часто валяются на полу по причине того, что в раздевалке недостаточно места, одежду вешают друг на друга, обувь разбросана по всему гардеробу. Нормальным явлением является то, что учащиеся теряют там свои вещи. Основными проблемами текущего состояния гардероба являются: неудобство, </a:t>
            </a:r>
            <a:r>
              <a:rPr lang="ru-RU" dirty="0" err="1" smtClean="0"/>
              <a:t>несовременность</a:t>
            </a:r>
            <a:r>
              <a:rPr lang="ru-RU" dirty="0" smtClean="0"/>
              <a:t> пространства, отсутствие комфортной зоны для переодевания, износ материально-технического оснащения, столкновения и ожидание прохода на входе/выходе; столкновения внутри зоны переодевания; узкие проходы между вешалками; длительный поиск свободного крючка; риск травматизма задеть лицом полку для головных уборов; длительный поиск забытых вещей.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CEF2F61-567D-FC9B-1B11-7A6B02E0FC47}"/>
              </a:ext>
            </a:extLst>
          </p:cNvPr>
          <p:cNvSpPr txBox="1">
            <a:spLocks/>
          </p:cNvSpPr>
          <p:nvPr/>
        </p:nvSpPr>
        <p:spPr>
          <a:xfrm>
            <a:off x="748496" y="3917101"/>
            <a:ext cx="10515600" cy="1764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Направления реализации проекта:</a:t>
            </a:r>
          </a:p>
          <a:p>
            <a:pPr marL="0" indent="0">
              <a:buNone/>
            </a:pPr>
            <a:r>
              <a:rPr lang="ru-RU" sz="1800" dirty="0" smtClean="0"/>
              <a:t>1. Организация современного комфортного гардероба с учетом эргономики пространства и применения инструментов бережливости - визуализации и хронометража времени протекания процесса.</a:t>
            </a:r>
            <a:br>
              <a:rPr lang="ru-RU" sz="1800" dirty="0" smtClean="0"/>
            </a:br>
            <a:r>
              <a:rPr lang="ru-RU" sz="1800" dirty="0" smtClean="0"/>
              <a:t>2. Организация зонирования помещения раздевалки по классам и уровням для быстрого поиска своего крючка.</a:t>
            </a:r>
            <a:br>
              <a:rPr lang="ru-RU" sz="1800" dirty="0" smtClean="0"/>
            </a:br>
            <a:r>
              <a:rPr lang="ru-RU" sz="1800" dirty="0" smtClean="0"/>
              <a:t>3. Организация маршрутизации для разведения потоков перемещения в период большого скопления обучающихся.</a:t>
            </a:r>
            <a:endParaRPr lang="ru-RU" sz="1800" dirty="0"/>
          </a:p>
        </p:txBody>
      </p:sp>
      <p:pic>
        <p:nvPicPr>
          <p:cNvPr id="10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13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607031-2BB3-EFFA-E60E-6C493327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68" y="0"/>
            <a:ext cx="9375084" cy="692398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Карточка проекта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4A5298-59A7-6ED0-4477-3FF30C3C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45" y="125510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6137CE-3E74-1D8D-2CE8-C66DF0D82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9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/>
          <a:srcRect l="14690" t="13611" r="12895" b="20750"/>
          <a:stretch>
            <a:fillRect/>
          </a:stretch>
        </p:blipFill>
        <p:spPr bwMode="auto">
          <a:xfrm>
            <a:off x="1490819" y="648498"/>
            <a:ext cx="9496879" cy="52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29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FBFD4-C452-5391-CEE5-81128C9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5"/>
            <a:ext cx="6865607" cy="46069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</a:t>
            </a:r>
          </a:p>
        </p:txBody>
      </p:sp>
      <p:sp>
        <p:nvSpPr>
          <p:cNvPr id="4" name="Взрыв: 14 точек 5">
            <a:extLst>
              <a:ext uri="{FF2B5EF4-FFF2-40B4-BE49-F238E27FC236}">
                <a16:creationId xmlns:a16="http://schemas.microsoft.com/office/drawing/2014/main" xmlns="" id="{5B4DA9A5-31D0-6644-15EF-5162D5FC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561" y="2967235"/>
            <a:ext cx="2989729" cy="15002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+- f6 0 f5"/>
              <a:gd name="f64" fmla="*/ f57 f0 1"/>
              <a:gd name="f65" fmla="*/ f58 f0 1"/>
              <a:gd name="f66" fmla="*/ f59 f0 1"/>
              <a:gd name="f67" fmla="*/ f60 f0 1"/>
              <a:gd name="f68" fmla="*/ f63 1 21600"/>
              <a:gd name="f69" fmla="*/ f63 9722 1"/>
              <a:gd name="f70" fmla="*/ f63 5372 1"/>
              <a:gd name="f71" fmla="*/ f63 11612 1"/>
              <a:gd name="f72" fmla="*/ f63 14640 1"/>
              <a:gd name="f73" fmla="*/ f63 1887 1"/>
              <a:gd name="f74" fmla="*/ f63 6382 1"/>
              <a:gd name="f75" fmla="*/ f63 12877 1"/>
              <a:gd name="f76" fmla="*/ f63 18842 1"/>
              <a:gd name="f77" fmla="*/ f63 15935 1"/>
              <a:gd name="f78" fmla="*/ f63 6645 1"/>
              <a:gd name="f79" fmla="*/ f64 1 f2"/>
              <a:gd name="f80" fmla="*/ f65 1 f2"/>
              <a:gd name="f81" fmla="*/ f66 1 f2"/>
              <a:gd name="f82" fmla="*/ f67 1 f2"/>
              <a:gd name="f83" fmla="*/ f69 1 21600"/>
              <a:gd name="f84" fmla="*/ f70 1 21600"/>
              <a:gd name="f85" fmla="*/ f71 1 21600"/>
              <a:gd name="f86" fmla="*/ f72 1 21600"/>
              <a:gd name="f87" fmla="*/ f73 1 21600"/>
              <a:gd name="f88" fmla="*/ f74 1 21600"/>
              <a:gd name="f89" fmla="*/ f75 1 21600"/>
              <a:gd name="f90" fmla="*/ f76 1 21600"/>
              <a:gd name="f91" fmla="*/ f77 1 21600"/>
              <a:gd name="f92" fmla="*/ f78 1 21600"/>
              <a:gd name="f93" fmla="*/ f5 1 f68"/>
              <a:gd name="f94" fmla="*/ f6 1 f68"/>
              <a:gd name="f95" fmla="+- f79 0 f1"/>
              <a:gd name="f96" fmla="+- f80 0 f1"/>
              <a:gd name="f97" fmla="+- f81 0 f1"/>
              <a:gd name="f98" fmla="+- f82 0 f1"/>
              <a:gd name="f99" fmla="*/ f83 1 f68"/>
              <a:gd name="f100" fmla="*/ f87 1 f68"/>
              <a:gd name="f101" fmla="*/ f89 1 f68"/>
              <a:gd name="f102" fmla="*/ f85 1 f68"/>
              <a:gd name="f103" fmla="*/ f90 1 f68"/>
              <a:gd name="f104" fmla="*/ f92 1 f68"/>
              <a:gd name="f105" fmla="*/ f84 1 f68"/>
              <a:gd name="f106" fmla="*/ f86 1 f68"/>
              <a:gd name="f107" fmla="*/ f88 1 f68"/>
              <a:gd name="f108" fmla="*/ f91 1 f68"/>
              <a:gd name="f109" fmla="*/ f93 f61 1"/>
              <a:gd name="f110" fmla="*/ f94 f61 1"/>
              <a:gd name="f111" fmla="*/ f105 f61 1"/>
              <a:gd name="f112" fmla="*/ f106 f61 1"/>
              <a:gd name="f113" fmla="*/ f108 f62 1"/>
              <a:gd name="f114" fmla="*/ f107 f62 1"/>
              <a:gd name="f115" fmla="*/ f99 f61 1"/>
              <a:gd name="f116" fmla="*/ f100 f62 1"/>
              <a:gd name="f117" fmla="*/ f101 f62 1"/>
              <a:gd name="f118" fmla="*/ f102 f61 1"/>
              <a:gd name="f119" fmla="*/ f103 f62 1"/>
              <a:gd name="f120" fmla="*/ f10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15" y="f116"/>
              </a:cxn>
              <a:cxn ang="f96">
                <a:pos x="f109" y="f117"/>
              </a:cxn>
              <a:cxn ang="f97">
                <a:pos x="f118" y="f119"/>
              </a:cxn>
              <a:cxn ang="f98">
                <a:pos x="f110" y="f120"/>
              </a:cxn>
            </a:cxnLst>
            <a:rect l="f111" t="f114" r="f112" b="f113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noFill/>
          <a:ln w="38103">
            <a:solidFill>
              <a:srgbClr val="CA356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ru-RU" sz="1400" dirty="0"/>
              <a:t>Количество проблем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6A447B-DA22-DC2D-661B-2EC4A6CEC9CB}"/>
              </a:ext>
            </a:extLst>
          </p:cNvPr>
          <p:cNvSpPr txBox="1"/>
          <p:nvPr/>
        </p:nvSpPr>
        <p:spPr>
          <a:xfrm>
            <a:off x="0" y="5819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Логотип организации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при наличии)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99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rcRect l="30726" t="18740" r="31850" b="1493"/>
          <a:stretch>
            <a:fillRect/>
          </a:stretch>
        </p:blipFill>
        <p:spPr bwMode="auto">
          <a:xfrm>
            <a:off x="1789236" y="719667"/>
            <a:ext cx="71092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04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6FCAA-B7FF-A69E-7E0A-DC0E7D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43" y="87226"/>
            <a:ext cx="7332677" cy="491062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потока целевое состояние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246F49-E1E7-B631-8F52-EE48C4B1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2412B8-D567-7D80-B77A-2E431849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F33897-D2DC-55EE-6BDE-DC175C4613B5}"/>
              </a:ext>
            </a:extLst>
          </p:cNvPr>
          <p:cNvSpPr txBox="1"/>
          <p:nvPr/>
        </p:nvSpPr>
        <p:spPr>
          <a:xfrm>
            <a:off x="0" y="5819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Логотип организации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при наличии)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2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/>
          <a:srcRect l="31654" t="18585" r="31222" b="1406"/>
          <a:stretch>
            <a:fillRect/>
          </a:stretch>
        </p:blipFill>
        <p:spPr bwMode="auto">
          <a:xfrm>
            <a:off x="2532437" y="762000"/>
            <a:ext cx="6941763" cy="536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62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95" y="446917"/>
            <a:ext cx="4488809" cy="63367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мероприятий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585141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62">
                  <a:extLst>
                    <a:ext uri="{9D8B030D-6E8A-4147-A177-3AD203B41FA5}">
                      <a16:colId xmlns:a16="http://schemas.microsoft.com/office/drawing/2014/main" xmlns="" val="2209849697"/>
                    </a:ext>
                  </a:extLst>
                </a:gridCol>
                <a:gridCol w="2013358">
                  <a:extLst>
                    <a:ext uri="{9D8B030D-6E8A-4147-A177-3AD203B41FA5}">
                      <a16:colId xmlns:a16="http://schemas.microsoft.com/office/drawing/2014/main" xmlns="" val="563089840"/>
                    </a:ext>
                  </a:extLst>
                </a:gridCol>
                <a:gridCol w="2606180">
                  <a:extLst>
                    <a:ext uri="{9D8B030D-6E8A-4147-A177-3AD203B41FA5}">
                      <a16:colId xmlns:a16="http://schemas.microsoft.com/office/drawing/2014/main" xmlns="" val="3699881439"/>
                    </a:ext>
                  </a:extLst>
                </a:gridCol>
                <a:gridCol w="1277923">
                  <a:extLst>
                    <a:ext uri="{9D8B030D-6E8A-4147-A177-3AD203B41FA5}">
                      <a16:colId xmlns:a16="http://schemas.microsoft.com/office/drawing/2014/main" xmlns="" val="537673394"/>
                    </a:ext>
                  </a:extLst>
                </a:gridCol>
                <a:gridCol w="1392572">
                  <a:extLst>
                    <a:ext uri="{9D8B030D-6E8A-4147-A177-3AD203B41FA5}">
                      <a16:colId xmlns:a16="http://schemas.microsoft.com/office/drawing/2014/main" xmlns="" val="3236275000"/>
                    </a:ext>
                  </a:extLst>
                </a:gridCol>
                <a:gridCol w="2587305">
                  <a:extLst>
                    <a:ext uri="{9D8B030D-6E8A-4147-A177-3AD203B41FA5}">
                      <a16:colId xmlns:a16="http://schemas.microsoft.com/office/drawing/2014/main" xmlns="" val="947773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Решаемая 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начала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окончания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Статус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546340"/>
                  </a:ext>
                </a:extLst>
              </a:tr>
              <a:tr h="10140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+mn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Организация современного комфортного гардероба с учетом эргономики пространства и применения инструментов бережливости</a:t>
                      </a:r>
                      <a:endParaRPr lang="ru-RU" sz="1200" b="0" i="0" dirty="0">
                        <a:solidFill>
                          <a:srgbClr val="2C2C2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Ремонт в гардеробе, расстановка оборудования, оформление стен и зонирование пространства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07.10.2024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27.12.2024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Сокращение временных затрат на нахождение в гардеробе до 2 минут в связи с отсутствие очереди на входе и выходе, создание гардероба, отвечающего требования эргономичности, комфортности и безопасности.</a:t>
                      </a:r>
                      <a:endParaRPr lang="ru-RU" sz="1200" b="0" i="0" dirty="0">
                        <a:solidFill>
                          <a:srgbClr val="2C2C2C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51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зонирования гардероба по классам для быстрого поиска своего крючка и маршрутизации внутри помещения.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Распределены классы по уровням, выполнение архитектурных решений по перенаправлению потоков, выполнена навигация перемещения обучающихся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21.10.2024</a:t>
                      </a:r>
                      <a:endParaRPr lang="ru-RU" sz="1200" b="0" i="0" dirty="0">
                        <a:solidFill>
                          <a:srgbClr val="2C2C2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dirty="0" smtClean="0">
                          <a:solidFill>
                            <a:srgbClr val="2C2C2C"/>
                          </a:solidFill>
                          <a:latin typeface="+mn-lt"/>
                        </a:rPr>
                        <a:t>28.02.2025</a:t>
                      </a:r>
                      <a:endParaRPr lang="ru-RU" sz="1200" b="0" i="0" dirty="0">
                        <a:solidFill>
                          <a:srgbClr val="2C2C2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и выполнены мероприятия по маршрутизации и системе 5 С. в гардеробе.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598823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5EC1C5-89C0-1E80-4E6D-EC726D2FB713}"/>
              </a:ext>
            </a:extLst>
          </p:cNvPr>
          <p:cNvSpPr txBox="1"/>
          <p:nvPr/>
        </p:nvSpPr>
        <p:spPr>
          <a:xfrm>
            <a:off x="0" y="5819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Логотип организации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при наличии)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0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0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BCD61-0BA1-15A6-9769-8D614486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91" y="102882"/>
            <a:ext cx="8222609" cy="110785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Диаграмма Спагетти</a:t>
            </a:r>
            <a:br>
              <a:rPr lang="ru-RU" dirty="0"/>
            </a:br>
            <a:endParaRPr lang="ru-RU" sz="2800" b="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F3A7B28-1B7F-3A48-8B06-0E125FEA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EE172-C25F-C8D3-8136-8BAD9B3E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60091C-5F42-FE9D-2792-02995E2612DB}"/>
              </a:ext>
            </a:extLst>
          </p:cNvPr>
          <p:cNvSpPr txBox="1"/>
          <p:nvPr/>
        </p:nvSpPr>
        <p:spPr>
          <a:xfrm>
            <a:off x="3393658" y="161604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B0FA7F-4FB0-3B8A-9CF2-2A4EEF2D36DE}"/>
              </a:ext>
            </a:extLst>
          </p:cNvPr>
          <p:cNvSpPr txBox="1"/>
          <p:nvPr/>
        </p:nvSpPr>
        <p:spPr>
          <a:xfrm>
            <a:off x="8927663" y="159996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Стало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1E1854-F37A-F6F7-EFCC-53AA8A877AC4}"/>
              </a:ext>
            </a:extLst>
          </p:cNvPr>
          <p:cNvSpPr txBox="1"/>
          <p:nvPr/>
        </p:nvSpPr>
        <p:spPr>
          <a:xfrm>
            <a:off x="0" y="5819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Логотип организации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при наличии)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9CE73A-3F72-6F57-C09B-C6AD45455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BADA24-0EE6-B9E5-97AB-AC82F16E4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0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44" y="5928914"/>
            <a:ext cx="3027872" cy="816942"/>
          </a:xfrm>
          <a:prstGeom prst="rect">
            <a:avLst/>
          </a:prstGeom>
          <a:noFill/>
        </p:spPr>
      </p:pic>
      <p:pic>
        <p:nvPicPr>
          <p:cNvPr id="11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0" y="5861181"/>
            <a:ext cx="3027872" cy="81694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/>
          <a:srcRect l="15072" t="30353" r="10954" b="14580"/>
          <a:stretch>
            <a:fillRect/>
          </a:stretch>
        </p:blipFill>
        <p:spPr bwMode="auto">
          <a:xfrm>
            <a:off x="1983729" y="2006599"/>
            <a:ext cx="9505537" cy="375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13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8F4BBA-4BDC-4D09-9131-F7FA8CED9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17" y="1495684"/>
            <a:ext cx="2317750" cy="19839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9CE73A-3F72-6F57-C09B-C6AD45455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BADA24-0EE6-B9E5-97AB-AC82F16E4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24BCD61-0BA1-15A6-9769-8D614486EA15}"/>
              </a:ext>
            </a:extLst>
          </p:cNvPr>
          <p:cNvSpPr txBox="1">
            <a:spLocks/>
          </p:cNvSpPr>
          <p:nvPr/>
        </p:nvSpPr>
        <p:spPr>
          <a:xfrm>
            <a:off x="1768058" y="187549"/>
            <a:ext cx="8222609" cy="1107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Состояние процессов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 и после проекта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9008E3-0883-4FEB-A7C7-15BF2825D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212" y="1490134"/>
            <a:ext cx="2511440" cy="1879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4F4C3D-14B6-4134-84AB-3D2DBAF08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3767665"/>
            <a:ext cx="2319867" cy="18361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BE9AD7-3AD1-4E47-83B4-B38045D74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133" y="3640057"/>
            <a:ext cx="2531534" cy="1989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BD2043-1C78-4214-B198-2152CF190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00" y="1159933"/>
            <a:ext cx="5545667" cy="4969934"/>
          </a:xfrm>
          <a:prstGeom prst="rect">
            <a:avLst/>
          </a:prstGeom>
        </p:spPr>
      </p:pic>
      <p:pic>
        <p:nvPicPr>
          <p:cNvPr id="12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610" y="5861181"/>
            <a:ext cx="3027872" cy="816942"/>
          </a:xfrm>
          <a:prstGeom prst="rect">
            <a:avLst/>
          </a:prstGeom>
          <a:noFill/>
        </p:spPr>
      </p:pic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xmlns="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/>
              <a:t>Эффективный регион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266" y="136525"/>
            <a:ext cx="6284053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Итоги реализации проекта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1B46D73-4758-F3B2-81DC-EA337613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65D67714-B45A-ACD3-500A-DC458B44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007040-BC90-4448-A2A1-3C75C393BDFB}"/>
              </a:ext>
            </a:extLst>
          </p:cNvPr>
          <p:cNvSpPr txBox="1"/>
          <p:nvPr/>
        </p:nvSpPr>
        <p:spPr>
          <a:xfrm>
            <a:off x="512790" y="935130"/>
            <a:ext cx="1052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Показатели проекта: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91909C3-FF24-4922-AB02-F75123E280A5}"/>
              </a:ext>
            </a:extLst>
          </p:cNvPr>
          <p:cNvSpPr/>
          <p:nvPr/>
        </p:nvSpPr>
        <p:spPr>
          <a:xfrm>
            <a:off x="974894" y="1489163"/>
            <a:ext cx="3404793" cy="94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Показатель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Время протекания процесса (ВПП), мин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3693F82-EA8D-492B-ABC4-B69A05DB81FA}"/>
              </a:ext>
            </a:extLst>
          </p:cNvPr>
          <p:cNvSpPr/>
          <p:nvPr/>
        </p:nvSpPr>
        <p:spPr>
          <a:xfrm>
            <a:off x="7020673" y="1461498"/>
            <a:ext cx="3722369" cy="94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Показатель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Уровень удовлетворенности организации гардероба, %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232BF3A-2002-A229-7029-80CB00306158}"/>
              </a:ext>
            </a:extLst>
          </p:cNvPr>
          <p:cNvSpPr/>
          <p:nvPr/>
        </p:nvSpPr>
        <p:spPr>
          <a:xfrm>
            <a:off x="368439" y="1353672"/>
            <a:ext cx="11048913" cy="49900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AF05AF-6A24-D5FA-4307-73C5D68B4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5BCC41-7D15-C27A-0A46-0A5B654E0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21" name="Picture 2" descr="C:\Users\2003~1\AppData\Local\Temp\Rar$DIa14796.46958\Логотип_СОШ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44" y="6206066"/>
            <a:ext cx="3027872" cy="539789"/>
          </a:xfrm>
          <a:prstGeom prst="rect">
            <a:avLst/>
          </a:prstGeom>
          <a:noFill/>
        </p:spPr>
      </p:pic>
      <p:graphicFrame>
        <p:nvGraphicFramePr>
          <p:cNvPr id="27" name="Диаграмма 26"/>
          <p:cNvGraphicFramePr/>
          <p:nvPr/>
        </p:nvGraphicFramePr>
        <p:xfrm>
          <a:off x="751114" y="1910443"/>
          <a:ext cx="3804557" cy="426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6776357" y="2057400"/>
          <a:ext cx="3853542" cy="396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687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601</Words>
  <Application>Microsoft Office PowerPoint</Application>
  <PresentationFormat>Произвольный</PresentationFormat>
  <Paragraphs>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«Средняя общеобразовательная школа №54 им. Н.А. Бредихина»</vt:lpstr>
      <vt:lpstr>Краткое описание проекта</vt:lpstr>
      <vt:lpstr>Карточка проекта</vt:lpstr>
      <vt:lpstr>Карта текущего состояния</vt:lpstr>
      <vt:lpstr>Карта потока целевое состояние</vt:lpstr>
      <vt:lpstr>План мероприятий</vt:lpstr>
      <vt:lpstr>Диаграмма Спагетти </vt:lpstr>
      <vt:lpstr>Слайд 8</vt:lpstr>
      <vt:lpstr>Итоги реализации проекта</vt:lpstr>
      <vt:lpstr>Достижение целевых показателей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Пользователь2003</cp:lastModifiedBy>
  <cp:revision>8</cp:revision>
  <dcterms:created xsi:type="dcterms:W3CDTF">2023-10-25T14:48:25Z</dcterms:created>
  <dcterms:modified xsi:type="dcterms:W3CDTF">2025-03-13T10:19:32Z</dcterms:modified>
</cp:coreProperties>
</file>