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4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783" r:id="rId9"/>
    <p:sldId id="78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00" autoAdjust="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77C22-F089-4686-95F9-160C932F9A06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7D78E-FD26-42A6-BE8B-4135B85B7D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333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7D78E-FD26-42A6-BE8B-4135B85B7D1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52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56995F-9DA9-4771-0AF5-B55D629AB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5C2FD7D-355D-2F71-2A40-075DF7BD4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AE2A58D-0E89-77BA-1146-9F0B553A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0B0D1-A029-41F0-AD45-E78FFB2C7954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8BB44B-A105-B398-E850-056207B79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C2FC96C-C9F4-DD1F-56BF-3B53A6888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40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D0C3A6-F945-810B-5E93-B0EEA5AAC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5578360-7AF6-189E-1B99-0064A4173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1CA6C88-F298-1C44-FAB0-2D9B6CF94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C913D5-AF4D-EBB9-7C84-7A0832F4B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4E219FB-93DE-9116-9B8D-4A7B582DB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15053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73CE68F2-FD47-B152-4E32-5C4414111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EA3C0AE-E454-6B00-F727-87061B221A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8BC64F3-1762-E79A-CA08-35FF43AA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432F73-8425-6AD2-A2AF-7B27B21E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3179746-CC4C-FA30-10F8-2218AF22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54375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 с маркер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063" y="152417"/>
            <a:ext cx="11114615" cy="576263"/>
          </a:xfrm>
        </p:spPr>
        <p:txBody>
          <a:bodyPr/>
          <a:lstStyle>
            <a:lvl1pPr>
              <a:defRPr sz="3200">
                <a:solidFill>
                  <a:srgbClr val="1E86C8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696" y="828949"/>
            <a:ext cx="11114617" cy="2776400"/>
          </a:xfrm>
        </p:spPr>
        <p:txBody>
          <a:bodyPr>
            <a:normAutofit/>
          </a:bodyPr>
          <a:lstStyle>
            <a:lvl1pPr marL="342866" indent="-342866" algn="l">
              <a:buFontTx/>
              <a:buBlip>
                <a:blip r:embed="rId2"/>
              </a:buBlip>
              <a:defRPr sz="2133"/>
            </a:lvl1pPr>
            <a:lvl2pPr marL="742879" marR="0" indent="-285722" algn="l" defTabSz="91431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Blip>
                <a:blip r:embed="rId2"/>
              </a:buBlip>
              <a:tabLst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200030" indent="-285722" algn="l">
              <a:buFontTx/>
              <a:buBlip>
                <a:blip r:embed="rId2"/>
              </a:buBlip>
              <a:defRPr sz="1401"/>
            </a:lvl3pPr>
            <a:lvl4pPr marL="1657187" indent="-285722" algn="l">
              <a:buFontTx/>
              <a:buBlip>
                <a:blip r:embed="rId2"/>
              </a:buBlip>
              <a:defRPr sz="1335"/>
            </a:lvl4pPr>
            <a:lvl5pPr marL="2000051" indent="-171434" algn="l">
              <a:buFontTx/>
              <a:buBlip>
                <a:blip r:embed="rId2"/>
              </a:buBlip>
              <a:defRPr sz="1200"/>
            </a:lvl5pPr>
            <a:lvl6pPr marL="2285772" indent="0" algn="ctr">
              <a:buNone/>
              <a:defRPr sz="1600"/>
            </a:lvl6pPr>
            <a:lvl7pPr marL="2742927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ru-RU" altLang="ru-RU"/>
              <a:t>Текст уровень 1</a:t>
            </a:r>
            <a:endParaRPr lang="en-US" altLang="ru-RU"/>
          </a:p>
          <a:p>
            <a:pPr lvl="1" fontAlgn="base">
              <a:spcAft>
                <a:spcPct val="0"/>
              </a:spcAft>
            </a:pPr>
            <a:r>
              <a:rPr lang="ru-RU" altLang="ru-RU"/>
              <a:t>Текст уровень 2</a:t>
            </a:r>
            <a:endParaRPr lang="en-US" altLang="ru-RU"/>
          </a:p>
          <a:p>
            <a:pPr lvl="2"/>
            <a:r>
              <a:rPr lang="ru-RU" altLang="ru-RU"/>
              <a:t>Текст уровень 3</a:t>
            </a:r>
            <a:endParaRPr lang="en-US" altLang="ru-RU"/>
          </a:p>
          <a:p>
            <a:pPr lvl="3"/>
            <a:r>
              <a:rPr lang="ru-RU" altLang="ru-RU"/>
              <a:t>Текст уровень 4</a:t>
            </a:r>
            <a:endParaRPr lang="en-US" altLang="ru-RU"/>
          </a:p>
          <a:p>
            <a:pPr lvl="4"/>
            <a:r>
              <a:rPr lang="ru-RU" altLang="ru-RU"/>
              <a:t>Текст уровень 5</a:t>
            </a:r>
            <a:endParaRPr lang="en-US" altLang="ru-RU"/>
          </a:p>
        </p:txBody>
      </p:sp>
      <p:sp>
        <p:nvSpPr>
          <p:cNvPr id="6" name="Text Placeholder 2"/>
          <p:cNvSpPr>
            <a:spLocks noGrp="1"/>
          </p:cNvSpPr>
          <p:nvPr>
            <p:ph idx="14"/>
          </p:nvPr>
        </p:nvSpPr>
        <p:spPr>
          <a:xfrm>
            <a:off x="527062" y="3605349"/>
            <a:ext cx="11137900" cy="27764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866" indent="-342866">
              <a:buClr>
                <a:srgbClr val="1E86C8"/>
              </a:buClr>
              <a:buFont typeface="+mj-lt"/>
              <a:buAutoNum type="arabicPeriod"/>
              <a:defRPr sz="2133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800020" indent="-342866">
              <a:buClr>
                <a:srgbClr val="1E86C8"/>
              </a:buClr>
              <a:buFont typeface="+mj-lt"/>
              <a:buAutoNum type="arabicPeriod"/>
              <a:defRPr sz="16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9" indent="-228578">
              <a:buClr>
                <a:srgbClr val="1E86C8"/>
              </a:buClr>
              <a:buFont typeface="+mj-lt"/>
              <a:buAutoNum type="arabicPeriod"/>
              <a:defRPr sz="1401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1" indent="-228578">
              <a:buClr>
                <a:srgbClr val="1E86C8"/>
              </a:buClr>
              <a:buFont typeface="+mj-lt"/>
              <a:buAutoNum type="arabicPeriod"/>
              <a:defRPr sz="1335"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>
              <a:buClr>
                <a:srgbClr val="1E86C8"/>
              </a:buClr>
              <a:buFont typeface="+mj-lt"/>
              <a:buAutoNum type="arabicPeriod"/>
              <a:defRPr sz="1335"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955511F-8360-43C1-A8A4-E0AB5E019E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519"/>
          <a:stretch/>
        </p:blipFill>
        <p:spPr>
          <a:xfrm>
            <a:off x="10740009" y="6406790"/>
            <a:ext cx="1328304" cy="35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72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28B82C5-7ABB-5555-BC81-4C48D50D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A078E8-B34D-05CA-0F95-B9CB5E949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8D52F5-1783-D679-8A3C-0B2E44FE2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6B2FE09-8D74-C8C0-F9F9-A73D3593C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F51D162-5DF3-3638-AE0A-13D00372D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546567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1137F6-E706-297F-541B-B12DC1E6E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23613FC-7E06-2CD9-92C1-1539BAA0D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4A66276-F5AF-3AAA-15AE-D8E1CE005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0B54E-2E8C-4E8D-BDB7-3F7DBF5790BF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915391-5213-B914-52CB-5A42930E6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D2452F2-A10F-E946-7433-0AA92C48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37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2C5DDE-FF03-E9DD-DA86-10A12838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05A117-C30B-C21F-CE9D-A12358EC28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62B554A-2F90-8C72-78F0-32BA7DFB1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7A38B57-C107-74BB-3FC7-FB14BD465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CBE5704-0F8D-CD3C-61F0-7D624CE3D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113D26E-A090-CA3B-46ED-B5A90C1E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38192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9660D9-D27E-049C-A52B-BEBD9974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128FFD2-1065-EF57-32B6-B4D542802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900F03E-1DCF-74CB-3BD3-7ECB089A1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DE00BE5-FFA7-D54C-D7FB-4822D4B289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C10BC8F-930C-98CD-CDBE-01102317C8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2848A45-3F6F-C61A-2FF4-85D87B31E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1A7CF2D-5418-0563-DA75-60E83477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1BEEF0F-498F-41A3-709C-084B37FDE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09536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7D0C30-9D4E-16A3-430C-3484AD094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15A0063-0755-A2D7-73FC-883A7C0E7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CE2EE-DDC3-4BB3-9551-B1CD9F85AB15}" type="datetime1">
              <a:rPr lang="ru-RU" smtClean="0"/>
              <a:t>22.01.2025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09A8EA6-D612-FC5A-1F14-6C9C1FD9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E165FB1-0B18-14AE-0EDD-866E83E80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469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3B71D3AA-1A4F-DE46-7ED4-F4D0CF83D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91CA7-BA00-4A64-9E64-4B8153031754}" type="datetime1">
              <a:rPr lang="ru-RU" smtClean="0"/>
              <a:t>22.01.2025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081FDE1-A6DA-9196-965B-57D271E8B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88065F1-60E5-0F26-2881-A6A667154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77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002DB2-1CE4-E2CD-4C50-EB916214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0178BB-F054-D04B-D3E0-EDED3F370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EF041D4-3717-E34A-8DDC-A160D531E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28DFF71-62A1-B630-11E8-AB77B0334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C9E607F-8FA4-6938-C9DB-8B2426CF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27F642D-AB5D-5508-07DE-187FF014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2172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8C2B01-725B-CA00-AF3C-51113E06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718811F-0028-4441-3FC0-6B00223EC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A1837A5-6C37-A929-A1CE-87D9D24E4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561C7F6-5C34-1DE8-FA46-C1569D807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BFEB-1D2E-49BC-B118-95877A558E55}" type="datetime1">
              <a:rPr lang="ru-RU" smtClean="0"/>
              <a:t>22.01.2025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7F7A5A8-E6DD-9528-E6E5-8345CE740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E0FD722-EC96-BC74-B66D-CB348B8D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71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9A061-BCB4-1370-4888-BBDD02450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DD00A1E-F0D4-7199-9446-5ABBD4242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2BB177F-D253-2ED3-DE72-3BAED38473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C77C-3FCE-4E76-8077-78C8A6EEA6DB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6EBCE12-D5AE-D340-2318-8EFB471AF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9D27212-7B4E-DBB7-7156-DD34B69E0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0C56B-5D9E-4120-9145-532107488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8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8DE7BCB-3DB3-D029-0DC1-97A59BC31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7072" y="2395514"/>
            <a:ext cx="8689976" cy="944617"/>
          </a:xfrm>
        </p:spPr>
        <p:txBody>
          <a:bodyPr>
            <a:noAutofit/>
          </a:bodyPr>
          <a:lstStyle/>
          <a:p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/>
              <a:t/>
            </a:r>
            <a:br>
              <a:rPr lang="ru-RU" sz="3000" dirty="0"/>
            </a:br>
            <a:r>
              <a:rPr lang="ru-RU" sz="3000" dirty="0" smtClean="0"/>
              <a:t>ОБЛАСТНОЕ </a:t>
            </a:r>
            <a:r>
              <a:rPr lang="ru-RU" sz="3000" dirty="0"/>
              <a:t>БЮДЖЕТНОЕ ПРОФЕССИОНАЛЬНОЕ ОБРАЗОВАТЕЛЬНОЕ УЧРЕЖДЕНИЕ </a:t>
            </a:r>
            <a:r>
              <a:rPr lang="ru-RU" sz="3000" dirty="0" smtClean="0"/>
              <a:t/>
            </a:r>
            <a:br>
              <a:rPr lang="ru-RU" sz="3000" dirty="0" smtClean="0"/>
            </a:br>
            <a:r>
              <a:rPr lang="ru-RU" sz="3000" dirty="0" smtClean="0"/>
              <a:t>"</a:t>
            </a:r>
            <a:r>
              <a:rPr lang="ru-RU" sz="3000" dirty="0"/>
              <a:t>ОБЛАСТНОЙ МНОГОПРОФИЛЬНЫЙ КОЛЛЕДЖ ИМЕНИ ДАНИИЛА ГРАНИНА"</a:t>
            </a:r>
            <a:endParaRPr lang="ru-RU" sz="3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8EF8767-0FDF-EBB9-450C-8E659DC2F2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6850" y="3896606"/>
            <a:ext cx="8880740" cy="601910"/>
          </a:xfrm>
        </p:spPr>
        <p:txBody>
          <a:bodyPr>
            <a:noAutofit/>
          </a:bodyPr>
          <a:lstStyle/>
          <a:p>
            <a:r>
              <a:rPr lang="ru-RU" sz="3000" dirty="0"/>
              <a:t>Оптимизация процесса изготовления хлебобулочных изделий в пекарне "Для СВОих"</a:t>
            </a:r>
            <a:endParaRPr lang="ru-RU" sz="3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9AEBA1-3725-13D7-4574-7C256A8114D1}"/>
              </a:ext>
            </a:extLst>
          </p:cNvPr>
          <p:cNvSpPr txBox="1"/>
          <p:nvPr/>
        </p:nvSpPr>
        <p:spPr>
          <a:xfrm>
            <a:off x="5317289" y="6186502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Рыльск</a:t>
            </a:r>
            <a:r>
              <a:rPr lang="ru-RU" dirty="0" smtClean="0"/>
              <a:t>, 2025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B1002E99-8984-683F-7E7A-0FCFED5526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AF1D5E5A-94DB-766E-3614-42DEE80FE0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xmlns="" id="{8A36FE74-9250-9E84-58AA-D6CCB95E6620}"/>
              </a:ext>
            </a:extLst>
          </p:cNvPr>
          <p:cNvSpPr txBox="1">
            <a:spLocks/>
          </p:cNvSpPr>
          <p:nvPr/>
        </p:nvSpPr>
        <p:spPr>
          <a:xfrm>
            <a:off x="1416850" y="576885"/>
            <a:ext cx="8689976" cy="1371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Проект «ЭФФЕКТИВНЫЙ РЕГИОН»</a:t>
            </a:r>
          </a:p>
        </p:txBody>
      </p:sp>
      <p:pic>
        <p:nvPicPr>
          <p:cNvPr id="9" name="Рисунок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75" y="6023823"/>
            <a:ext cx="1158875" cy="694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9661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626546C-3173-A58A-01C5-DE2A15F4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51026"/>
            <a:ext cx="6629400" cy="764212"/>
          </a:xfrm>
        </p:spPr>
        <p:txBody>
          <a:bodyPr/>
          <a:lstStyle/>
          <a:p>
            <a:r>
              <a:rPr lang="ru-RU" dirty="0"/>
              <a:t>Краткое описание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A75E739-5FD6-AA8A-44BE-70BC44F07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71898"/>
            <a:ext cx="12191999" cy="42569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dirty="0"/>
              <a:t>ОБПОУ «ОМК имен Даниила Гранина» профессиональное образовательное учреждение, которое обучает в своих стенах одновременно более 1000 студентов, по различным направлениям подготовки. Среди них и студенты пекари, которые совместно с мастерами производственного обучения запустили деятельность пекарни «Для СВОих» на базе оборудованной мастерской, для студентов, обучающихся по профессии 19.01.04 </a:t>
            </a:r>
            <a:r>
              <a:rPr lang="ru-RU" sz="1400" dirty="0" smtClean="0"/>
              <a:t>Пекарь. Проект </a:t>
            </a:r>
            <a:r>
              <a:rPr lang="ru-RU" sz="1400" dirty="0"/>
              <a:t>направлен на снижение потерь при приготовлении хлебобулочных изделий (пирожки с различной начинкой, булочки, ватрушки, хлеб из различных видов муки и т.д.), образовательном учреждении вследствие применения современного технологичного оборудования. Основанием для разработки проекта послужил анализ выявленных проблем и потерь (большие затраты времени на производственный процесс при приготовлении блюд; достаточно большое время простоя сотрудников пекарни из-за невозможности перейти быстро от одного этапа приготовления хлебобулочного изделия к другому, связанного с недостаточной вместимостью оборудования и соответственно небольшому выходу готовой продукции. Для выпечки 50 пирожков требуется не менее 5 </a:t>
            </a:r>
            <a:r>
              <a:rPr lang="ru-RU" sz="1400" dirty="0" smtClean="0"/>
              <a:t>часов. Реализация </a:t>
            </a:r>
            <a:r>
              <a:rPr lang="ru-RU" sz="1400" dirty="0"/>
              <a:t>проекта позволит решить ряд проблем: будет подобрано технологическое оборудование для пекарни с учетом санитарных норм, которое поможет оптимизировать процесс выпечки. Для организации ВПП в текущем состоянии составляет 365 минут. В настоящее время процесс приготовления хлебобулочных изделий имеет длительный период в связи с малой вместимостью оборудования – за один «заход» можно испечь 24-25 пирожков: после формирования они направляются в духовой шкаф, где сначала </a:t>
            </a:r>
            <a:r>
              <a:rPr lang="ru-RU" sz="1400" dirty="0" err="1"/>
              <a:t>расстаиваются</a:t>
            </a:r>
            <a:r>
              <a:rPr lang="ru-RU" sz="1400" dirty="0"/>
              <a:t> и только потом начинается их выпечка. 85 % этого времени пекари бездействуют, ближе к окончанию выпечки они формируют новую партию пирожков. После приготовления первой порции пирожков необходимо дать некоторое время духовке остыть и только потом поместить в неё следующие 25 пирожков. Приобретение современного вместительного духового шкафа с функцией «</a:t>
            </a:r>
            <a:r>
              <a:rPr lang="ru-RU" sz="1400" dirty="0" err="1"/>
              <a:t>расстойки</a:t>
            </a:r>
            <a:r>
              <a:rPr lang="ru-RU" sz="1400" dirty="0"/>
              <a:t>», а так же включение в процесс уже используемого на данный момент оборудования (тестомесильная машина, планетарный миксер, духовой шкаф) позволит сократить время на выпечку 100 пирожков до 185 </a:t>
            </a:r>
            <a:r>
              <a:rPr lang="ru-RU" sz="1400" dirty="0" smtClean="0"/>
              <a:t>минут. Использование </a:t>
            </a:r>
            <a:r>
              <a:rPr lang="ru-RU" sz="1400" dirty="0"/>
              <a:t>нового оборудования позволит оптимизировать процесс приготовления хлебобулочных изделий, расширить ассортимент изделий (разные виды теста, начинки, а также другие блюда, требующие выпекания в духовке), уменьшить </a:t>
            </a:r>
            <a:r>
              <a:rPr lang="ru-RU" sz="1400" dirty="0" err="1"/>
              <a:t>времязатратность</a:t>
            </a:r>
            <a:r>
              <a:rPr lang="ru-RU" sz="1400" dirty="0"/>
              <a:t> на 1 единицу продукции, значительно сократить ВПП до 185 минут на 100 пирожков. Благодаря, тому, что уменьшится время на простой пекарей (выпечка пойдет по конвейеру: пока пекутся 100 пирогов, пекари формируют и ставят в старый </a:t>
            </a:r>
            <a:r>
              <a:rPr lang="ru-RU" sz="1400" dirty="0" smtClean="0"/>
              <a:t>расстоечный </a:t>
            </a:r>
            <a:r>
              <a:rPr lang="ru-RU" sz="1400" dirty="0"/>
              <a:t>шкаф следующую партию пирожков) можно за 5 часов выпечь 400 </a:t>
            </a:r>
            <a:r>
              <a:rPr lang="ru-RU" sz="1400" dirty="0" smtClean="0"/>
              <a:t>пирожков. Введение </a:t>
            </a:r>
            <a:r>
              <a:rPr lang="ru-RU" sz="1400" dirty="0"/>
              <a:t>в эксплуатацию нового оборудования позволит оптимизировать работу пекарни. Одним из дополнительных эффектов станет то, что при выходе на очное обучение, студенты получат возможность больше уделять времени практической подготовке на современном </a:t>
            </a:r>
            <a:r>
              <a:rPr lang="ru-RU" sz="1400" dirty="0" smtClean="0"/>
              <a:t>оборудовании.</a:t>
            </a:r>
            <a:endParaRPr lang="ru-RU" sz="140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098C6B5-59C2-F45B-E6DD-0758963B6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DA8D66A-0796-2B00-F04B-8DE6A7819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2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9612FF8-2BE9-6C26-A099-3C31863AA3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5083005-9003-A790-A73C-89820914EF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xmlns="" id="{3CEF2F61-567D-FC9B-1B11-7A6B02E0FC47}"/>
              </a:ext>
            </a:extLst>
          </p:cNvPr>
          <p:cNvSpPr txBox="1">
            <a:spLocks/>
          </p:cNvSpPr>
          <p:nvPr/>
        </p:nvSpPr>
        <p:spPr>
          <a:xfrm>
            <a:off x="548059" y="5428826"/>
            <a:ext cx="10515600" cy="60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/>
              <a:t>Направления реализации проекта: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dirty="0" smtClean="0"/>
              <a:t>Образование</a:t>
            </a:r>
            <a:endParaRPr lang="ru-RU" sz="15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" name="Рисунок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45" y="6036378"/>
            <a:ext cx="1158875" cy="694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134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607031-2BB3-EFFA-E60E-6C4933276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1" y="88003"/>
            <a:ext cx="5738446" cy="692398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Карточка проекта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40D5830-1235-F3DF-0549-316D6ADC0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4816F67-C950-D6E5-9770-17ECA4F4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3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B4A5298-59A7-6ED0-4477-3FF30C3C50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176137CE-3E74-1D8D-2CE8-C66DF0D822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43" y="6052461"/>
            <a:ext cx="866899" cy="669014"/>
          </a:xfrm>
          <a:prstGeom prst="rect">
            <a:avLst/>
          </a:prstGeom>
          <a:noFill/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7072" y="1032387"/>
            <a:ext cx="9537582" cy="532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983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1FBFD4-C452-5391-CEE5-81128C9E2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36525"/>
            <a:ext cx="6865607" cy="460695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Карта текущего состояния</a:t>
            </a:r>
          </a:p>
        </p:txBody>
      </p:sp>
      <p:sp>
        <p:nvSpPr>
          <p:cNvPr id="4" name="Взрыв: 14 точек 5">
            <a:extLst>
              <a:ext uri="{FF2B5EF4-FFF2-40B4-BE49-F238E27FC236}">
                <a16:creationId xmlns:a16="http://schemas.microsoft.com/office/drawing/2014/main" xmlns="" id="{5B4DA9A5-31D0-6644-15EF-5162D5FC5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199" y="2713657"/>
            <a:ext cx="2387701" cy="10037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1462"/>
              <a:gd name="f8" fmla="val 4342"/>
              <a:gd name="f9" fmla="val 14790"/>
              <a:gd name="f10" fmla="val 14525"/>
              <a:gd name="f11" fmla="val 5777"/>
              <a:gd name="f12" fmla="val 18007"/>
              <a:gd name="f13" fmla="val 3172"/>
              <a:gd name="f14" fmla="val 16380"/>
              <a:gd name="f15" fmla="val 6532"/>
              <a:gd name="f16" fmla="val 6645"/>
              <a:gd name="f17" fmla="val 16985"/>
              <a:gd name="f18" fmla="val 9402"/>
              <a:gd name="f19" fmla="val 18270"/>
              <a:gd name="f20" fmla="val 11290"/>
              <a:gd name="f21" fmla="val 12310"/>
              <a:gd name="f22" fmla="val 18877"/>
              <a:gd name="f23" fmla="val 15632"/>
              <a:gd name="f24" fmla="val 14640"/>
              <a:gd name="f25" fmla="val 14350"/>
              <a:gd name="f26" fmla="val 14942"/>
              <a:gd name="f27" fmla="val 17370"/>
              <a:gd name="f28" fmla="val 12180"/>
              <a:gd name="f29" fmla="val 15935"/>
              <a:gd name="f30" fmla="val 11612"/>
              <a:gd name="f31" fmla="val 18842"/>
              <a:gd name="f32" fmla="val 9872"/>
              <a:gd name="f33" fmla="val 8700"/>
              <a:gd name="f34" fmla="val 19712"/>
              <a:gd name="f35" fmla="val 7527"/>
              <a:gd name="f36" fmla="val 18125"/>
              <a:gd name="f37" fmla="val 4917"/>
              <a:gd name="f38" fmla="val 4805"/>
              <a:gd name="f39" fmla="val 18240"/>
              <a:gd name="f40" fmla="val 1285"/>
              <a:gd name="f41" fmla="val 17825"/>
              <a:gd name="f42" fmla="val 3330"/>
              <a:gd name="f43" fmla="val 15370"/>
              <a:gd name="f44" fmla="val 12877"/>
              <a:gd name="f45" fmla="val 3935"/>
              <a:gd name="f46" fmla="val 11592"/>
              <a:gd name="f47" fmla="val 1172"/>
              <a:gd name="f48" fmla="val 8270"/>
              <a:gd name="f49" fmla="val 5372"/>
              <a:gd name="f50" fmla="val 7817"/>
              <a:gd name="f51" fmla="val 4502"/>
              <a:gd name="f52" fmla="val 3625"/>
              <a:gd name="f53" fmla="val 8550"/>
              <a:gd name="f54" fmla="val 6382"/>
              <a:gd name="f55" fmla="val 9722"/>
              <a:gd name="f56" fmla="val 1887"/>
              <a:gd name="f57" fmla="+- 0 0 -360"/>
              <a:gd name="f58" fmla="+- 0 0 -270"/>
              <a:gd name="f59" fmla="+- 0 0 -180"/>
              <a:gd name="f60" fmla="+- 0 0 -90"/>
              <a:gd name="f61" fmla="*/ f3 1 21600"/>
              <a:gd name="f62" fmla="*/ f4 1 21600"/>
              <a:gd name="f63" fmla="+- f6 0 f5"/>
              <a:gd name="f64" fmla="*/ f57 f0 1"/>
              <a:gd name="f65" fmla="*/ f58 f0 1"/>
              <a:gd name="f66" fmla="*/ f59 f0 1"/>
              <a:gd name="f67" fmla="*/ f60 f0 1"/>
              <a:gd name="f68" fmla="*/ f63 1 21600"/>
              <a:gd name="f69" fmla="*/ f63 9722 1"/>
              <a:gd name="f70" fmla="*/ f63 5372 1"/>
              <a:gd name="f71" fmla="*/ f63 11612 1"/>
              <a:gd name="f72" fmla="*/ f63 14640 1"/>
              <a:gd name="f73" fmla="*/ f63 1887 1"/>
              <a:gd name="f74" fmla="*/ f63 6382 1"/>
              <a:gd name="f75" fmla="*/ f63 12877 1"/>
              <a:gd name="f76" fmla="*/ f63 18842 1"/>
              <a:gd name="f77" fmla="*/ f63 15935 1"/>
              <a:gd name="f78" fmla="*/ f63 6645 1"/>
              <a:gd name="f79" fmla="*/ f64 1 f2"/>
              <a:gd name="f80" fmla="*/ f65 1 f2"/>
              <a:gd name="f81" fmla="*/ f66 1 f2"/>
              <a:gd name="f82" fmla="*/ f67 1 f2"/>
              <a:gd name="f83" fmla="*/ f69 1 21600"/>
              <a:gd name="f84" fmla="*/ f70 1 21600"/>
              <a:gd name="f85" fmla="*/ f71 1 21600"/>
              <a:gd name="f86" fmla="*/ f72 1 21600"/>
              <a:gd name="f87" fmla="*/ f73 1 21600"/>
              <a:gd name="f88" fmla="*/ f74 1 21600"/>
              <a:gd name="f89" fmla="*/ f75 1 21600"/>
              <a:gd name="f90" fmla="*/ f76 1 21600"/>
              <a:gd name="f91" fmla="*/ f77 1 21600"/>
              <a:gd name="f92" fmla="*/ f78 1 21600"/>
              <a:gd name="f93" fmla="*/ f5 1 f68"/>
              <a:gd name="f94" fmla="*/ f6 1 f68"/>
              <a:gd name="f95" fmla="+- f79 0 f1"/>
              <a:gd name="f96" fmla="+- f80 0 f1"/>
              <a:gd name="f97" fmla="+- f81 0 f1"/>
              <a:gd name="f98" fmla="+- f82 0 f1"/>
              <a:gd name="f99" fmla="*/ f83 1 f68"/>
              <a:gd name="f100" fmla="*/ f87 1 f68"/>
              <a:gd name="f101" fmla="*/ f89 1 f68"/>
              <a:gd name="f102" fmla="*/ f85 1 f68"/>
              <a:gd name="f103" fmla="*/ f90 1 f68"/>
              <a:gd name="f104" fmla="*/ f92 1 f68"/>
              <a:gd name="f105" fmla="*/ f84 1 f68"/>
              <a:gd name="f106" fmla="*/ f86 1 f68"/>
              <a:gd name="f107" fmla="*/ f88 1 f68"/>
              <a:gd name="f108" fmla="*/ f91 1 f68"/>
              <a:gd name="f109" fmla="*/ f93 f61 1"/>
              <a:gd name="f110" fmla="*/ f94 f61 1"/>
              <a:gd name="f111" fmla="*/ f105 f61 1"/>
              <a:gd name="f112" fmla="*/ f106 f61 1"/>
              <a:gd name="f113" fmla="*/ f108 f62 1"/>
              <a:gd name="f114" fmla="*/ f107 f62 1"/>
              <a:gd name="f115" fmla="*/ f99 f61 1"/>
              <a:gd name="f116" fmla="*/ f100 f62 1"/>
              <a:gd name="f117" fmla="*/ f101 f62 1"/>
              <a:gd name="f118" fmla="*/ f102 f61 1"/>
              <a:gd name="f119" fmla="*/ f103 f62 1"/>
              <a:gd name="f120" fmla="*/ f104 f6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95">
                <a:pos x="f115" y="f116"/>
              </a:cxn>
              <a:cxn ang="f96">
                <a:pos x="f109" y="f117"/>
              </a:cxn>
              <a:cxn ang="f97">
                <a:pos x="f118" y="f119"/>
              </a:cxn>
              <a:cxn ang="f98">
                <a:pos x="f110" y="f120"/>
              </a:cxn>
            </a:cxnLst>
            <a:rect l="f111" t="f114" r="f112" b="f113"/>
            <a:pathLst>
              <a:path w="21600" h="21600">
                <a:moveTo>
                  <a:pt x="f7" y="f8"/>
                </a:moveTo>
                <a:lnTo>
                  <a:pt x="f9" y="f5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6" y="f16"/>
                </a:lnTo>
                <a:lnTo>
                  <a:pt x="f17" y="f18"/>
                </a:lnTo>
                <a:lnTo>
                  <a:pt x="f19" y="f20"/>
                </a:lnTo>
                <a:lnTo>
                  <a:pt x="f14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27"/>
                </a:lnTo>
                <a:lnTo>
                  <a:pt x="f33" y="f34"/>
                </a:lnTo>
                <a:lnTo>
                  <a:pt x="f35" y="f36"/>
                </a:lnTo>
                <a:lnTo>
                  <a:pt x="f37" y="f6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5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52"/>
                </a:lnTo>
                <a:lnTo>
                  <a:pt x="f53" y="f54"/>
                </a:lnTo>
                <a:lnTo>
                  <a:pt x="f55" y="f56"/>
                </a:lnTo>
                <a:close/>
              </a:path>
            </a:pathLst>
          </a:custGeom>
          <a:noFill/>
          <a:ln w="38103">
            <a:solidFill>
              <a:srgbClr val="CA356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indent="0">
              <a:buNone/>
            </a:pPr>
            <a:r>
              <a:rPr lang="ru-RU" sz="1400" dirty="0" smtClean="0"/>
              <a:t>7 проблем</a:t>
            </a:r>
            <a:endParaRPr lang="ru-RU" sz="140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F93843F-8068-657A-8530-A1024A1A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xmlns="" id="{3B3D5844-3B0F-A130-37D7-B9EACE2E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7800" y="6414041"/>
            <a:ext cx="2743200" cy="365125"/>
          </a:xfrm>
        </p:spPr>
        <p:txBody>
          <a:bodyPr/>
          <a:lstStyle/>
          <a:p>
            <a:fld id="{6490C56B-5D9E-4120-9145-53210748885E}" type="slidenum">
              <a:rPr lang="ru-RU" smtClean="0"/>
              <a:t>4</a:t>
            </a:fld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7B2C1DD-E675-494B-BE06-FC10DE0716BE}"/>
              </a:ext>
            </a:extLst>
          </p:cNvPr>
          <p:cNvSpPr txBox="1"/>
          <p:nvPr/>
        </p:nvSpPr>
        <p:spPr>
          <a:xfrm>
            <a:off x="1242126" y="5078542"/>
            <a:ext cx="99020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Перечень проблем:</a:t>
            </a:r>
          </a:p>
          <a:p>
            <a:r>
              <a:rPr lang="ru-RU" sz="1000" dirty="0"/>
              <a:t>1. Нельзя провести выпечку более 100 изделий в день, т.к. объем духовки и требуемое время для </a:t>
            </a:r>
            <a:r>
              <a:rPr lang="ru-RU" sz="1000" dirty="0" err="1"/>
              <a:t>расстойки</a:t>
            </a:r>
            <a:r>
              <a:rPr lang="ru-RU" sz="1000" dirty="0"/>
              <a:t> теста не позволяет выпекать большее количество пирожков в день.</a:t>
            </a:r>
            <a:endParaRPr lang="ru-RU" sz="1000" dirty="0" smtClean="0"/>
          </a:p>
          <a:p>
            <a:r>
              <a:rPr lang="ru-RU" sz="1000" dirty="0"/>
              <a:t>2. Нельзя задействовать в процессе выпечки хлебобулочных изделий большее количество студентов.</a:t>
            </a:r>
            <a:endParaRPr lang="ru-RU" sz="1000" dirty="0"/>
          </a:p>
          <a:p>
            <a:r>
              <a:rPr lang="ru-RU" sz="1000" dirty="0"/>
              <a:t>3. Нет </a:t>
            </a:r>
            <a:r>
              <a:rPr lang="ru-RU" sz="1000" dirty="0" err="1"/>
              <a:t>расстоечного</a:t>
            </a:r>
            <a:r>
              <a:rPr lang="ru-RU" sz="1000" dirty="0"/>
              <a:t> шкафа. Для качественной </a:t>
            </a:r>
            <a:r>
              <a:rPr lang="ru-RU" sz="1000" dirty="0" err="1"/>
              <a:t>расстойки</a:t>
            </a:r>
            <a:r>
              <a:rPr lang="ru-RU" sz="1000" dirty="0"/>
              <a:t> теста, требуется специальные условия (высокая температура, влажность). В </a:t>
            </a:r>
            <a:r>
              <a:rPr lang="ru-RU" sz="1000" dirty="0" smtClean="0"/>
              <a:t>естественных </a:t>
            </a:r>
            <a:r>
              <a:rPr lang="ru-RU" sz="1000" dirty="0"/>
              <a:t>условиях время </a:t>
            </a:r>
            <a:r>
              <a:rPr lang="ru-RU" sz="1000" dirty="0" err="1"/>
              <a:t>расстойки</a:t>
            </a:r>
            <a:r>
              <a:rPr lang="ru-RU" sz="1000" dirty="0"/>
              <a:t> </a:t>
            </a:r>
            <a:endParaRPr lang="ru-RU" sz="1000" dirty="0" smtClean="0"/>
          </a:p>
          <a:p>
            <a:r>
              <a:rPr lang="ru-RU" sz="1000" dirty="0" smtClean="0"/>
              <a:t>увеличивается</a:t>
            </a:r>
            <a:r>
              <a:rPr lang="ru-RU" sz="1000" dirty="0"/>
              <a:t>, качество </a:t>
            </a:r>
            <a:r>
              <a:rPr lang="ru-RU" sz="1000" dirty="0" smtClean="0"/>
              <a:t>выпечки.</a:t>
            </a:r>
          </a:p>
          <a:p>
            <a:r>
              <a:rPr lang="ru-RU" sz="1000" dirty="0" smtClean="0"/>
              <a:t>4</a:t>
            </a:r>
            <a:r>
              <a:rPr lang="ru-RU" sz="1000" dirty="0"/>
              <a:t>. Духовка не позволяет изготовить более 25  пирожков за одну выпечку. Не более 100 изделий в день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5. Время выпекания в данной духовке в два раза больше от среднего времени выпекания по стандарту. Вместо средних 25 минут, выпекает 50 минут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6. Из-за </a:t>
            </a:r>
            <a:r>
              <a:rPr lang="ru-RU" sz="1000" dirty="0" err="1"/>
              <a:t>дительного</a:t>
            </a:r>
            <a:r>
              <a:rPr lang="ru-RU" sz="1000" dirty="0"/>
              <a:t> процесса выпекания, нет времени на охлаждение продукции. Пирожки в процессе транспортировки теряют форму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7. Из-за небольшой вместимости духовки, длительного времени </a:t>
            </a:r>
            <a:r>
              <a:rPr lang="ru-RU" sz="1000" dirty="0" err="1"/>
              <a:t>расстойки</a:t>
            </a:r>
            <a:r>
              <a:rPr lang="ru-RU" sz="1000" dirty="0"/>
              <a:t> и выпекания, нет возможности доставить большее количество продукции.</a:t>
            </a:r>
            <a:endParaRPr lang="ru-RU" sz="1000" dirty="0" smtClean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4E5D188-4D53-D31A-C85A-25200CB27B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99" y="32377"/>
            <a:ext cx="1039027" cy="120475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8D92524-20E0-E2B2-F217-9451413199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51" y="6026785"/>
            <a:ext cx="1158875" cy="694690"/>
          </a:xfrm>
          <a:prstGeom prst="rect">
            <a:avLst/>
          </a:prstGeom>
          <a:noFill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6105" y="734813"/>
            <a:ext cx="8215795" cy="438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3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66FCAA-B7FF-A69E-7E0A-DC0E7D361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8043" y="87226"/>
            <a:ext cx="7332677" cy="491062"/>
          </a:xfrm>
        </p:spPr>
        <p:txBody>
          <a:bodyPr>
            <a:normAutofit fontScale="90000"/>
          </a:bodyPr>
          <a:lstStyle/>
          <a:p>
            <a:r>
              <a:rPr lang="ru-RU" dirty="0"/>
              <a:t>Карта потока целевое состояние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A246F49-E1E7-B631-8F52-EE48C4B1A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62412B8-D567-7D80-B77A-2E431849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5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A5083EC-1DEF-6E70-CFAF-C5B1E707204E}"/>
              </a:ext>
            </a:extLst>
          </p:cNvPr>
          <p:cNvSpPr txBox="1"/>
          <p:nvPr/>
        </p:nvSpPr>
        <p:spPr>
          <a:xfrm>
            <a:off x="1631846" y="5156252"/>
            <a:ext cx="89153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Перечень решений:</a:t>
            </a:r>
          </a:p>
          <a:p>
            <a:r>
              <a:rPr lang="ru-RU" sz="1000" dirty="0"/>
              <a:t>1</a:t>
            </a:r>
            <a:r>
              <a:rPr lang="ru-RU" sz="1000" dirty="0"/>
              <a:t>. Духовка позволяет выпекать 400 пирожков в день.</a:t>
            </a:r>
            <a:endParaRPr lang="ru-RU" sz="1000" dirty="0"/>
          </a:p>
          <a:p>
            <a:r>
              <a:rPr lang="ru-RU" sz="1000" dirty="0"/>
              <a:t>2</a:t>
            </a:r>
            <a:r>
              <a:rPr lang="ru-RU" sz="1000" dirty="0"/>
              <a:t>. Новое оборудование позволяет </a:t>
            </a:r>
            <a:r>
              <a:rPr lang="ru-RU" sz="1000" dirty="0" smtClean="0"/>
              <a:t>задействовать в </a:t>
            </a:r>
            <a:r>
              <a:rPr lang="ru-RU" sz="1000" dirty="0"/>
              <a:t>процессе выпечки хлебобулочных изделий 12 студентов.</a:t>
            </a:r>
            <a:endParaRPr lang="ru-RU" sz="1000" dirty="0"/>
          </a:p>
          <a:p>
            <a:r>
              <a:rPr lang="ru-RU" sz="1000" dirty="0"/>
              <a:t>3</a:t>
            </a:r>
            <a:r>
              <a:rPr lang="ru-RU" sz="1000" dirty="0"/>
              <a:t>. В новом расстоечном шкафе, созданы специальные условия (высокая температура, влажность). Время </a:t>
            </a:r>
            <a:r>
              <a:rPr lang="ru-RU" sz="1000" dirty="0" err="1"/>
              <a:t>расстойки</a:t>
            </a:r>
            <a:r>
              <a:rPr lang="ru-RU" sz="1000" dirty="0"/>
              <a:t> уменьшается,  качество выпечки соответствует стандартам приготовления</a:t>
            </a:r>
            <a:r>
              <a:rPr lang="ru-RU" sz="1000" dirty="0" smtClean="0"/>
              <a:t>.</a:t>
            </a:r>
          </a:p>
          <a:p>
            <a:r>
              <a:rPr lang="ru-RU" sz="1000" dirty="0"/>
              <a:t>4. Новая духовка позволяет изготовить 100 пирожков за одну выпечку, количество подходов увеличивается до 4 раз, в </a:t>
            </a:r>
            <a:r>
              <a:rPr lang="ru-RU" sz="1000" dirty="0" err="1"/>
              <a:t>обьем</a:t>
            </a:r>
            <a:r>
              <a:rPr lang="ru-RU" sz="1000" dirty="0"/>
              <a:t> выпекаемой продукции 400 </a:t>
            </a:r>
            <a:r>
              <a:rPr lang="ru-RU" sz="1000" dirty="0" smtClean="0"/>
              <a:t>шт. </a:t>
            </a:r>
            <a:r>
              <a:rPr lang="ru-RU" sz="1000" dirty="0"/>
              <a:t>в день</a:t>
            </a:r>
            <a:r>
              <a:rPr lang="ru-RU" sz="1000" dirty="0" smtClean="0"/>
              <a:t>.</a:t>
            </a:r>
          </a:p>
          <a:p>
            <a:r>
              <a:rPr lang="ru-RU" sz="1000" dirty="0" smtClean="0"/>
              <a:t>5. Весь </a:t>
            </a:r>
            <a:r>
              <a:rPr lang="ru-RU" sz="1000" dirty="0"/>
              <a:t>процесс выпекания за день составляет 320 минут на 400 шт. пирожков. Остается время на охлаждение, упаковку, транспортировку.</a:t>
            </a:r>
            <a:endParaRPr lang="ru-RU" sz="1000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9209A8A1-BAEF-C947-35F7-34CF653352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2C9CB8F6-E266-E54E-6AA0-E33AF7AEF9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12" name="Рисунок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8" y="6026785"/>
            <a:ext cx="1158875" cy="694690"/>
          </a:xfrm>
          <a:prstGeom prst="rect">
            <a:avLst/>
          </a:prstGeom>
          <a:noFill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4354" y="574880"/>
            <a:ext cx="8977638" cy="458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25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A02A9A-75B8-4A30-7E94-4BA302883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195" y="446917"/>
            <a:ext cx="4488809" cy="633675"/>
          </a:xfrm>
        </p:spPr>
        <p:txBody>
          <a:bodyPr>
            <a:normAutofit fontScale="90000"/>
          </a:bodyPr>
          <a:lstStyle/>
          <a:p>
            <a:r>
              <a:rPr lang="ru-RU" dirty="0"/>
              <a:t>План мероприятий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946599E7-8869-8737-A52B-7F08E18673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16521"/>
              </p:ext>
            </p:extLst>
          </p:nvPr>
        </p:nvGraphicFramePr>
        <p:xfrm>
          <a:off x="739589" y="1237129"/>
          <a:ext cx="10515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505">
                  <a:extLst>
                    <a:ext uri="{9D8B030D-6E8A-4147-A177-3AD203B41FA5}">
                      <a16:colId xmlns:a16="http://schemas.microsoft.com/office/drawing/2014/main" xmlns="" val="2209849697"/>
                    </a:ext>
                  </a:extLst>
                </a:gridCol>
                <a:gridCol w="2145115">
                  <a:extLst>
                    <a:ext uri="{9D8B030D-6E8A-4147-A177-3AD203B41FA5}">
                      <a16:colId xmlns:a16="http://schemas.microsoft.com/office/drawing/2014/main" xmlns="" val="563089840"/>
                    </a:ext>
                  </a:extLst>
                </a:gridCol>
                <a:gridCol w="2606180">
                  <a:extLst>
                    <a:ext uri="{9D8B030D-6E8A-4147-A177-3AD203B41FA5}">
                      <a16:colId xmlns:a16="http://schemas.microsoft.com/office/drawing/2014/main" xmlns="" val="3699881439"/>
                    </a:ext>
                  </a:extLst>
                </a:gridCol>
                <a:gridCol w="1277923">
                  <a:extLst>
                    <a:ext uri="{9D8B030D-6E8A-4147-A177-3AD203B41FA5}">
                      <a16:colId xmlns:a16="http://schemas.microsoft.com/office/drawing/2014/main" xmlns="" val="537673394"/>
                    </a:ext>
                  </a:extLst>
                </a:gridCol>
                <a:gridCol w="1392572">
                  <a:extLst>
                    <a:ext uri="{9D8B030D-6E8A-4147-A177-3AD203B41FA5}">
                      <a16:colId xmlns:a16="http://schemas.microsoft.com/office/drawing/2014/main" xmlns="" val="3236275000"/>
                    </a:ext>
                  </a:extLst>
                </a:gridCol>
                <a:gridCol w="2587305">
                  <a:extLst>
                    <a:ext uri="{9D8B030D-6E8A-4147-A177-3AD203B41FA5}">
                      <a16:colId xmlns:a16="http://schemas.microsoft.com/office/drawing/2014/main" xmlns="" val="947773087"/>
                    </a:ext>
                  </a:extLst>
                </a:gridCol>
              </a:tblGrid>
              <a:tr h="43927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Решаемая задача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Дата начала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Дата окончания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Статус реализации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1546340"/>
                  </a:ext>
                </a:extLst>
              </a:tr>
              <a:tr h="467958">
                <a:tc>
                  <a:txBody>
                    <a:bodyPr/>
                    <a:lstStyle/>
                    <a:p>
                      <a:r>
                        <a:rPr lang="ru-RU" sz="10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Подготовить документацию для заключения договора финансирования проекта и зачисление средств на счет учреждения.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Подготовка документации для заключения договора о финансировании проекта и его подписание.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31.10.2024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07.11.2024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Подписана необходимая документация. Перечислены деньги на закупку оборудования.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4510900"/>
                  </a:ext>
                </a:extLst>
              </a:tr>
              <a:tr h="574112">
                <a:tc>
                  <a:txBody>
                    <a:bodyPr/>
                    <a:lstStyle/>
                    <a:p>
                      <a:r>
                        <a:rPr lang="ru-RU" sz="10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Провести отбор среди потенциальных поставщиков и выполнить закупку оборудования.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Составление таблицы сравнительных технических характеристик необходимого оборудования у различных поставщиков.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08.11.2024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29.11.2024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Произведена закупка оборудования с оптимальным сочетанием цена и необходимые критически важные технические характеристики.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0598823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3.</a:t>
                      </a:r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Произвести планирование размещения нового оборудования и подготовить место в соответствии с техническими требованиями для установки оборудования.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Выполнение плана застройки мастерской. Заключение соглашений с подрядчиком выполнении необходимых технических работ, обеспечивающих безопасную работу оборудования.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11.11.2024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06.12.2024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Выполнена необходимая разводка инженерных коммуникаций.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3357920"/>
                  </a:ext>
                </a:extLst>
              </a:tr>
              <a:tr h="30369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4.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Установить новое оборудование и проверить его работоспособность в тестовом режиме.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Организация доставки и установки нового оборудования.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24.12.2024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Установлено новое оборудование и проверена его работоспособность в тестовом режиме.</a:t>
                      </a:r>
                      <a:endParaRPr lang="ru-RU" sz="1000" dirty="0"/>
                    </a:p>
                  </a:txBody>
                  <a:tcPr/>
                </a:tc>
              </a:tr>
              <a:tr h="30369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5.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Произвести выпечку продукции при полной загрузке.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Торжественное открытие обновленной пекарни.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14.01.2025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15.01.2025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Запущено в работу новое оборудование (выпекаем 400 пирожков в день).</a:t>
                      </a:r>
                      <a:endParaRPr lang="ru-RU" sz="1000" dirty="0"/>
                    </a:p>
                  </a:txBody>
                  <a:tcPr/>
                </a:tc>
              </a:tr>
              <a:tr h="30369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6.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Приемка в эксплуатацию выполненных работ и постановка на учет материальных ценностей.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Утверждение комиссии по приемке оборудования и постановке его на учет</a:t>
                      </a:r>
                      <a:r>
                        <a:rPr lang="ru-RU" sz="1000" dirty="0"/>
                        <a:t>.</a:t>
                      </a:r>
                      <a:endParaRPr lang="ru-RU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16.01.2025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16.01.2025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Оборудование поставлено на учет.</a:t>
                      </a:r>
                      <a:endParaRPr lang="ru-RU" sz="1000" dirty="0"/>
                    </a:p>
                  </a:txBody>
                  <a:tcPr/>
                </a:tc>
              </a:tr>
              <a:tr h="30369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7.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Оплата счетов подрядным организациям.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Подготовка счетов на оплату.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20.01.2025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24.01.2025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Оплачены счета. Пекарня работает.</a:t>
                      </a: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A8D1020-4497-7FD3-8329-83CB4AF8A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A1CDDF0-0588-8159-208B-A3BEDDA3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6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C9EC680-D86A-9DA3-3BFB-E7165F37D9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0953494-3C6B-D4CF-763B-7F5B45190D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97" y="6026785"/>
            <a:ext cx="1158875" cy="694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0637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4BCD61-0BA1-15A6-9769-8D614486E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591" y="102882"/>
            <a:ext cx="8222609" cy="5755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Диаграмма </a:t>
            </a:r>
            <a:r>
              <a:rPr lang="ru-RU" dirty="0" smtClean="0"/>
              <a:t>Спагетти</a:t>
            </a:r>
            <a:endParaRPr lang="ru-RU" sz="2800" b="1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F3A7B28-1B7F-3A48-8B06-0E125FEA1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52EE172-C25F-C8D3-8136-8BAD9B3E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7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560091C-5F42-FE9D-2792-02995E2612DB}"/>
              </a:ext>
            </a:extLst>
          </p:cNvPr>
          <p:cNvSpPr txBox="1"/>
          <p:nvPr/>
        </p:nvSpPr>
        <p:spPr>
          <a:xfrm>
            <a:off x="1839109" y="1191595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Было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DB0FA7F-4FB0-3B8A-9CF2-2A4EEF2D36DE}"/>
              </a:ext>
            </a:extLst>
          </p:cNvPr>
          <p:cNvSpPr txBox="1"/>
          <p:nvPr/>
        </p:nvSpPr>
        <p:spPr>
          <a:xfrm>
            <a:off x="9006049" y="1237129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Стало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909CE73A-3F72-6F57-C09B-C6AD45455C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EBADA24-0EE6-B9E5-97AB-AC82F16E47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10" name="Рисунок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97" y="6026785"/>
            <a:ext cx="1158875" cy="694690"/>
          </a:xfrm>
          <a:prstGeom prst="rect">
            <a:avLst/>
          </a:prstGeom>
          <a:noFill/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197" y="1857992"/>
            <a:ext cx="5541339" cy="420706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0778" y="1862677"/>
            <a:ext cx="4726494" cy="439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9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xmlns="" id="{45F86F39-013A-7CE7-8789-06A8085C0D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334267"/>
              </p:ext>
            </p:extLst>
          </p:nvPr>
        </p:nvGraphicFramePr>
        <p:xfrm>
          <a:off x="838200" y="1825625"/>
          <a:ext cx="105156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6255">
                  <a:extLst>
                    <a:ext uri="{9D8B030D-6E8A-4147-A177-3AD203B41FA5}">
                      <a16:colId xmlns:a16="http://schemas.microsoft.com/office/drawing/2014/main" xmlns="" val="3843130081"/>
                    </a:ext>
                  </a:extLst>
                </a:gridCol>
                <a:gridCol w="2306973">
                  <a:extLst>
                    <a:ext uri="{9D8B030D-6E8A-4147-A177-3AD203B41FA5}">
                      <a16:colId xmlns:a16="http://schemas.microsoft.com/office/drawing/2014/main" xmlns="" val="2421783329"/>
                    </a:ext>
                  </a:extLst>
                </a:gridCol>
                <a:gridCol w="2181137">
                  <a:extLst>
                    <a:ext uri="{9D8B030D-6E8A-4147-A177-3AD203B41FA5}">
                      <a16:colId xmlns:a16="http://schemas.microsoft.com/office/drawing/2014/main" xmlns="" val="2315216544"/>
                    </a:ext>
                  </a:extLst>
                </a:gridCol>
                <a:gridCol w="1421235">
                  <a:extLst>
                    <a:ext uri="{9D8B030D-6E8A-4147-A177-3AD203B41FA5}">
                      <a16:colId xmlns:a16="http://schemas.microsoft.com/office/drawing/2014/main" xmlns="" val="1578662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Текущее состояние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Целевое состояние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Результат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463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1.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Сокращение временных затрат на приготовление и выпекание хлебобулочных изделий.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520 </a:t>
                      </a:r>
                      <a:r>
                        <a:rPr lang="ru-RU" dirty="0"/>
                        <a:t>минут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 </a:t>
                      </a:r>
                      <a:r>
                        <a:rPr lang="ru-RU" dirty="0"/>
                        <a:t>минут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 </a:t>
                      </a:r>
                      <a:r>
                        <a:rPr lang="ru-RU" dirty="0" smtClean="0"/>
                        <a:t>200 </a:t>
                      </a:r>
                      <a:r>
                        <a:rPr lang="ru-RU" dirty="0"/>
                        <a:t>минут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6395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  <a:r>
                        <a:rPr lang="ru-RU" dirty="0" smtClean="0"/>
                        <a:t>.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Увеличение количества выпекаемых хлебобулочных изделий в день.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шт.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 шт.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+ 300 шт.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0364494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CD64F24-9FDB-620F-FD97-2ECA5A201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5DC77C8-D345-B14E-8073-A3AD88D4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8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1EBF2E2-1B24-EC02-F810-3226304BC8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DE6EA459-8563-38B2-74AB-7254C7B49C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827E43E9-8A06-7AB9-D8DD-32F69A61C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653" y="203637"/>
            <a:ext cx="7735349" cy="6901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dirty="0"/>
              <a:t>Достижение целевых показателей</a:t>
            </a:r>
          </a:p>
        </p:txBody>
      </p:sp>
      <p:pic>
        <p:nvPicPr>
          <p:cNvPr id="11" name="Рисунок 1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97" y="6026785"/>
            <a:ext cx="1158875" cy="694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7104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642FD3-BC04-8BD6-217C-4255B55B8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0A84F8-9BB7-6BD6-FFF6-FA7B9C44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671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Приобретение </a:t>
            </a:r>
            <a:r>
              <a:rPr lang="ru-RU" dirty="0"/>
              <a:t>нового оборудования </a:t>
            </a:r>
            <a:r>
              <a:rPr lang="ru-RU" dirty="0" smtClean="0"/>
              <a:t>позволило </a:t>
            </a:r>
            <a:r>
              <a:rPr lang="ru-RU" dirty="0"/>
              <a:t>оптимизировать процесс приготовления хлебобулочных изделий, расширить ассортимент изделий (разные виды теста, начинки, а также другие блюда, требующие выпекания в духовке), уменьшить время затратности на 1 единицу продукции, значительно сократить ВПП до 185 минут на 100 пирожков. Благодаря, тому, что уменьшится время на простой пекарей (выпечка пойдет по конвейеру: пока пекутся 100 пирогов, пекари формируют и ставят в старый расстоечный шкаф следующую партию пирожков) можно за 5 часов выпечь 400 пирожков. Введение в эксплуатацию нового оборудования </a:t>
            </a:r>
            <a:r>
              <a:rPr lang="ru-RU" dirty="0" smtClean="0"/>
              <a:t>помогло оптимизировать </a:t>
            </a:r>
            <a:r>
              <a:rPr lang="ru-RU" dirty="0"/>
              <a:t>работу пекарни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681199B-726B-FDC5-2EF4-E1AC2588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Эффективный регион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61B8993-AC62-57CB-39DD-C1A11C276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0C56B-5D9E-4120-9145-53210748885E}" type="slidenum">
              <a:rPr lang="ru-RU" smtClean="0"/>
              <a:t>9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EB8F2174-D4EC-17CB-630E-2557235AD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45" y="32377"/>
            <a:ext cx="1039027" cy="120475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FD2713A-2776-8A57-59B4-2FEB4362A9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4654" y="102882"/>
            <a:ext cx="1134247" cy="1134247"/>
          </a:xfrm>
          <a:prstGeom prst="rect">
            <a:avLst/>
          </a:prstGeom>
        </p:spPr>
      </p:pic>
      <p:pic>
        <p:nvPicPr>
          <p:cNvPr id="9" name="Рисунок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97" y="6009005"/>
            <a:ext cx="1158875" cy="694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1462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1176</Words>
  <Application>Microsoft Office PowerPoint</Application>
  <PresentationFormat>Широкоэкранный</PresentationFormat>
  <Paragraphs>111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Тема Office</vt:lpstr>
      <vt:lpstr>  ОБЛАСТНОЕ БЮДЖЕТНОЕ ПРОФЕССИОНАЛЬНОЕ ОБРАЗОВАТЕЛЬНОЕ УЧРЕЖДЕНИЕ  "ОБЛАСТНОЙ МНОГОПРОФИЛЬНЫЙ КОЛЛЕДЖ ИМЕНИ ДАНИИЛА ГРАНИНА"</vt:lpstr>
      <vt:lpstr>Краткое описание проекта</vt:lpstr>
      <vt:lpstr>Карточка проекта</vt:lpstr>
      <vt:lpstr>Карта текущего состояния</vt:lpstr>
      <vt:lpstr>Карта потока целевое состояние</vt:lpstr>
      <vt:lpstr>План мероприятий</vt:lpstr>
      <vt:lpstr>Диаграмма Спагетти</vt:lpstr>
      <vt:lpstr>Достижение целевых показателей</vt:lpstr>
      <vt:lpstr>Заключение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организации</dc:title>
  <dc:creator>silichev</dc:creator>
  <cp:lastModifiedBy>Пользователь Windows</cp:lastModifiedBy>
  <cp:revision>23</cp:revision>
  <dcterms:created xsi:type="dcterms:W3CDTF">2023-10-25T14:48:25Z</dcterms:created>
  <dcterms:modified xsi:type="dcterms:W3CDTF">2025-01-22T10:59:25Z</dcterms:modified>
</cp:coreProperties>
</file>