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4"/>
  </p:notesMasterIdLst>
  <p:sldIdLst>
    <p:sldId id="256" r:id="rId2"/>
    <p:sldId id="258" r:id="rId3"/>
    <p:sldId id="784" r:id="rId4"/>
    <p:sldId id="259" r:id="rId5"/>
    <p:sldId id="260" r:id="rId6"/>
    <p:sldId id="261" r:id="rId7"/>
    <p:sldId id="262" r:id="rId8"/>
    <p:sldId id="781" r:id="rId9"/>
    <p:sldId id="785" r:id="rId10"/>
    <p:sldId id="309" r:id="rId11"/>
    <p:sldId id="783" r:id="rId12"/>
    <p:sldId id="7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Воробьева" initials="НВ" lastIdx="1" clrIdx="0">
    <p:extLst>
      <p:ext uri="{19B8F6BF-5375-455C-9EA6-DF929625EA0E}">
        <p15:presenceInfo xmlns="" xmlns:p15="http://schemas.microsoft.com/office/powerpoint/2012/main" userId="df2ae43040cf25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chemeClr val="tx1"/>
                </a:solidFill>
              </a:rPr>
              <a:t>Снижение количества бумаги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A4-4337-B804-0873B3CF1FC1}"/>
            </c:ext>
          </c:extLst>
        </c:ser>
        <c:gapWidth val="219"/>
        <c:overlap val="-27"/>
        <c:axId val="84101376"/>
        <c:axId val="84140032"/>
      </c:barChart>
      <c:catAx>
        <c:axId val="84101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40032"/>
        <c:crosses val="autoZero"/>
        <c:auto val="1"/>
        <c:lblAlgn val="ctr"/>
        <c:lblOffset val="100"/>
      </c:catAx>
      <c:valAx>
        <c:axId val="84140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0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0583896821034623E-2"/>
          <c:y val="7.3003148332625358E-3"/>
          <c:w val="0.89221876581614346"/>
          <c:h val="0.773120814184898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A5C-4C4F-867B-9C0B7104573E}"/>
              </c:ext>
            </c:extLst>
          </c:dPt>
          <c:dPt>
            <c:idx val="1"/>
            <c:spPr>
              <a:noFill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A5C-4C4F-867B-9C0B7104573E}"/>
              </c:ext>
            </c:extLst>
          </c:dPt>
          <c:dPt>
            <c:idx val="2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A5C-4C4F-867B-9C0B7104573E}"/>
              </c:ext>
            </c:extLst>
          </c:dPt>
          <c:dLbls>
            <c:dLbl>
              <c:idx val="0"/>
              <c:layout>
                <c:manualLayout>
                  <c:x val="1.1895991566022987E-2"/>
                  <c:y val="-2.7163936383232272E-2"/>
                </c:manualLayout>
              </c:layout>
              <c:tx>
                <c:rich>
                  <a:bodyPr/>
                  <a:lstStyle/>
                  <a:p>
                    <a:pPr>
                      <a:defRPr sz="1165" b="1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3 дня 6 часов 51 мин.</a:t>
                    </a:r>
                  </a:p>
                </c:rich>
              </c:tx>
              <c:spPr>
                <a:noFill/>
                <a:ln w="24673">
                  <a:noFill/>
                </a:ln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229009077952934"/>
                      <c:h val="0.6457904908203463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A5C-4C4F-867B-9C0B7104573E}"/>
                </c:ext>
              </c:extLst>
            </c:dLbl>
            <c:dLbl>
              <c:idx val="2"/>
              <c:layout>
                <c:manualLayout>
                  <c:x val="2.9739978915057481E-3"/>
                  <c:y val="-2.5030069531568572E-2"/>
                </c:manualLayout>
              </c:layout>
              <c:tx>
                <c:rich>
                  <a:bodyPr/>
                  <a:lstStyle/>
                  <a:p>
                    <a:pPr>
                      <a:defRPr sz="1165" b="1">
                        <a:solidFill>
                          <a:schemeClr val="tx1"/>
                        </a:solidFill>
                      </a:defRPr>
                    </a:pPr>
                    <a:r>
                      <a:rPr lang="ru-RU" dirty="0"/>
                      <a:t>6</a:t>
                    </a:r>
                    <a:r>
                      <a:rPr lang="ru-RU" baseline="0" dirty="0"/>
                      <a:t> часов 7 мин.</a:t>
                    </a:r>
                    <a:endParaRPr lang="ru-RU" dirty="0"/>
                  </a:p>
                </c:rich>
              </c:tx>
              <c:spPr>
                <a:noFill/>
                <a:ln w="24673">
                  <a:noFill/>
                </a:ln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18823439599508"/>
                      <c:h val="0.4283669428859091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1A5C-4C4F-867B-9C0B7104573E}"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</c:v>
                </c:pt>
                <c:pt idx="2">
                  <c:v>После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5C-4C4F-867B-9C0B7104573E}"/>
            </c:ext>
          </c:extLst>
        </c:ser>
        <c:gapWidth val="42"/>
        <c:overlap val="100"/>
        <c:axId val="93516928"/>
        <c:axId val="93518464"/>
      </c:barChart>
      <c:catAx>
        <c:axId val="93516928"/>
        <c:scaling>
          <c:orientation val="minMax"/>
        </c:scaling>
        <c:axPos val="b"/>
        <c:numFmt formatCode="\О\с\н\о\в\н\о\й" sourceLinked="0"/>
        <c:tickLblPos val="nextTo"/>
        <c:crossAx val="93518464"/>
        <c:crosses val="autoZero"/>
        <c:auto val="1"/>
        <c:lblAlgn val="ctr"/>
        <c:lblOffset val="100"/>
      </c:catAx>
      <c:valAx>
        <c:axId val="93518464"/>
        <c:scaling>
          <c:orientation val="minMax"/>
          <c:min val="0"/>
        </c:scaling>
        <c:delete val="1"/>
        <c:axPos val="l"/>
        <c:majorGridlines/>
        <c:numFmt formatCode="General" sourceLinked="1"/>
        <c:tickLblPos val="none"/>
        <c:crossAx val="93516928"/>
        <c:crosses val="autoZero"/>
        <c:crossBetween val="between"/>
      </c:valAx>
      <c:spPr>
        <a:noFill/>
        <a:ln w="24750">
          <a:noFill/>
        </a:ln>
      </c:spPr>
    </c:plotArea>
    <c:plotVisOnly val="1"/>
    <c:dispBlanksAs val="gap"/>
  </c:chart>
  <c:txPr>
    <a:bodyPr/>
    <a:lstStyle/>
    <a:p>
      <a:pPr>
        <a:defRPr sz="97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Сокращение времени передвижения судей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01.10.2024 г.</c:v>
                </c:pt>
                <c:pt idx="1">
                  <c:v>01.12.2024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00-4EA2-89F0-FD11AD038EE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01.10.2024 г.</c:v>
                </c:pt>
                <c:pt idx="1">
                  <c:v>01.12.2024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B00-4EA2-89F0-FD11AD038EEA}"/>
            </c:ext>
          </c:extLst>
        </c:ser>
        <c:gapWidth val="219"/>
        <c:overlap val="-27"/>
        <c:axId val="93829760"/>
        <c:axId val="93843840"/>
      </c:barChart>
      <c:catAx>
        <c:axId val="938297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843840"/>
        <c:crosses val="autoZero"/>
        <c:auto val="1"/>
        <c:lblAlgn val="ctr"/>
        <c:lblOffset val="100"/>
      </c:catAx>
      <c:valAx>
        <c:axId val="93843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829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Сокращение количества</a:t>
            </a:r>
            <a:r>
              <a:rPr lang="ru-RU" b="1" baseline="0" dirty="0">
                <a:solidFill>
                  <a:schemeClr val="tx1"/>
                </a:solidFill>
              </a:rPr>
              <a:t> бумаги</a:t>
            </a:r>
            <a:endParaRPr lang="ru-RU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8685938563235163"/>
          <c:y val="0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07001312335958"/>
          <c:y val="0.1635021587885164"/>
          <c:w val="0.89299868766404222"/>
          <c:h val="0.6551434566564430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01.10.2024 г.</c:v>
                </c:pt>
                <c:pt idx="1">
                  <c:v>01.12.2024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A7-47F5-8B4C-74698ECE35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01.10.2024 г.</c:v>
                </c:pt>
                <c:pt idx="1">
                  <c:v>01.12.2024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A7-47F5-8B4C-74698ECE3580}"/>
            </c:ext>
          </c:extLst>
        </c:ser>
        <c:gapWidth val="219"/>
        <c:overlap val="-27"/>
        <c:axId val="94218880"/>
        <c:axId val="94220672"/>
      </c:barChart>
      <c:catAx>
        <c:axId val="942188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220672"/>
        <c:crosses val="autoZero"/>
        <c:auto val="1"/>
        <c:lblAlgn val="ctr"/>
        <c:lblOffset val="100"/>
      </c:catAx>
      <c:valAx>
        <c:axId val="94220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21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pPr/>
              <a:t>04.09.2025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9E06229-40C9-BE94-436E-197875BCE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A1B18AF4-F33E-9B1D-BDE7-714E581DC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B2C5131-CECD-262C-70F1-CB4C935AEA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63CC4EE-CA67-ED11-53B1-33CF3C42C4C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09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МП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C44EF1-BA2A-4711-9682-10147DCA456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753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7546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pPr/>
              <a:t>04.09.2025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24" y="1077687"/>
            <a:ext cx="8586002" cy="1201478"/>
          </a:xfrm>
        </p:spPr>
        <p:txBody>
          <a:bodyPr>
            <a:noAutofit/>
          </a:bodyPr>
          <a:lstStyle/>
          <a:p>
            <a:r>
              <a:rPr lang="ru-RU" sz="2400" b="1" dirty="0"/>
              <a:t>Областное бюджетное учреждение дополнительного образования «Спортивная школа олимпийского резерва имени Н.Я. Яковлева»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072" y="2779967"/>
            <a:ext cx="9786356" cy="2328127"/>
          </a:xfrm>
        </p:spPr>
        <p:txBody>
          <a:bodyPr>
            <a:noAutofit/>
          </a:bodyPr>
          <a:lstStyle/>
          <a:p>
            <a:r>
              <a:rPr lang="ru-RU" sz="3200" b="0" i="0" dirty="0">
                <a:solidFill>
                  <a:srgbClr val="2C2C2C"/>
                </a:solidFill>
                <a:effectLst/>
                <a:latin typeface="Open Sans" panose="020B0606030504020204" pitchFamily="34" charset="0"/>
              </a:rPr>
              <a:t>Оптимизация процесса оформления документации по организации, проведению и подведению итогов соревнований по виду спорта «легкая атлетика» в ОБУ ДО «СШОР </a:t>
            </a:r>
            <a:r>
              <a:rPr lang="ru-RU" sz="3200" b="0" i="0" dirty="0" err="1">
                <a:solidFill>
                  <a:srgbClr val="2C2C2C"/>
                </a:solidFill>
                <a:effectLst/>
                <a:latin typeface="Open Sans" panose="020B0606030504020204" pitchFamily="34" charset="0"/>
              </a:rPr>
              <a:t>им.Н.Я.Яковлева</a:t>
            </a:r>
            <a:r>
              <a:rPr lang="ru-RU" sz="3200" b="0" i="0" dirty="0">
                <a:solidFill>
                  <a:srgbClr val="2C2C2C"/>
                </a:solidFill>
                <a:effectLst/>
                <a:latin typeface="Open Sans" panose="020B0606030504020204" pitchFamily="34" charset="0"/>
              </a:rPr>
              <a:t>»</a:t>
            </a:r>
            <a:endParaRPr lang="ru-RU" sz="3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Курск, 2025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</p:spTree>
    <p:extLst>
      <p:ext uri="{BB962C8B-B14F-4D97-AF65-F5344CB8AC3E}">
        <p14:creationId xmlns="" xmlns:p14="http://schemas.microsoft.com/office/powerpoint/2010/main" val="383966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266" y="136525"/>
            <a:ext cx="6284053" cy="690156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Итоги реализации проекта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A1B46D73-4758-F3B2-81DC-EA337613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="" xmlns:a16="http://schemas.microsoft.com/office/drawing/2014/main" id="{65D67714-B45A-ACD3-500A-DC458B44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9007040-BC90-4448-A2A1-3C75C393BDFB}"/>
              </a:ext>
            </a:extLst>
          </p:cNvPr>
          <p:cNvSpPr txBox="1"/>
          <p:nvPr/>
        </p:nvSpPr>
        <p:spPr>
          <a:xfrm>
            <a:off x="512790" y="935130"/>
            <a:ext cx="10523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Показатели проекта: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3ABD55-208D-4B3F-BDEB-3181310D69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2638" y="2592347"/>
            <a:ext cx="703903" cy="3910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CFAF05AF-6A24-D5FA-4307-73C5D68B40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45BCC41-7D15-C27A-0A46-0A5B654E06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graphicFrame>
        <p:nvGraphicFramePr>
          <p:cNvPr id="24" name="Диаграмма 23">
            <a:extLst>
              <a:ext uri="{FF2B5EF4-FFF2-40B4-BE49-F238E27FC236}">
                <a16:creationId xmlns="" xmlns:a16="http://schemas.microsoft.com/office/drawing/2014/main" id="{903FEC7A-B059-D153-D6A5-524D1B8B9E57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96582665"/>
              </p:ext>
            </p:extLst>
          </p:nvPr>
        </p:nvGraphicFramePr>
        <p:xfrm>
          <a:off x="1526650" y="1747324"/>
          <a:ext cx="4360894" cy="390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C8469626-1B5A-C9C4-CED7-954BA69500C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788141170"/>
              </p:ext>
            </p:extLst>
          </p:nvPr>
        </p:nvGraphicFramePr>
        <p:xfrm>
          <a:off x="6096000" y="1999606"/>
          <a:ext cx="4114800" cy="3653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BB0A14B-3039-C770-042E-A82E78DF3AA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461" y="2593698"/>
            <a:ext cx="703903" cy="39105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BEA3AE7-5D1D-5660-B17C-2833E4627F77}"/>
              </a:ext>
            </a:extLst>
          </p:cNvPr>
          <p:cNvSpPr txBox="1"/>
          <p:nvPr/>
        </p:nvSpPr>
        <p:spPr>
          <a:xfrm>
            <a:off x="1702266" y="2674308"/>
            <a:ext cx="1777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3 дня 6 часов 51 мин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CCF9A50-1EE2-20EB-C097-A0C06834D340}"/>
              </a:ext>
            </a:extLst>
          </p:cNvPr>
          <p:cNvSpPr txBox="1"/>
          <p:nvPr/>
        </p:nvSpPr>
        <p:spPr>
          <a:xfrm>
            <a:off x="6125721" y="2674308"/>
            <a:ext cx="213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5 пачек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F2F144E-1258-3405-A863-DB7606F6B5B2}"/>
              </a:ext>
            </a:extLst>
          </p:cNvPr>
          <p:cNvSpPr txBox="1"/>
          <p:nvPr/>
        </p:nvSpPr>
        <p:spPr>
          <a:xfrm>
            <a:off x="4651512" y="4288265"/>
            <a:ext cx="10336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6 часов 7 мин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0CD1FB9-4173-1A16-87B8-2B68B126A140}"/>
              </a:ext>
            </a:extLst>
          </p:cNvPr>
          <p:cNvSpPr txBox="1"/>
          <p:nvPr/>
        </p:nvSpPr>
        <p:spPr>
          <a:xfrm>
            <a:off x="8508547" y="4277741"/>
            <a:ext cx="21320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1 пачка</a:t>
            </a:r>
          </a:p>
        </p:txBody>
      </p:sp>
    </p:spTree>
    <p:extLst>
      <p:ext uri="{BB962C8B-B14F-4D97-AF65-F5344CB8AC3E}">
        <p14:creationId xmlns="" xmlns:p14="http://schemas.microsoft.com/office/powerpoint/2010/main" val="1268775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45F86F39-013A-7CE7-8789-06A8085C0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81964232"/>
              </p:ext>
            </p:extLst>
          </p:nvPr>
        </p:nvGraphicFramePr>
        <p:xfrm>
          <a:off x="838200" y="1825625"/>
          <a:ext cx="105156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6255">
                  <a:extLst>
                    <a:ext uri="{9D8B030D-6E8A-4147-A177-3AD203B41FA5}">
                      <a16:colId xmlns="" xmlns:a16="http://schemas.microsoft.com/office/drawing/2014/main" val="3843130081"/>
                    </a:ext>
                  </a:extLst>
                </a:gridCol>
                <a:gridCol w="2306973">
                  <a:extLst>
                    <a:ext uri="{9D8B030D-6E8A-4147-A177-3AD203B41FA5}">
                      <a16:colId xmlns="" xmlns:a16="http://schemas.microsoft.com/office/drawing/2014/main" val="2421783329"/>
                    </a:ext>
                  </a:extLst>
                </a:gridCol>
                <a:gridCol w="2181137">
                  <a:extLst>
                    <a:ext uri="{9D8B030D-6E8A-4147-A177-3AD203B41FA5}">
                      <a16:colId xmlns="" xmlns:a16="http://schemas.microsoft.com/office/drawing/2014/main" val="2315216544"/>
                    </a:ext>
                  </a:extLst>
                </a:gridCol>
                <a:gridCol w="1421235">
                  <a:extLst>
                    <a:ext uri="{9D8B030D-6E8A-4147-A177-3AD203B41FA5}">
                      <a16:colId xmlns="" xmlns:a16="http://schemas.microsoft.com/office/drawing/2014/main" val="1578662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Текущее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4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Сокращение времени передвижения судей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 дня 6 часов 51 минута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часов 7 минут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-3 дня 44 минуты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3959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2. Сокращение количества бумаги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 </a:t>
                      </a:r>
                      <a:r>
                        <a:rPr lang="ru-RU" dirty="0" err="1"/>
                        <a:t>пач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 </a:t>
                      </a:r>
                      <a:r>
                        <a:rPr lang="ru-RU" dirty="0" err="1"/>
                        <a:t>пач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-4 </a:t>
                      </a:r>
                      <a:r>
                        <a:rPr lang="ru-RU" dirty="0" err="1"/>
                        <a:t>пач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0364494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CD64F24-9FDB-620F-FD97-2ECA5A20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5DC77C8-D345-B14E-8073-A3AD88D4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BF2E2-1B24-EC02-F810-3226304BC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6EA459-8563-38B2-74AB-7254C7B4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27E43E9-8A06-7AB9-D8DD-32F69A61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3" y="203637"/>
            <a:ext cx="7735349" cy="690156"/>
          </a:xfr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Достижение целевых показателей</a:t>
            </a:r>
          </a:p>
        </p:txBody>
      </p:sp>
    </p:spTree>
    <p:extLst>
      <p:ext uri="{BB962C8B-B14F-4D97-AF65-F5344CB8AC3E}">
        <p14:creationId xmlns="" xmlns:p14="http://schemas.microsoft.com/office/powerpoint/2010/main" val="382710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642FD3-BC04-8BD6-217C-4255B55B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681199B-726B-FDC5-2EF4-E1AC258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1B8993-AC62-57CB-39DD-C1A11C2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8F2174-D4EC-17CB-630E-2557235AD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FD2713A-2776-8A57-59B4-2FEB4362A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3A32572-163C-6D34-0880-258C5729C0B4}"/>
              </a:ext>
            </a:extLst>
          </p:cNvPr>
          <p:cNvSpPr txBox="1"/>
          <p:nvPr/>
        </p:nvSpPr>
        <p:spPr>
          <a:xfrm>
            <a:off x="838200" y="1596137"/>
            <a:ext cx="106355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Полученное финансирование было потрачено на закупку планшетов, МФУ, </a:t>
            </a:r>
            <a:r>
              <a:rPr lang="ru-RU" sz="2800" dirty="0" err="1"/>
              <a:t>Wi</a:t>
            </a:r>
            <a:r>
              <a:rPr lang="ru-RU" sz="2800" dirty="0"/>
              <a:t>-Fi-роутера. Данные средства значительно помогли ОБУ ДО "СШОР им. Н.Я. Яковлева" в реализации проекта "Оптимизация процесса оформления документации по организации, проведению и подведению итогов соревнований по виду спорта «легкая атлетика» в ОБУ ДО «СШОР </a:t>
            </a:r>
            <a:r>
              <a:rPr lang="ru-RU" sz="2800" dirty="0" err="1"/>
              <a:t>им.Н.Я.Яковлева</a:t>
            </a:r>
            <a:r>
              <a:rPr lang="ru-RU" sz="2800" dirty="0"/>
              <a:t>". На сегодняшний день вся соревновательная деятельность спортивной школы будет реализоваться с помощью этого оборудования, что поможет быстро передавать актуальную информацию между судьями и секретариатом.</a:t>
            </a:r>
          </a:p>
        </p:txBody>
      </p:sp>
    </p:spTree>
    <p:extLst>
      <p:ext uri="{BB962C8B-B14F-4D97-AF65-F5344CB8AC3E}">
        <p14:creationId xmlns="" xmlns:p14="http://schemas.microsoft.com/office/powerpoint/2010/main" val="379146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365125"/>
            <a:ext cx="9743114" cy="1325563"/>
          </a:xfrm>
        </p:spPr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7" y="1550759"/>
            <a:ext cx="10515600" cy="2883218"/>
          </a:xfrm>
        </p:spPr>
        <p:txBody>
          <a:bodyPr>
            <a:normAutofit fontScale="25000" lnSpcReduction="20000"/>
          </a:bodyPr>
          <a:lstStyle/>
          <a:p>
            <a:pPr marL="0" indent="0" defTabSz="179388">
              <a:buNone/>
            </a:pPr>
            <a:r>
              <a:rPr lang="ru-RU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Легкоатлетический манеж – это новый, современный объект, где проводятся соревнования различных уровней, в том числе и Всероссийские. Для проведения легкоатлетических соревнований в соответствии с действующими правилами назначается руководство соревнованиями судейская коллегия. В работу судейской коллегии и секретариата во время проведения соревнований входит большое количество функций от начала регистрации спортсменов до выдачи итоговых протоколов.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72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нацелен на оптимизацию процесса оформления документации по организации. проведению и подведению итогов соревнований с целью сокращения времени оформления документации, сокращение излишнего перемещения между собой участников соревнований с целью передачи информации, исключение допущения ошибок и апелляций на результаты соревнований за счет приобретения необходимой оргтехники (планшеты, МФУ лазерное, </a:t>
            </a:r>
            <a:r>
              <a:rPr lang="ru-RU" sz="7200" b="0" i="0" dirty="0" err="1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ru-RU" sz="72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-Fi-роутер).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 позволит передавать актуальную информацию между судьями и секретариатом с помощью планшетов, соединенных по сети. Информация заносится в единую электронную таблицу на ПК, вместо бумажных носителей, которые передаются лично. МФУ позволит распечатывать и сканировать итоговые протоколы по каждому виду для всех команд и организаторов соревнований.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CEF2F61-567D-FC9B-1B11-7A6B02E0FC47}"/>
              </a:ext>
            </a:extLst>
          </p:cNvPr>
          <p:cNvSpPr txBox="1">
            <a:spLocks/>
          </p:cNvSpPr>
          <p:nvPr/>
        </p:nvSpPr>
        <p:spPr>
          <a:xfrm>
            <a:off x="714629" y="4501301"/>
            <a:ext cx="10515600" cy="106898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Направления реализации проекта:</a:t>
            </a:r>
          </a:p>
          <a:p>
            <a:pPr marL="0" indent="0">
              <a:buNone/>
            </a:pPr>
            <a:r>
              <a:rPr lang="ru-RU" dirty="0"/>
              <a:t>1. Оптимизация процесса оформления документации</a:t>
            </a:r>
          </a:p>
          <a:p>
            <a:pPr marL="0" indent="0">
              <a:buNone/>
            </a:pPr>
            <a:r>
              <a:rPr lang="ru-RU" dirty="0"/>
              <a:t>2. Сокращения времени проведения соревнований</a:t>
            </a:r>
          </a:p>
          <a:p>
            <a:pPr marL="0" indent="0">
              <a:buNone/>
            </a:pPr>
            <a:r>
              <a:rPr lang="ru-RU" dirty="0"/>
              <a:t>3.Исключение допущения ошибок</a:t>
            </a:r>
          </a:p>
        </p:txBody>
      </p:sp>
    </p:spTree>
    <p:extLst>
      <p:ext uri="{BB962C8B-B14F-4D97-AF65-F5344CB8AC3E}">
        <p14:creationId xmlns="" xmlns:p14="http://schemas.microsoft.com/office/powerpoint/2010/main" val="100134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DC4774E-2094-B740-E634-3CC60F38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23778" y="6495631"/>
            <a:ext cx="4114800" cy="365125"/>
          </a:xfrm>
        </p:spPr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2EE184-302A-D064-7F3B-99DBC080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FA30FD9-28F8-4C27-A8A4-8641ABB3BB70}"/>
              </a:ext>
            </a:extLst>
          </p:cNvPr>
          <p:cNvSpPr/>
          <p:nvPr/>
        </p:nvSpPr>
        <p:spPr>
          <a:xfrm>
            <a:off x="1469538" y="1057862"/>
            <a:ext cx="4145575" cy="2000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00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084E9D5-9DBB-C72D-74CC-D41F9517E6BD}"/>
              </a:ext>
            </a:extLst>
          </p:cNvPr>
          <p:cNvSpPr/>
          <p:nvPr/>
        </p:nvSpPr>
        <p:spPr>
          <a:xfrm>
            <a:off x="1511845" y="3193131"/>
            <a:ext cx="4140202" cy="27947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5D2989D-5457-4C54-4488-F08907B37E08}"/>
              </a:ext>
            </a:extLst>
          </p:cNvPr>
          <p:cNvSpPr/>
          <p:nvPr/>
        </p:nvSpPr>
        <p:spPr>
          <a:xfrm>
            <a:off x="5743974" y="1057861"/>
            <a:ext cx="4293160" cy="200049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Tx/>
              <a:buAutoNum type="arabicPeriod"/>
            </a:pPr>
            <a:r>
              <a:rPr lang="ru-RU" sz="1000" dirty="0">
                <a:solidFill>
                  <a:srgbClr val="002060"/>
                </a:solidFill>
                <a:latin typeface="Arial (Основной текст)"/>
              </a:rPr>
              <a:t>Длительное ожидание результатов.</a:t>
            </a: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rgbClr val="002060"/>
                </a:solidFill>
                <a:latin typeface="Arial (Основной текст)"/>
              </a:rPr>
              <a:t>Вероятность ошибок при переносе данных с бумажных носителей в электронный вид.</a:t>
            </a:r>
          </a:p>
          <a:p>
            <a:pPr marL="228600" indent="-228600">
              <a:buAutoNum type="arabicPeriod"/>
            </a:pPr>
            <a:endParaRPr lang="ru-RU" sz="1000" dirty="0">
              <a:solidFill>
                <a:srgbClr val="002060"/>
              </a:solidFill>
              <a:latin typeface="Arial (Основной текст)"/>
            </a:endParaRPr>
          </a:p>
          <a:p>
            <a:r>
              <a:rPr lang="ru-RU" sz="1000" dirty="0">
                <a:solidFill>
                  <a:srgbClr val="002060"/>
                </a:solidFill>
                <a:latin typeface="Arial (Основной текст)"/>
              </a:rPr>
              <a:t>Ключевые риски:</a:t>
            </a:r>
          </a:p>
          <a:p>
            <a:pPr marL="228600" indent="-228600">
              <a:buAutoNum type="arabicPeriod"/>
            </a:pPr>
            <a:r>
              <a:rPr lang="ru-RU" sz="1000" dirty="0">
                <a:solidFill>
                  <a:srgbClr val="002060"/>
                </a:solidFill>
                <a:latin typeface="Arial (Основной текст)"/>
              </a:rPr>
              <a:t>Подача апелляции на результаты соревнований.</a:t>
            </a:r>
          </a:p>
          <a:p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/>
            </a:pP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62ACF67C-22CC-8C6D-7D17-9AFCCA86DD7B}"/>
              </a:ext>
            </a:extLst>
          </p:cNvPr>
          <p:cNvSpPr/>
          <p:nvPr/>
        </p:nvSpPr>
        <p:spPr>
          <a:xfrm>
            <a:off x="5756316" y="3186451"/>
            <a:ext cx="4293160" cy="279477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3274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091F5C0E-D82D-8AAC-BD40-237A5E513D5E}"/>
              </a:ext>
            </a:extLst>
          </p:cNvPr>
          <p:cNvSpPr txBox="1">
            <a:spLocks noChangeArrowheads="1"/>
          </p:cNvSpPr>
          <p:nvPr/>
        </p:nvSpPr>
        <p:spPr>
          <a:xfrm>
            <a:off x="1988788" y="279728"/>
            <a:ext cx="7648207" cy="6500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ПСР-проект «Оптимизация процесса оформления документации по организации, проведению и подведению итогов соревнований по виду спорта «легкая атлетика» в ОБУ ДО «СШОР </a:t>
            </a:r>
            <a:r>
              <a:rPr lang="ru-RU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им.Н.Я.Яковлева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6A7A04C-09CA-FB61-EE6D-7984DACA3CA1}"/>
              </a:ext>
            </a:extLst>
          </p:cNvPr>
          <p:cNvSpPr txBox="1"/>
          <p:nvPr/>
        </p:nvSpPr>
        <p:spPr>
          <a:xfrm>
            <a:off x="5773615" y="3233958"/>
            <a:ext cx="423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800" b="1" u="sng">
                <a:solidFill>
                  <a:srgbClr val="3E87BD">
                    <a:lumMod val="75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события (КС)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8EB8C01-8070-4FAB-7054-0D161BC62798}"/>
              </a:ext>
            </a:extLst>
          </p:cNvPr>
          <p:cNvSpPr txBox="1"/>
          <p:nvPr/>
        </p:nvSpPr>
        <p:spPr>
          <a:xfrm>
            <a:off x="1514676" y="3245312"/>
            <a:ext cx="41087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 и плановый эффект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F9961B0-377B-A8EF-4D4F-7629CBD003A8}"/>
              </a:ext>
            </a:extLst>
          </p:cNvPr>
          <p:cNvSpPr txBox="1"/>
          <p:nvPr/>
        </p:nvSpPr>
        <p:spPr>
          <a:xfrm>
            <a:off x="5756316" y="1057861"/>
            <a:ext cx="4280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en-US" sz="100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выбора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466FFCF-907F-5E11-1A5C-D836FBBB9DF2}"/>
              </a:ext>
            </a:extLst>
          </p:cNvPr>
          <p:cNvSpPr txBox="1"/>
          <p:nvPr/>
        </p:nvSpPr>
        <p:spPr>
          <a:xfrm>
            <a:off x="1469538" y="1057861"/>
            <a:ext cx="4211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300" b="1" u="sng">
                <a:solidFill>
                  <a:srgbClr val="003274">
                    <a:lumMod val="75000"/>
                  </a:srgbClr>
                </a:solidFill>
              </a:defRPr>
            </a:lvl1pPr>
          </a:lstStyle>
          <a:p>
            <a:r>
              <a:rPr lang="ru-RU" sz="1000" u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Вовлеченные лица и рамки проекта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164AE8C3-A316-9546-F020-077A560CA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4505519"/>
              </p:ext>
            </p:extLst>
          </p:nvPr>
        </p:nvGraphicFramePr>
        <p:xfrm>
          <a:off x="1522599" y="3487835"/>
          <a:ext cx="4118694" cy="2373376"/>
        </p:xfrm>
        <a:graphic>
          <a:graphicData uri="http://schemas.openxmlformats.org/drawingml/2006/table">
            <a:tbl>
              <a:tblPr firstRow="1" bandRow="1"/>
              <a:tblGrid>
                <a:gridCol w="2243748">
                  <a:extLst>
                    <a:ext uri="{9D8B030D-6E8A-4147-A177-3AD203B41FA5}">
                      <a16:colId xmlns="" xmlns:a16="http://schemas.microsoft.com/office/drawing/2014/main" val="2583204338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9635232"/>
                    </a:ext>
                  </a:extLst>
                </a:gridCol>
                <a:gridCol w="938842">
                  <a:extLst>
                    <a:ext uri="{9D8B030D-6E8A-4147-A177-3AD203B41FA5}">
                      <a16:colId xmlns="" xmlns:a16="http://schemas.microsoft.com/office/drawing/2014/main" val="3384265906"/>
                    </a:ext>
                  </a:extLst>
                </a:gridCol>
              </a:tblGrid>
              <a:tr h="2854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Наименование цели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Текущий показатель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u="none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Целевой показатель</a:t>
                      </a:r>
                    </a:p>
                  </a:txBody>
                  <a:tcPr marL="93345" marR="93345" marT="4635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1752678"/>
                  </a:ext>
                </a:extLst>
              </a:tr>
              <a:tr h="310521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Сокращение времени оформления документации по организации, проведению и подведению итогов соревнования (без учета времени проведения соревнования), мин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5180504"/>
                  </a:ext>
                </a:extLst>
              </a:tr>
              <a:tr h="310521"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Сокращение передвижения между судьями и секретариатом, м.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7710724"/>
                  </a:ext>
                </a:extLst>
              </a:tr>
              <a:tr h="3105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Сокращение бумажных протоколов в сезон с октября по апрель, шт.</a:t>
                      </a:r>
                    </a:p>
                  </a:txBody>
                  <a:tcPr marL="93345" marR="93345" marT="46355" marB="46355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3345" marR="93345" marT="47625" marB="46355" anchor="ctr">
                    <a:lnL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4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9534558"/>
                  </a:ext>
                </a:extLst>
              </a:tr>
            </a:tbl>
          </a:graphicData>
        </a:graphic>
      </p:graphicFrame>
      <p:pic>
        <p:nvPicPr>
          <p:cNvPr id="17" name="Picture 268" descr="Герб Курской области — Википедия">
            <a:extLst>
              <a:ext uri="{FF2B5EF4-FFF2-40B4-BE49-F238E27FC236}">
                <a16:creationId xmlns="" xmlns:a16="http://schemas.microsoft.com/office/drawing/2014/main" id="{911D8C56-295F-1352-68DB-277D0C073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79" y="91721"/>
            <a:ext cx="924212" cy="9611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>
            <a:extLst>
              <a:ext uri="{FF2B5EF4-FFF2-40B4-BE49-F238E27FC236}">
                <a16:creationId xmlns="" xmlns:a16="http://schemas.microsoft.com/office/drawing/2014/main" id="{5522ADEF-64AE-40BA-A149-5F146E340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40416850"/>
              </p:ext>
            </p:extLst>
          </p:nvPr>
        </p:nvGraphicFramePr>
        <p:xfrm>
          <a:off x="1483209" y="1393143"/>
          <a:ext cx="4140201" cy="16370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0201">
                  <a:extLst>
                    <a:ext uri="{9D8B030D-6E8A-4147-A177-3AD203B41FA5}">
                      <a16:colId xmlns="" xmlns:a16="http://schemas.microsoft.com/office/drawing/2014/main" val="293523996"/>
                    </a:ext>
                  </a:extLst>
                </a:gridCol>
              </a:tblGrid>
              <a:tr h="281521">
                <a:tc>
                  <a:txBody>
                    <a:bodyPr/>
                    <a:lstStyle/>
                    <a:p>
                      <a:pPr algn="just"/>
                      <a:r>
                        <a:rPr lang="ru-RU" sz="1000" b="1" u="sng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Заказчик</a:t>
                      </a:r>
                      <a:r>
                        <a:rPr lang="ru-RU" sz="1000" b="1" u="sng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проекта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: </a:t>
                      </a:r>
                      <a:r>
                        <a:rPr lang="ru-RU" sz="1000" b="0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директор Беседин В.Г.</a:t>
                      </a:r>
                      <a:endParaRPr lang="ru-RU" altLang="ru-RU" sz="1000" b="0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44924490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Периметр проекта</a:t>
                      </a:r>
                      <a:r>
                        <a:rPr lang="ru-RU" sz="1000" b="1" u="none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000" b="0" u="none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легкоатлетический манеж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8772553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algn="just"/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Границы процесса: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</a:t>
                      </a:r>
                      <a:r>
                        <a:rPr lang="ru-RU" sz="1000" b="0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от начала регистрации спортсменов на соревновании до выдачи итоговых протоколов </a:t>
                      </a:r>
                      <a:endParaRPr lang="en-US" altLang="ru-RU" sz="1000" b="0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5139273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Руководитель проекта:</a:t>
                      </a:r>
                      <a:r>
                        <a:rPr lang="ru-RU" sz="1000" b="1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 </a:t>
                      </a:r>
                      <a:r>
                        <a:rPr lang="ru-RU" sz="1000" b="0" u="none" baseline="0" dirty="0">
                          <a:solidFill>
                            <a:srgbClr val="002060"/>
                          </a:solidFill>
                          <a:latin typeface="Arial (Основной текст)"/>
                        </a:rPr>
                        <a:t>заместитель директора по учебно-спортивной работе Боева Е.А.</a:t>
                      </a:r>
                      <a:endParaRPr lang="ru-RU" sz="1000" b="0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77229879"/>
                  </a:ext>
                </a:extLst>
              </a:tr>
              <a:tr h="28152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sng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Команда проекта:</a:t>
                      </a:r>
                      <a:r>
                        <a:rPr lang="ru-RU" sz="1000" b="0" u="none" kern="1200" baseline="0" dirty="0">
                          <a:solidFill>
                            <a:srgbClr val="002060"/>
                          </a:solidFill>
                          <a:latin typeface="Arial (Основной текст)"/>
                          <a:ea typeface="+mn-ea"/>
                          <a:cs typeface="+mn-cs"/>
                        </a:rPr>
                        <a:t> Душина Ю.Н., Воробьева Н.И.</a:t>
                      </a:r>
                      <a:endParaRPr lang="ru-RU" sz="1000" b="0" u="none" kern="1200" baseline="0" dirty="0">
                        <a:solidFill>
                          <a:schemeClr val="tx1"/>
                        </a:solidFill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47356719"/>
                  </a:ext>
                </a:extLst>
              </a:tr>
            </a:tbl>
          </a:graphicData>
        </a:graphic>
      </p:graphicFrame>
      <p:pic>
        <p:nvPicPr>
          <p:cNvPr id="19" name="Picture 280" descr="Росатом — Википедия">
            <a:extLst>
              <a:ext uri="{FF2B5EF4-FFF2-40B4-BE49-F238E27FC236}">
                <a16:creationId xmlns="" xmlns:a16="http://schemas.microsoft.com/office/drawing/2014/main" id="{205791AD-815B-5C76-BAC9-C5A0AE050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027730" y="0"/>
            <a:ext cx="1043608" cy="10629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DB2FCC84-8357-30F6-A95A-64AF45146B42}"/>
              </a:ext>
            </a:extLst>
          </p:cNvPr>
          <p:cNvSpPr txBox="1">
            <a:spLocks noChangeArrowheads="1"/>
          </p:cNvSpPr>
          <p:nvPr/>
        </p:nvSpPr>
        <p:spPr>
          <a:xfrm>
            <a:off x="6106835" y="223214"/>
            <a:ext cx="2139426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="" xmlns:a16="http://schemas.microsoft.com/office/drawing/2014/main" id="{BCC7AB23-D5AD-471F-250C-00A7A51B2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0314" y="3608270"/>
            <a:ext cx="417808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sz="1000" dirty="0">
                <a:solidFill>
                  <a:srgbClr val="002060"/>
                </a:solidFill>
                <a:latin typeface="Arial (Основной текст)"/>
              </a:rPr>
              <a:t>Снятие текущего состояния – 15.07.2024</a:t>
            </a: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 	</a:t>
            </a:r>
            <a:endParaRPr lang="en-US" altLang="ru-RU" sz="1000" dirty="0">
              <a:solidFill>
                <a:srgbClr val="002060"/>
              </a:solidFill>
              <a:latin typeface="Arial (Основной текст)"/>
            </a:endParaRP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Разработка целевого состояния и плана</a:t>
            </a:r>
            <a:b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</a:b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мероприятий – 15.07.2024</a:t>
            </a: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Реализация мероприятий проекта -01.10.2024-15.12.2024</a:t>
            </a: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Промежуточная реализация мероприятий – 15.12.2024</a:t>
            </a: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Анализ результатов-15.12.2024-31.12.2024	</a:t>
            </a: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Промежуточный анализ результатов- 15.12.2024-31.12.2024	</a:t>
            </a: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Защита результатов проекта-15.12.2024-31.12.2024	</a:t>
            </a:r>
          </a:p>
          <a:p>
            <a:pPr marL="228600" indent="-228600" eaLnBrk="0" hangingPunct="0">
              <a:buFont typeface="+mj-lt"/>
              <a:buAutoNum type="arabicPeriod"/>
              <a:tabLst>
                <a:tab pos="3952875" algn="r"/>
              </a:tabLst>
            </a:pPr>
            <a:r>
              <a:rPr lang="ru-RU" altLang="ru-RU" sz="1000" dirty="0">
                <a:solidFill>
                  <a:srgbClr val="002060"/>
                </a:solidFill>
                <a:latin typeface="Arial (Основной текст)"/>
              </a:rPr>
              <a:t>Промежуточная защита результатов- 15.12.2024-31.12.2024</a:t>
            </a:r>
            <a:r>
              <a:rPr lang="ru-RU" alt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358194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1FBFD4-C452-5391-CEE5-81128C9E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39657"/>
            <a:ext cx="6865607" cy="460695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текущего состояния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3B3D5844-3B0F-A130-37D7-B9EACE2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9" y="32377"/>
            <a:ext cx="1039027" cy="1204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BB616BD-9CD8-23B8-C07F-ECBE44022E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265"/>
            <a:ext cx="12192000" cy="3707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43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66FCAA-B7FF-A69E-7E0A-DC0E7D36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843" y="143691"/>
            <a:ext cx="7332677" cy="491062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потока целевое состояние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A246F49-E1E7-B631-8F52-EE48C4B1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62412B8-D567-7D80-B77A-2E431849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09A8A1-BAEF-C947-35F7-34CF65335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9CB8F6-E266-E54E-6AA0-E33AF7AEF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FA05395-6518-B247-A01F-F9B7F130B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388"/>
            <a:ext cx="12192000" cy="42501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58ED56D-883B-85E0-B152-84D5783B01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957919"/>
            <a:ext cx="1216325" cy="900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625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4591" y="136525"/>
            <a:ext cx="4488809" cy="63367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мероприятий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946599E7-8869-8737-A52B-7F08E186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4121097"/>
              </p:ext>
            </p:extLst>
          </p:nvPr>
        </p:nvGraphicFramePr>
        <p:xfrm>
          <a:off x="1535390" y="738815"/>
          <a:ext cx="9462139" cy="564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938">
                  <a:extLst>
                    <a:ext uri="{9D8B030D-6E8A-4147-A177-3AD203B41FA5}">
                      <a16:colId xmlns="" xmlns:a16="http://schemas.microsoft.com/office/drawing/2014/main" val="2209849697"/>
                    </a:ext>
                  </a:extLst>
                </a:gridCol>
                <a:gridCol w="1718992">
                  <a:extLst>
                    <a:ext uri="{9D8B030D-6E8A-4147-A177-3AD203B41FA5}">
                      <a16:colId xmlns="" xmlns:a16="http://schemas.microsoft.com/office/drawing/2014/main" val="563089840"/>
                    </a:ext>
                  </a:extLst>
                </a:gridCol>
                <a:gridCol w="2428875">
                  <a:extLst>
                    <a:ext uri="{9D8B030D-6E8A-4147-A177-3AD203B41FA5}">
                      <a16:colId xmlns="" xmlns:a16="http://schemas.microsoft.com/office/drawing/2014/main" val="3699881439"/>
                    </a:ext>
                  </a:extLst>
                </a:gridCol>
                <a:gridCol w="942975">
                  <a:extLst>
                    <a:ext uri="{9D8B030D-6E8A-4147-A177-3AD203B41FA5}">
                      <a16:colId xmlns="" xmlns:a16="http://schemas.microsoft.com/office/drawing/2014/main" val="537673394"/>
                    </a:ext>
                  </a:extLst>
                </a:gridCol>
                <a:gridCol w="1038225">
                  <a:extLst>
                    <a:ext uri="{9D8B030D-6E8A-4147-A177-3AD203B41FA5}">
                      <a16:colId xmlns="" xmlns:a16="http://schemas.microsoft.com/office/drawing/2014/main" val="3236275000"/>
                    </a:ext>
                  </a:extLst>
                </a:gridCol>
                <a:gridCol w="2798134">
                  <a:extLst>
                    <a:ext uri="{9D8B030D-6E8A-4147-A177-3AD203B41FA5}">
                      <a16:colId xmlns="" xmlns:a16="http://schemas.microsoft.com/office/drawing/2014/main" val="947773087"/>
                    </a:ext>
                  </a:extLst>
                </a:gridCol>
              </a:tblGrid>
              <a:tr h="619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Решаемая 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Мероприятие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Дата начала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Дата окончания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Статус реализации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1546340"/>
                  </a:ext>
                </a:extLst>
              </a:tr>
              <a:tr h="1916890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процесса оформления документации во время проведения соревнований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необходимого оборудования для сокращения времени и автоматизации процесса проведения соревнований. Это необходимо для более результативной работы всех участников соревновательного процесса: спортсменов, тренеров, организаторов соревнований. Легкоатлетический манеж.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01.10.2024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31.10.2024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Оптимизация сокращения времени подготовки промежуточных и итоговых протоколов, которое значительно уменьшит время проведения самих соревнований.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54510900"/>
                  </a:ext>
                </a:extLst>
              </a:tr>
              <a:tr h="1608280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Оптимизация подведения итогов соревнований по виду спорта "легкая атлетика"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бумажных протоколов (протоколы имеют унифицированную форму, которая упрощению не подлежит), которые могут повлиять на результаты соревнований. Легкоатлетический манеж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01.10.2024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31.10.2024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некорректно заполненных итоговых протоколов, результаты на которых зависят от промежуточных протоколов, тем самым сокращается количество поданных апелляций и жалоб. Сокращение количества возвратов на доработку итоговых протоколов. Экономия бумаги в сезон с октября по апрель составит 5 пачек.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10598823"/>
                  </a:ext>
                </a:extLst>
              </a:tr>
              <a:tr h="973847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Сокращение времени, затраченного на лишнее передвижение судей во время проведения соревнований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Автоматизация процесса передачи информации между судьями и секретариатом.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01.10.2024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31.12.2024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Устранение излишнего передвижения во время соревновательного процесса. Сокращение простоев во время соревнований.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3357920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A8D1020-4497-7FD3-8329-83CB4AF8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063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4BCD61-0BA1-15A6-9769-8D614486E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91" y="102882"/>
            <a:ext cx="8222609" cy="17161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Диаграмма Спагетти</a:t>
            </a:r>
            <a:br>
              <a:rPr lang="ru-RU" dirty="0"/>
            </a:br>
            <a:endParaRPr lang="ru-RU" sz="2800" b="1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F3A7B28-1B7F-3A48-8B06-0E125FEA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52EE172-C25F-C8D3-8136-8BAD9B3E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560091C-5F42-FE9D-2792-02995E2612DB}"/>
              </a:ext>
            </a:extLst>
          </p:cNvPr>
          <p:cNvSpPr txBox="1"/>
          <p:nvPr/>
        </p:nvSpPr>
        <p:spPr>
          <a:xfrm>
            <a:off x="1630783" y="134076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Было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B0FA7F-4FB0-3B8A-9CF2-2A4EEF2D36DE}"/>
              </a:ext>
            </a:extLst>
          </p:cNvPr>
          <p:cNvSpPr txBox="1"/>
          <p:nvPr/>
        </p:nvSpPr>
        <p:spPr>
          <a:xfrm>
            <a:off x="9030322" y="1340769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Стало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09CE73A-3F72-6F57-C09B-C6AD45455C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EBADA24-0EE6-B9E5-97AB-AC82F16E47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5EBC270-B69F-2CF5-C884-42C1E7C59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787"/>
            <a:ext cx="5492203" cy="30241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013CDDDC-E9EE-7736-EE36-2F05E0BCA2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574" y="2014787"/>
            <a:ext cx="5492203" cy="30241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1395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=""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1" y="2142565"/>
            <a:ext cx="155574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="" xmlns:a16="http://schemas.microsoft.com/office/drawing/2014/main" id="{3CF0587A-C63E-B73F-5294-AF7CCEB57D03}"/>
              </a:ext>
            </a:extLst>
          </p:cNvPr>
          <p:cNvSpPr/>
          <p:nvPr/>
        </p:nvSpPr>
        <p:spPr>
          <a:xfrm>
            <a:off x="1502098" y="2078711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=""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403656" y="1600965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=""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231550" y="1605927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=""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2415071" y="1597335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=""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=""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5153299" y="2065669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="" xmlns:a16="http://schemas.microsoft.com/office/drawing/2014/main" id="{9B2BAD1C-FAA7-A646-FFA8-36A67C2E5452}"/>
              </a:ext>
            </a:extLst>
          </p:cNvPr>
          <p:cNvSpPr/>
          <p:nvPr/>
        </p:nvSpPr>
        <p:spPr>
          <a:xfrm flipV="1">
            <a:off x="8881158" y="2020279"/>
            <a:ext cx="2886435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=""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№1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6" name="TextBox 35">
            <a:extLst>
              <a:ext uri="{FF2B5EF4-FFF2-40B4-BE49-F238E27FC236}">
                <a16:creationId xmlns=""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517330" y="5015584"/>
            <a:ext cx="3363600" cy="1393737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 pitchFamily="34"/>
              </a:rPr>
              <a:t>Ведения документации в бумажном виде. Корректировка на бумажных протоколах может быть с ошибками. Использование бумажных протоколов.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=""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153299" y="5033713"/>
            <a:ext cx="3556005" cy="1140745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 pitchFamily="34"/>
              </a:rPr>
              <a:t>Разработка электронной таблицы значительно уменьшает количество потраченной бумаги.</a:t>
            </a:r>
          </a:p>
        </p:txBody>
      </p:sp>
      <p:sp>
        <p:nvSpPr>
          <p:cNvPr id="18" name="Стрелка: вправо 33">
            <a:extLst>
              <a:ext uri="{FF2B5EF4-FFF2-40B4-BE49-F238E27FC236}">
                <a16:creationId xmlns="" xmlns:a16="http://schemas.microsoft.com/office/drawing/2014/main" id="{30A0CE62-29BF-0C69-C2F0-2B1C884A3555}"/>
              </a:ext>
            </a:extLst>
          </p:cNvPr>
          <p:cNvSpPr/>
          <p:nvPr/>
        </p:nvSpPr>
        <p:spPr>
          <a:xfrm rot="5400013">
            <a:off x="11293921" y="4454523"/>
            <a:ext cx="522817" cy="156629"/>
          </a:xfrm>
          <a:custGeom>
            <a:avLst>
              <a:gd name="f0" fmla="val 1836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33BE4C3D-19FB-7C51-6FB8-7D12EE6FCC1A}"/>
              </a:ext>
            </a:extLst>
          </p:cNvPr>
          <p:cNvSpPr txBox="1"/>
          <p:nvPr/>
        </p:nvSpPr>
        <p:spPr>
          <a:xfrm>
            <a:off x="11540070" y="4349770"/>
            <a:ext cx="681569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>
                <a:solidFill>
                  <a:srgbClr val="000000"/>
                </a:solidFill>
                <a:latin typeface="Calibri" pitchFamily="34"/>
              </a:rPr>
              <a:t>80 %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EE6C4D-7097-7E30-A8E7-D704FE8953BC}"/>
              </a:ext>
            </a:extLst>
          </p:cNvPr>
          <p:cNvSpPr txBox="1"/>
          <p:nvPr/>
        </p:nvSpPr>
        <p:spPr>
          <a:xfrm>
            <a:off x="2896452" y="2566590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245F32BE-E024-19E2-835C-E4E3172E4D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45" y="2174019"/>
            <a:ext cx="3509014" cy="26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24464A6-A442-17AC-E20E-ED1AA139CA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94" y="2169795"/>
            <a:ext cx="2042873" cy="157820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FF6CA56C-BB03-1700-2377-C13B6B3A38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67" y="3176360"/>
            <a:ext cx="1389137" cy="1852182"/>
          </a:xfrm>
          <a:prstGeom prst="rect">
            <a:avLst/>
          </a:prstGeom>
        </p:spPr>
      </p:pic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50B8C01E-6C29-FB52-4022-B87417E7D83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57254735"/>
              </p:ext>
            </p:extLst>
          </p:nvPr>
        </p:nvGraphicFramePr>
        <p:xfrm>
          <a:off x="9322240" y="2169796"/>
          <a:ext cx="2080142" cy="4004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3626EF1-2F07-2724-8226-43EFD6CC2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="" xmlns:a16="http://schemas.microsoft.com/office/drawing/2014/main" id="{019A9A98-57D0-D760-C4C9-F35500B5919A}"/>
              </a:ext>
            </a:extLst>
          </p:cNvPr>
          <p:cNvSpPr/>
          <p:nvPr/>
        </p:nvSpPr>
        <p:spPr>
          <a:xfrm>
            <a:off x="4010212" y="1553131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="" xmlns:a16="http://schemas.microsoft.com/office/drawing/2014/main" id="{B4988682-D039-9B60-3461-043D7849490B}"/>
              </a:ext>
            </a:extLst>
          </p:cNvPr>
          <p:cNvSpPr/>
          <p:nvPr/>
        </p:nvSpPr>
        <p:spPr>
          <a:xfrm>
            <a:off x="9337793" y="1242661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="" xmlns:a16="http://schemas.microsoft.com/office/drawing/2014/main" id="{D2DF1985-8F5C-6C9F-58FF-AF42BCEF29A1}"/>
              </a:ext>
            </a:extLst>
          </p:cNvPr>
          <p:cNvSpPr/>
          <p:nvPr/>
        </p:nvSpPr>
        <p:spPr>
          <a:xfrm>
            <a:off x="5609970" y="1242112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="" xmlns:a16="http://schemas.microsoft.com/office/drawing/2014/main" id="{F2E64195-E620-5D56-3B13-9ED6A1E64E7F}"/>
              </a:ext>
            </a:extLst>
          </p:cNvPr>
          <p:cNvSpPr/>
          <p:nvPr/>
        </p:nvSpPr>
        <p:spPr>
          <a:xfrm>
            <a:off x="1044970" y="1180787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="" xmlns:a16="http://schemas.microsoft.com/office/drawing/2014/main" id="{1E2BBBE9-ADCE-2C78-0A71-2AEBB40DE8BF}"/>
              </a:ext>
            </a:extLst>
          </p:cNvPr>
          <p:cNvSpPr/>
          <p:nvPr/>
        </p:nvSpPr>
        <p:spPr>
          <a:xfrm>
            <a:off x="8345626" y="1547381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="" xmlns:a16="http://schemas.microsoft.com/office/drawing/2014/main" id="{36E15DFA-9E4C-A1F4-2791-24A221583E41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26">
            <a:extLst>
              <a:ext uri="{FF2B5EF4-FFF2-40B4-BE49-F238E27FC236}">
                <a16:creationId xmlns="" xmlns:a16="http://schemas.microsoft.com/office/drawing/2014/main" id="{406C8FBA-75FE-DD99-41CE-422ED5073B93}"/>
              </a:ext>
            </a:extLst>
          </p:cNvPr>
          <p:cNvSpPr/>
          <p:nvPr/>
        </p:nvSpPr>
        <p:spPr>
          <a:xfrm>
            <a:off x="9225491" y="1702743"/>
            <a:ext cx="2236773" cy="704369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Снижение времени (мин.)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301BAC68-FE74-14A2-2004-FE936B82D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№2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9997C6B5-EC0D-31AE-8E15-0C9D431CC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2750CE86-0973-D237-92CF-FD6680D1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6" name="TextBox 35">
            <a:extLst>
              <a:ext uri="{FF2B5EF4-FFF2-40B4-BE49-F238E27FC236}">
                <a16:creationId xmlns="" xmlns:a16="http://schemas.microsoft.com/office/drawing/2014/main" id="{A67746A5-5CA0-5D4C-0100-17943DCF41C2}"/>
              </a:ext>
            </a:extLst>
          </p:cNvPr>
          <p:cNvSpPr txBox="1"/>
          <p:nvPr/>
        </p:nvSpPr>
        <p:spPr>
          <a:xfrm>
            <a:off x="450079" y="4415407"/>
            <a:ext cx="3509013" cy="1372918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 pitchFamily="34"/>
              </a:rPr>
              <a:t>Ведения документации в бумажном виде. Корректировка на бумажных протоколах может быть с ошибками. Использование бумажных протоколов.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="" xmlns:a16="http://schemas.microsoft.com/office/drawing/2014/main" id="{A2A92C47-593E-36FF-1647-2713DB631A08}"/>
              </a:ext>
            </a:extLst>
          </p:cNvPr>
          <p:cNvSpPr txBox="1"/>
          <p:nvPr/>
        </p:nvSpPr>
        <p:spPr>
          <a:xfrm>
            <a:off x="4168270" y="4418754"/>
            <a:ext cx="4442330" cy="1593857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 pitchFamily="34"/>
              </a:rPr>
              <a:t>Разработка электронной таблицы для передачи информации между планшетами значительно сокращает время на передвижение  участников соревновательного процесса, а также вероятность допущения ошибок.</a:t>
            </a:r>
          </a:p>
        </p:txBody>
      </p:sp>
      <p:sp>
        <p:nvSpPr>
          <p:cNvPr id="18" name="Стрелка: вправо 33">
            <a:extLst>
              <a:ext uri="{FF2B5EF4-FFF2-40B4-BE49-F238E27FC236}">
                <a16:creationId xmlns="" xmlns:a16="http://schemas.microsoft.com/office/drawing/2014/main" id="{15F06677-24F6-C11A-7DD0-AAE651746CB7}"/>
              </a:ext>
            </a:extLst>
          </p:cNvPr>
          <p:cNvSpPr/>
          <p:nvPr/>
        </p:nvSpPr>
        <p:spPr>
          <a:xfrm rot="5400013">
            <a:off x="11208863" y="4451155"/>
            <a:ext cx="522817" cy="156629"/>
          </a:xfrm>
          <a:custGeom>
            <a:avLst>
              <a:gd name="f0" fmla="val 1836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FFFFFF"/>
              </a:solidFill>
              <a:latin typeface="Calibri"/>
            </a:endParaRPr>
          </a:p>
        </p:txBody>
      </p:sp>
      <p:graphicFrame>
        <p:nvGraphicFramePr>
          <p:cNvPr id="22" name="Диаграмма 27">
            <a:extLst>
              <a:ext uri="{FF2B5EF4-FFF2-40B4-BE49-F238E27FC236}">
                <a16:creationId xmlns="" xmlns:a16="http://schemas.microsoft.com/office/drawing/2014/main" id="{728BB32D-B094-BC3C-18EB-12CAC44919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9594453"/>
              </p:ext>
            </p:extLst>
          </p:nvPr>
        </p:nvGraphicFramePr>
        <p:xfrm>
          <a:off x="9239141" y="2523509"/>
          <a:ext cx="2135173" cy="348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01EB9E0-2C64-71D1-23F5-415463D3DDB4}"/>
              </a:ext>
            </a:extLst>
          </p:cNvPr>
          <p:cNvSpPr txBox="1"/>
          <p:nvPr/>
        </p:nvSpPr>
        <p:spPr>
          <a:xfrm>
            <a:off x="2896452" y="2566590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CBB0104-18A5-2699-C46C-022A1E768847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9CD9B7CC-8995-A7B6-8590-D7E4D8A2C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38237C1-ED76-2A28-D589-1272747EE5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BDEF133E-D351-E6DB-B4B8-2081941F12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0" y="1758135"/>
            <a:ext cx="3509014" cy="26317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B057E19-025C-FE36-6685-0E7A7A8897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33" y="1733643"/>
            <a:ext cx="3509014" cy="26317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5A6736-7715-8BE7-8C54-C0F5598AB41B}"/>
              </a:ext>
            </a:extLst>
          </p:cNvPr>
          <p:cNvSpPr txBox="1"/>
          <p:nvPr/>
        </p:nvSpPr>
        <p:spPr>
          <a:xfrm>
            <a:off x="11220010" y="4836749"/>
            <a:ext cx="6571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200" b="1" dirty="0">
                <a:solidFill>
                  <a:srgbClr val="000000"/>
                </a:solidFill>
                <a:latin typeface="Calibri" pitchFamily="34"/>
              </a:rPr>
              <a:t>72,5 %</a:t>
            </a:r>
          </a:p>
        </p:txBody>
      </p:sp>
    </p:spTree>
    <p:extLst>
      <p:ext uri="{BB962C8B-B14F-4D97-AF65-F5344CB8AC3E}">
        <p14:creationId xmlns="" xmlns:p14="http://schemas.microsoft.com/office/powerpoint/2010/main" val="32067453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765</TotalTime>
  <Words>761</Words>
  <Application>Microsoft Office PowerPoint</Application>
  <PresentationFormat>Произвольный</PresentationFormat>
  <Paragraphs>148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Областное бюджетное учреждение дополнительного образования «Спортивная школа олимпийского резерва имени Н.Я. Яковлева»</vt:lpstr>
      <vt:lpstr>Краткое описание проекта</vt:lpstr>
      <vt:lpstr>Слайд 3</vt:lpstr>
      <vt:lpstr>Карта текущего состояния</vt:lpstr>
      <vt:lpstr>Карта потока целевое состояние</vt:lpstr>
      <vt:lpstr>План мероприятий</vt:lpstr>
      <vt:lpstr>Диаграмма Спагетти </vt:lpstr>
      <vt:lpstr>Эффективное решение №1 </vt:lpstr>
      <vt:lpstr>Эффективное решение №2 </vt:lpstr>
      <vt:lpstr>Итоги реализации проекта</vt:lpstr>
      <vt:lpstr>Достижение целевых показателей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Смородинова О.А.</cp:lastModifiedBy>
  <cp:revision>12</cp:revision>
  <dcterms:created xsi:type="dcterms:W3CDTF">2023-10-25T14:48:25Z</dcterms:created>
  <dcterms:modified xsi:type="dcterms:W3CDTF">2025-09-04T09:45:34Z</dcterms:modified>
</cp:coreProperties>
</file>