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37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-342880" y="4714884"/>
            <a:ext cx="7772400" cy="1470025"/>
          </a:xfrm>
        </p:spPr>
        <p:txBody>
          <a:bodyPr>
            <a:normAutofit/>
          </a:bodyPr>
          <a:lstStyle>
            <a:lvl1pPr>
              <a:defRPr sz="5400" b="1" cap="none" spc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8588" y="578645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571536" y="-71462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7" name="SmartArt 占位符 6"/>
          <p:cNvSpPr>
            <a:spLocks noGrp="1"/>
          </p:cNvSpPr>
          <p:nvPr>
            <p:ph type="dgm" sz="quarter" idx="11"/>
          </p:nvPr>
        </p:nvSpPr>
        <p:spPr>
          <a:xfrm>
            <a:off x="714348" y="1785938"/>
            <a:ext cx="4572007" cy="4143392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2"/>
          </p:nvPr>
        </p:nvSpPr>
        <p:spPr>
          <a:xfrm>
            <a:off x="5429250" y="1785938"/>
            <a:ext cx="3214688" cy="4143375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642974" y="-24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5" name="SmartArt 占位符 4"/>
          <p:cNvSpPr>
            <a:spLocks noGrp="1"/>
          </p:cNvSpPr>
          <p:nvPr>
            <p:ph type="dgm" sz="quarter" idx="10"/>
          </p:nvPr>
        </p:nvSpPr>
        <p:spPr>
          <a:xfrm>
            <a:off x="714375" y="1857375"/>
            <a:ext cx="4000500" cy="4286250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1"/>
          </p:nvPr>
        </p:nvSpPr>
        <p:spPr>
          <a:xfrm>
            <a:off x="5000625" y="1857375"/>
            <a:ext cx="3714750" cy="4286250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428596" y="171448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0" name="图片占位符 8"/>
          <p:cNvSpPr>
            <a:spLocks noGrp="1"/>
          </p:cNvSpPr>
          <p:nvPr>
            <p:ph type="pic" sz="quarter" idx="11"/>
          </p:nvPr>
        </p:nvSpPr>
        <p:spPr>
          <a:xfrm>
            <a:off x="2571735" y="1714488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1" name="图片占位符 8"/>
          <p:cNvSpPr>
            <a:spLocks noGrp="1"/>
          </p:cNvSpPr>
          <p:nvPr>
            <p:ph type="pic" sz="quarter" idx="12"/>
          </p:nvPr>
        </p:nvSpPr>
        <p:spPr>
          <a:xfrm>
            <a:off x="428595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2" name="图片占位符 8"/>
          <p:cNvSpPr>
            <a:spLocks noGrp="1"/>
          </p:cNvSpPr>
          <p:nvPr>
            <p:ph type="pic" sz="quarter" idx="13"/>
          </p:nvPr>
        </p:nvSpPr>
        <p:spPr>
          <a:xfrm>
            <a:off x="2571736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</p:nvPr>
        </p:nvSpPr>
        <p:spPr>
          <a:xfrm>
            <a:off x="-785850" y="-16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sz="quarter" idx="14"/>
          </p:nvPr>
        </p:nvSpPr>
        <p:spPr>
          <a:xfrm>
            <a:off x="4786313" y="1714500"/>
            <a:ext cx="3786187" cy="4214813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357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-928726" y="5143512"/>
            <a:ext cx="8229600" cy="1143000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altLang="zh-CN" dirty="0" smtClean="0"/>
              <a:t>Thank You !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7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64904"/>
            <a:ext cx="89644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 регион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муниципальное бюджетное дошкольное образовательное учреждение «Детский сад комбинированного вида № 105»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«Оптимизация процесса подготовки и проведения занятий по изобразительной деятельности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sz="20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Курск - 2023</a:t>
            </a:r>
            <a:endParaRPr lang="ru-RU" sz="2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328"/>
            <a:ext cx="1584176" cy="1647543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91872" y="5538936"/>
            <a:ext cx="11521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5696" y="116632"/>
            <a:ext cx="4932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778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Карточка проекта: «Оптимизация </a:t>
            </a:r>
            <a:r>
              <a:rPr lang="ru-RU" dirty="0">
                <a:ln w="1778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процесса подготовки и проведения занятий по изобразительной деятельности»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7120" y="1039111"/>
            <a:ext cx="4476888" cy="247760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Вовлеченные лица и рамки проекта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Заказчик процесса: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педагог дополнительного образования по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изодеятельности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Владелец процесса: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Потафеева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Е.В., заведующий МБДОУ «Детский сад комбинированного вида № 105»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Периметр проекта: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помещения МБДОУ, кабинет по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изодеятельности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Границы процесса: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 этапа подготовки к занятиям по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изодеятельности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до завершения занятия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Руководитель проекта: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Потафеева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Е.В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Команда проекта: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Рощупкина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Л.А., Афанасьева Т.А.,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Поликрпова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О.В., </a:t>
            </a:r>
            <a:r>
              <a:rPr kumimoji="0" lang="ru-RU" sz="11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Стужная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М.С., Долматова Е.А., Остапенко О.П., Ефремова Н.Б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Куратор проекта: </a:t>
            </a:r>
            <a:r>
              <a:rPr lang="ru-RU" sz="1100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Дремов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А.И.</a:t>
            </a:r>
            <a:endParaRPr kumimoji="0" lang="ru-RU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66810" y="1039111"/>
            <a:ext cx="4260624" cy="24622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Обоснование выбора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Ключевой риск: 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длительный процесс по качественной подготовке педагога к занятию.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Последствия: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снижение продолжительности занятий по изобразительной деятельности.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Причины возникновения: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1. Большие временные затраты на путь до места проведения занятий.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Неэффективное использование рабочего времени воспитателей групп для подготовки к занятию по ИЗО.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Неэффективное использование рабочего времени педагога по ИЗО на подготовку к занятию.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Ценность для заказчика: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сокращение времени на перемещение и подготовку к занятиям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6713" y="3670600"/>
            <a:ext cx="4476888" cy="304698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Цели и плановый эффект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sng" strike="noStrike" kern="0" cap="none" spc="0" normalizeH="0" baseline="0" noProof="0" dirty="0">
              <a:ln>
                <a:noFill/>
              </a:ln>
              <a:solidFill>
                <a:srgbClr val="CEB966">
                  <a:lumMod val="75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53034" y="3670600"/>
            <a:ext cx="4272213" cy="304698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0070C0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4. Ключевые </a:t>
            </a:r>
            <a:r>
              <a:rPr kumimoji="0" lang="ru-RU" sz="12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события</a:t>
            </a:r>
            <a:r>
              <a:rPr kumimoji="0" lang="ru-RU" sz="1200" b="1" i="0" u="sng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проекта</a:t>
            </a:r>
            <a:endParaRPr kumimoji="0" lang="ru-RU" sz="1200" b="1" i="0" u="sng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Старт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проекта:                 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27.03.23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 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Диагностика и разработка целевого состояния процесса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                         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Разработка карты текущего состояния 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процесса:                  10.04.23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Анализ и оценка текущего состояния процесса:           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12.04.23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Разработка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карты целевого состояния процесса:                   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14.04.23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Разработка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плана реализации проекта:                                   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.04.23 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Установочное совещание по защите подходов оптимизации процесса:                                                                               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lang="ru-RU" sz="1100" kern="0" noProof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.04.23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Внедрение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улучшений: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.05.23 </a:t>
            </a: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– 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31.05.23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5. Анализ и оценка достижения целевых показателей проекта: 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.06.23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6. Защита отчетной презентации и закрытие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проекта:    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.06.23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0" dirty="0">
              <a:solidFill>
                <a:sysClr val="windowText" lastClr="000000"/>
              </a:solidFill>
              <a:latin typeface="Times New Roman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7301970"/>
              </p:ext>
            </p:extLst>
          </p:nvPr>
        </p:nvGraphicFramePr>
        <p:xfrm>
          <a:off x="167120" y="3939937"/>
          <a:ext cx="4476888" cy="27161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48696"/>
                <a:gridCol w="864096"/>
                <a:gridCol w="864096"/>
              </a:tblGrid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b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</a:t>
                      </a:r>
                      <a:endParaRPr lang="ru-RU" sz="105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временных затрат педагога при подготовке к занятиям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мин. 10 сек.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мин.30 сек.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времени педагога по ИЗО на перемещение к месту проведения занятия и обратно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мин.40 сек.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мин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временных затрат воспитателей при подготовке к занятиям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мин.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мин.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Внедрение системы 5С в кабинете по ИЗО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3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формирования бережливого сознания у дошкольников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Оптимизация процесса у воспитателя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3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Оптимизация процесса у ПДО по ИЗО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5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5821" y="176086"/>
            <a:ext cx="646638" cy="6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536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5696" y="116632"/>
            <a:ext cx="4932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Оптимизация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процесса подготовки и проведения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занятий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изобразительной деятельности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»  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текущего состояния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3198814"/>
              </p:ext>
            </p:extLst>
          </p:nvPr>
        </p:nvGraphicFramePr>
        <p:xfrm>
          <a:off x="395536" y="980914"/>
          <a:ext cx="8229601" cy="41930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4056"/>
                <a:gridCol w="737104"/>
                <a:gridCol w="775064"/>
                <a:gridCol w="504056"/>
                <a:gridCol w="542041"/>
                <a:gridCol w="459555"/>
                <a:gridCol w="542781"/>
                <a:gridCol w="636864"/>
                <a:gridCol w="658058"/>
                <a:gridCol w="649270"/>
                <a:gridCol w="495223"/>
                <a:gridCol w="437844"/>
                <a:gridCol w="628076"/>
                <a:gridCol w="659609"/>
              </a:tblGrid>
              <a:tr h="2143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ПДО по ИЗО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Пошла в группу №9 для консультации воспитателя по подготовке к занятию 1.40 сек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Взяла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 для подготовки к занятиям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Вернулась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кабинет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 сек.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Приготовила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раздаточный материал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Убрала рабочее место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Ищет наглядный материал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Взяла 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 (наглядный и раздаточный) к занятию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сек.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Пошла в группу № 9 для проведения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 сек. </a:t>
                      </a: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Подготовилась к занятию в группе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Провела занятие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Убрала материал после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мин. </a:t>
                      </a: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Вернулась в кабинет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 сек.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Разложиламатериалы</a:t>
                      </a: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занятию по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местам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мин. </a:t>
                      </a:r>
                    </a:p>
                  </a:txBody>
                  <a:tcPr marL="55829" marR="55829" marT="0" marB="0"/>
                </a:tc>
              </a:tr>
              <a:tr h="1384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Получила информацию о занятии и дала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мин.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Готовится к занятию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Раскладывает необходимый рабочий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мин. </a:t>
                      </a: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Участвует в занятии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Убирает группу после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мин. 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Занимаются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Дежурят  после занятия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24-конечная звезда 16"/>
          <p:cNvSpPr/>
          <p:nvPr/>
        </p:nvSpPr>
        <p:spPr>
          <a:xfrm>
            <a:off x="1002370" y="2708919"/>
            <a:ext cx="517525" cy="520865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18" name="24-конечная звезда 17"/>
          <p:cNvSpPr/>
          <p:nvPr/>
        </p:nvSpPr>
        <p:spPr>
          <a:xfrm>
            <a:off x="1723247" y="2297756"/>
            <a:ext cx="605859" cy="822325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2</a:t>
            </a:r>
          </a:p>
        </p:txBody>
      </p:sp>
      <p:sp>
        <p:nvSpPr>
          <p:cNvPr id="19" name="24-конечная звезда 18"/>
          <p:cNvSpPr/>
          <p:nvPr/>
        </p:nvSpPr>
        <p:spPr>
          <a:xfrm>
            <a:off x="2411760" y="2248060"/>
            <a:ext cx="503237" cy="671512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20" name="24-конечная звезда 19"/>
          <p:cNvSpPr/>
          <p:nvPr/>
        </p:nvSpPr>
        <p:spPr>
          <a:xfrm>
            <a:off x="3844770" y="2130440"/>
            <a:ext cx="609600" cy="731838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2</a:t>
            </a:r>
          </a:p>
        </p:txBody>
      </p:sp>
      <p:sp>
        <p:nvSpPr>
          <p:cNvPr id="21" name="24-конечная звезда 20"/>
          <p:cNvSpPr/>
          <p:nvPr/>
        </p:nvSpPr>
        <p:spPr>
          <a:xfrm>
            <a:off x="5148064" y="1918980"/>
            <a:ext cx="503237" cy="639762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22" name="24-конечная звезда 21"/>
          <p:cNvSpPr/>
          <p:nvPr/>
        </p:nvSpPr>
        <p:spPr>
          <a:xfrm>
            <a:off x="5832476" y="1918979"/>
            <a:ext cx="515813" cy="577379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3</a:t>
            </a:r>
          </a:p>
        </p:txBody>
      </p:sp>
      <p:sp>
        <p:nvSpPr>
          <p:cNvPr id="23" name="24-конечная звезда 22"/>
          <p:cNvSpPr/>
          <p:nvPr/>
        </p:nvSpPr>
        <p:spPr>
          <a:xfrm>
            <a:off x="6870672" y="2470928"/>
            <a:ext cx="557212" cy="671512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1</a:t>
            </a:r>
          </a:p>
        </p:txBody>
      </p:sp>
      <p:sp>
        <p:nvSpPr>
          <p:cNvPr id="24" name="24-конечная звезда 23"/>
          <p:cNvSpPr/>
          <p:nvPr/>
        </p:nvSpPr>
        <p:spPr>
          <a:xfrm>
            <a:off x="7936417" y="2154253"/>
            <a:ext cx="685800" cy="708025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2</a:t>
            </a:r>
          </a:p>
        </p:txBody>
      </p:sp>
      <p:sp>
        <p:nvSpPr>
          <p:cNvPr id="25" name="24-конечная звезда 24"/>
          <p:cNvSpPr/>
          <p:nvPr/>
        </p:nvSpPr>
        <p:spPr>
          <a:xfrm>
            <a:off x="1723847" y="4263491"/>
            <a:ext cx="399882" cy="445728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 smtClean="0">
                <a:effectLst/>
                <a:ea typeface="Calibri"/>
                <a:cs typeface="Times New Roman"/>
              </a:rPr>
              <a:t>5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6" name="24-конечная звезда 25"/>
          <p:cNvSpPr/>
          <p:nvPr/>
        </p:nvSpPr>
        <p:spPr>
          <a:xfrm>
            <a:off x="4207092" y="3933056"/>
            <a:ext cx="796956" cy="660870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5</a:t>
            </a:r>
          </a:p>
        </p:txBody>
      </p:sp>
      <p:sp>
        <p:nvSpPr>
          <p:cNvPr id="27" name="24-конечная звезда 26"/>
          <p:cNvSpPr/>
          <p:nvPr/>
        </p:nvSpPr>
        <p:spPr>
          <a:xfrm>
            <a:off x="5827811" y="4384579"/>
            <a:ext cx="520478" cy="281932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5</a:t>
            </a:r>
          </a:p>
        </p:txBody>
      </p:sp>
      <p:sp>
        <p:nvSpPr>
          <p:cNvPr id="28" name="24-конечная звезда 27"/>
          <p:cNvSpPr/>
          <p:nvPr/>
        </p:nvSpPr>
        <p:spPr>
          <a:xfrm>
            <a:off x="7377297" y="3870380"/>
            <a:ext cx="723095" cy="723546"/>
          </a:xfrm>
          <a:prstGeom prst="star2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4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5311455"/>
              </p:ext>
            </p:extLst>
          </p:nvPr>
        </p:nvGraphicFramePr>
        <p:xfrm>
          <a:off x="395536" y="5229200"/>
          <a:ext cx="5328592" cy="14721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0486"/>
                <a:gridCol w="450810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проблемы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проблемы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длительный процесс перемещений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016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длительный процесс поиска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необходимость многократного повторения одних и тех же действий из-за удаленности группы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длительный процесс уборки из-за отсутствия стандарта для уборки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5880" algn="l"/>
                        </a:tabLs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неэффективное использование рабочего времени воспитателя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00233" y="5373216"/>
            <a:ext cx="28980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ВПП воспитателя –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ВПП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педагога по ИЗО – 67,5 мин.</a:t>
            </a:r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6829"/>
            <a:ext cx="646638" cy="6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4649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5695" y="116632"/>
            <a:ext cx="5201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Оптимизация процесса подготовки и проведения занятий по изобразительной деятельности»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целевого состояния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0961417"/>
              </p:ext>
            </p:extLst>
          </p:nvPr>
        </p:nvGraphicFramePr>
        <p:xfrm>
          <a:off x="187170" y="1054254"/>
          <a:ext cx="8777318" cy="27806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9539"/>
                <a:gridCol w="1113907"/>
                <a:gridCol w="1113907"/>
                <a:gridCol w="892802"/>
                <a:gridCol w="1114430"/>
                <a:gridCol w="1336583"/>
                <a:gridCol w="1254022"/>
                <a:gridCol w="1152128"/>
              </a:tblGrid>
              <a:tr h="1378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ПДО по ИЗО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Достала материал до проведения </a:t>
                      </a: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занятий</a:t>
                      </a: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сек. </a:t>
                      </a: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Нарезала необходимый материал для занятий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Убрала рабочее место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Разложила рабочий материал для детей на занятие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сек.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упорядоченного наглядного материала на компьютере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Проводит занятие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Убирает материал после занятия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</a:tr>
              <a:tr h="1059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Ведет детей на занятие в кабинет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Занимается своей работой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Уводит детей обратно в группу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</a:tr>
              <a:tr h="318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Пришли на занятие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мин.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Занимаются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мин.</a:t>
                      </a:r>
                      <a:endParaRPr lang="ru-RU" sz="9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Уходят в группу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мин.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626" marR="56626" marT="0" marB="0"/>
                </a:tc>
              </a:tr>
            </a:tbl>
          </a:graphicData>
        </a:graphic>
      </p:graphicFrame>
      <p:sp>
        <p:nvSpPr>
          <p:cNvPr id="7" name="Выноска-облако 6"/>
          <p:cNvSpPr/>
          <p:nvPr/>
        </p:nvSpPr>
        <p:spPr>
          <a:xfrm>
            <a:off x="1161158" y="1772816"/>
            <a:ext cx="795338" cy="434975"/>
          </a:xfrm>
          <a:prstGeom prst="cloud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1,2,3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3275856" y="1601366"/>
            <a:ext cx="723900" cy="388937"/>
          </a:xfrm>
          <a:prstGeom prst="cloud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4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5462060" y="1844824"/>
            <a:ext cx="792088" cy="421407"/>
          </a:xfrm>
          <a:prstGeom prst="cloud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2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7929934" y="1739106"/>
            <a:ext cx="811212" cy="452438"/>
          </a:xfrm>
          <a:prstGeom prst="cloud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4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6660232" y="2924944"/>
            <a:ext cx="754063" cy="444500"/>
          </a:xfrm>
          <a:prstGeom prst="cloud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ea typeface="Calibri"/>
                <a:cs typeface="Times New Roman"/>
              </a:rPr>
              <a:t>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1012199"/>
              </p:ext>
            </p:extLst>
          </p:nvPr>
        </p:nvGraphicFramePr>
        <p:xfrm>
          <a:off x="179512" y="4005046"/>
          <a:ext cx="8777318" cy="131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76464"/>
                <a:gridCol w="3744416"/>
                <a:gridCol w="856438"/>
              </a:tblGrid>
              <a:tr h="156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Проблемы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Пути решения</a:t>
                      </a:r>
                      <a:endParaRPr lang="ru-RU" sz="10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  <a:tr h="15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Длительный процесс перемещений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проводится в кабинете по изодеятельности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  <a:tr h="27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Длительный процесс поиска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Систематизировали хранение раздаточного и демонстрационного материала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  <a:tr h="27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Необходимость многократного повторения одних и тех же действий из-за удаленности группы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проводится в кабинете по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изодеятельности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  <a:tr h="144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Длительный процесс уборки из-за отсутствия стандарта для уборки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стандарта для уборки рабочего места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  <a:tr h="15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Неэффективное использование рабочего времени воспитателя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Появилось свободное время для работы воспитателя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 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818" marR="55818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5301208"/>
            <a:ext cx="8856984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1. Занятие проводится в кабинете по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2. Систематизировали хранение раздаточного и демонстрационного материала.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3. Занятие проводится в кабинете по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4. Создание стандарта для уборки рабочего места.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5. Появилось свободное время для работы воспитателя.</a:t>
            </a:r>
          </a:p>
          <a:p>
            <a:r>
              <a:rPr lang="ru-RU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ВПП воспитателя – 36 мин., </a:t>
            </a:r>
            <a:r>
              <a:rPr lang="ru-RU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72%;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ВПП </a:t>
            </a:r>
            <a:r>
              <a:rPr lang="ru-RU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педагога по </a:t>
            </a:r>
            <a:r>
              <a:rPr lang="ru-RU" sz="1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 49 мин. 30сек</a:t>
            </a:r>
            <a:r>
              <a:rPr lang="ru-RU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73 % </a:t>
            </a:r>
            <a:endParaRPr lang="ru-RU" sz="16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26282" y1="80128" x2="26282" y2="80128"/>
                        <a14:foregroundMark x1="30128" y1="30128" x2="30128" y2="30128"/>
                        <a14:foregroundMark x1="47436" y1="51282" x2="47436" y2="51282"/>
                        <a14:foregroundMark x1="47436" y1="35256" x2="47436" y2="35256"/>
                        <a14:foregroundMark x1="71154" y1="59615" x2="71154" y2="59615"/>
                        <a14:foregroundMark x1="33333" y1="61538" x2="33333" y2="61538"/>
                        <a14:backgroundMark x1="9615" y1="89103" x2="9615" y2="89103"/>
                        <a14:backgroundMark x1="11538" y1="18590" x2="11538" y2="18590"/>
                        <a14:backgroundMark x1="92949" y1="9615" x2="92949" y2="9615"/>
                        <a14:backgroundMark x1="94231" y1="92949" x2="94231" y2="929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01717" y="37967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968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5696" y="116632"/>
            <a:ext cx="4932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Оптимизация процесса подготовки и проведения занятий по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изобразительной деятельности»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направленные на реализацию проекта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>
                        <a14:foregroundMark x1="26282" y1="80128" x2="26282" y2="80128"/>
                        <a14:foregroundMark x1="30128" y1="30128" x2="30128" y2="30128"/>
                        <a14:foregroundMark x1="47436" y1="51282" x2="47436" y2="51282"/>
                        <a14:foregroundMark x1="47436" y1="35256" x2="47436" y2="35256"/>
                        <a14:foregroundMark x1="71154" y1="59615" x2="71154" y2="59615"/>
                        <a14:foregroundMark x1="33333" y1="61538" x2="33333" y2="61538"/>
                        <a14:backgroundMark x1="9615" y1="89103" x2="9615" y2="89103"/>
                        <a14:backgroundMark x1="11538" y1="18590" x2="11538" y2="18590"/>
                        <a14:backgroundMark x1="92949" y1="9615" x2="92949" y2="9615"/>
                        <a14:backgroundMark x1="94231" y1="92949" x2="94231" y2="929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116632"/>
            <a:ext cx="792088" cy="79208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56829"/>
            <a:ext cx="1819276" cy="72009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164894"/>
              </p:ext>
            </p:extLst>
          </p:nvPr>
        </p:nvGraphicFramePr>
        <p:xfrm>
          <a:off x="467544" y="1988840"/>
          <a:ext cx="8363272" cy="40233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45920"/>
                <a:gridCol w="3172945"/>
                <a:gridCol w="1172408"/>
                <a:gridCol w="1172408"/>
                <a:gridCol w="1199591"/>
              </a:tblGrid>
              <a:tr h="409412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Решаемая задача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начала реализации мероприятия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окончания реализации мероприятия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Статус реализации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</a:tr>
              <a:tr h="545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 моечной комнаты для удобства проведения занятий по изодеятельности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 системы водоснабжения (ХВС, ГВС) и водоотведения, установка умывальника, установка стеллажа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15.05.2023 г.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19.05.2023 г.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indent="22860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</a:tr>
              <a:tr h="1228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рабочих мест и пространства кабинета с применением системы 5С и многофункционального использования всего пространства кабинета, создание условий для формирования бережливого сознания у детей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Систематизация хранения пособий, дидактических материалов, канцтоваров на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рабочем месте педагога,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размещение информационных табличек, плакатов, нанесение маркировок на контейнеры; разделение пространства на зоны, доступное расположение предметов и пособий в соответствии с возрастом детей; разработка стандарта хранения и уборки инвентаря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15.05.2023 г.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19.05.2023 г.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indent="22860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</a:tr>
              <a:tr h="682354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Оптимизация процесса подготовки учебного материала к занятию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Установка контейнеров для раздаточного материала. Установка оргтехники (ноутбук, принтер, сенсорная панель на стойке), маркерно-магнитной доски.  Формирование электронной картотеки демонстрационного материала по темам для длительного использования.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22.05.2023 г.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31.05.2023 г.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indent="22860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реализовано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829" marR="558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223202"/>
      </p:ext>
    </p:extLst>
  </p:cSld>
  <p:clrMapOvr>
    <a:masterClrMapping/>
  </p:clrMapOvr>
</p:sld>
</file>

<file path=ppt/theme/theme1.xml><?xml version="1.0" encoding="utf-8"?>
<a:theme xmlns:a="http://schemas.openxmlformats.org/drawingml/2006/main" name="nature-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nature-02</Template>
  <TotalTime>103</TotalTime>
  <Words>1025</Words>
  <Application>Microsoft Office PowerPoint</Application>
  <PresentationFormat>Экран (4:3)</PresentationFormat>
  <Paragraphs>277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nature-02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Смородинова О.А.</cp:lastModifiedBy>
  <cp:revision>15</cp:revision>
  <dcterms:created xsi:type="dcterms:W3CDTF">2012-07-31T15:45:01Z</dcterms:created>
  <dcterms:modified xsi:type="dcterms:W3CDTF">2025-08-19T11:47:37Z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303400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