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32"/>
  </p:notesMasterIdLst>
  <p:sldIdLst>
    <p:sldId id="256" r:id="rId20"/>
    <p:sldId id="267" r:id="rId21"/>
    <p:sldId id="258" r:id="rId22"/>
    <p:sldId id="259" r:id="rId23"/>
    <p:sldId id="257" r:id="rId24"/>
    <p:sldId id="260" r:id="rId25"/>
    <p:sldId id="265" r:id="rId26"/>
    <p:sldId id="266" r:id="rId27"/>
    <p:sldId id="261" r:id="rId28"/>
    <p:sldId id="262" r:id="rId29"/>
    <p:sldId id="263" r:id="rId30"/>
    <p:sldId id="264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accent3"/>
              </a:solidFill>
              <a:prstDash val="solid"/>
            </a:ln>
          </a:left>
          <a:right>
            <a:ln w="12700">
              <a:solidFill>
                <a:schemeClr val="accent3"/>
              </a:solidFill>
              <a:prstDash val="solid"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 w="12700">
              <a:solidFill>
                <a:schemeClr val="accent3"/>
              </a:solidFill>
              <a:prstDash val="solid"/>
            </a:ln>
          </a:insideH>
          <a:insideV>
            <a:ln w="12700">
              <a:solidFill>
                <a:schemeClr val="accent3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3"/>
              </a:solidFill>
              <a:prstDash val="solid"/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2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2"/>
              </a:solidFill>
              <a:prstDash val="solid"/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/>
        <a:schemeClr val="dk1"/>
      </a:tcTxStyle>
      <a:tcStyle>
        <a:tcBdr>
          <a:left>
            <a:ln w="12700">
              <a:solidFill>
                <a:schemeClr val="accent6"/>
              </a:solidFill>
              <a:prstDash val="solid"/>
            </a:ln>
          </a:left>
          <a:right>
            <a:ln w="12700">
              <a:solidFill>
                <a:schemeClr val="accent6"/>
              </a:solidFill>
              <a:prstDash val="solid"/>
            </a:ln>
          </a:right>
          <a:top>
            <a:ln w="12700">
              <a:solidFill>
                <a:schemeClr val="accent6"/>
              </a:solidFill>
              <a:prstDash val="solid"/>
            </a:ln>
          </a:top>
          <a:bottom>
            <a:ln w="12700">
              <a:solidFill>
                <a:schemeClr val="accent6"/>
              </a:solidFill>
              <a:prstDash val="solid"/>
            </a:ln>
          </a:bottom>
          <a:insideH>
            <a:ln w="12700">
              <a:solidFill>
                <a:schemeClr val="accent6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6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accent3"/>
              </a:solidFill>
              <a:prstDash val="solid"/>
            </a:ln>
          </a:left>
          <a:right>
            <a:ln w="12700">
              <a:solidFill>
                <a:schemeClr val="accent3"/>
              </a:solidFill>
              <a:prstDash val="solid"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 w="12700">
              <a:solidFill>
                <a:schemeClr val="accent3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3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</a:tblBg>
    <a:wholeTbl>
      <a:tcTxStyle>
        <a:fontRef idx="minor"/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/>
        <a:schemeClr val="tx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 w="12700">
              <a:solidFill>
                <a:schemeClr val="accent2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2"/>
              </a:solidFill>
              <a:prstDash val="solid"/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5"/>
              </a:solidFill>
              <a:prstDash val="solid"/>
            </a:ln>
          </a:top>
          <a:bottom>
            <a:ln w="12700">
              <a:solidFill>
                <a:schemeClr val="accent5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5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5"/>
              </a:solidFill>
              <a:prstDash val="solid"/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6"/>
              </a:solidFill>
              <a:prstDash val="solid"/>
            </a:ln>
          </a:top>
          <a:bottom>
            <a:ln w="12700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6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6"/>
              </a:solidFill>
              <a:prstDash val="solid"/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/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>
              <a:solidFill>
                <a:schemeClr val="dk1"/>
              </a:solidFill>
              <a:prstDash val="solid"/>
            </a:ln>
          </a:top>
          <a:bottom>
            <a:ln w="25400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/>
        <a:schemeClr val="dk1"/>
      </a:tcTxStyle>
      <a:tcStyle>
        <a:tcBdr/>
      </a:tcStyle>
    </a:seCell>
    <a:swCell>
      <a:tcTxStyle b="on">
        <a:fontRef idx="minor"/>
        <a:schemeClr val="dk1"/>
      </a:tcTxStyle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25400">
              <a:solidFill>
                <a:schemeClr val="dk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/>
        <a:schemeClr val="tx1"/>
      </a:tcTxStyle>
      <a:tcStyle>
        <a:tcBdr>
          <a:left>
            <a:ln w="12700">
              <a:solidFill>
                <a:schemeClr val="accent3"/>
              </a:solidFill>
              <a:prstDash val="solid"/>
            </a:ln>
          </a:left>
          <a:right>
            <a:ln w="12700">
              <a:solidFill>
                <a:schemeClr val="accent3"/>
              </a:solidFill>
              <a:prstDash val="solid"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 w="12700">
              <a:solidFill>
                <a:schemeClr val="accent3"/>
              </a:solidFill>
              <a:prstDash val="solid"/>
            </a:ln>
          </a:insideH>
          <a:insideV>
            <a:ln w="12700">
              <a:solidFill>
                <a:schemeClr val="accent3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3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3"/>
              </a:solidFill>
              <a:prstDash val="solid"/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 w="12700">
              <a:solidFill>
                <a:schemeClr val="accent2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2"/>
              </a:solidFill>
              <a:prstDash val="solid"/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/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6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tx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tx1"/>
              </a:solidFill>
              <a:prstDash val="solid"/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/>
        <a:schemeClr val="tx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 w="12700">
              <a:solidFill>
                <a:schemeClr val="accent1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/>
        <a:schemeClr val="tx1"/>
      </a:tcTxStyle>
      <a:tcStyle>
        <a:tcBdr>
          <a:left>
            <a:ln w="12700">
              <a:solidFill>
                <a:schemeClr val="accent5"/>
              </a:solidFill>
              <a:prstDash val="solid"/>
            </a:ln>
          </a:left>
          <a:right>
            <a:ln w="12700">
              <a:solidFill>
                <a:schemeClr val="accent5"/>
              </a:solidFill>
              <a:prstDash val="solid"/>
            </a:ln>
          </a:right>
          <a:top>
            <a:ln w="12700">
              <a:solidFill>
                <a:schemeClr val="accent5"/>
              </a:solidFill>
              <a:prstDash val="solid"/>
            </a:ln>
          </a:top>
          <a:bottom>
            <a:ln w="12700">
              <a:solidFill>
                <a:schemeClr val="accent5"/>
              </a:solidFill>
              <a:prstDash val="solid"/>
            </a:ln>
          </a:bottom>
          <a:insideH>
            <a:ln w="12700">
              <a:solidFill>
                <a:schemeClr val="accent5"/>
              </a:solidFill>
              <a:prstDash val="solid"/>
            </a:ln>
          </a:insideH>
          <a:insideV>
            <a:ln w="12700">
              <a:solidFill>
                <a:schemeClr val="accent5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5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5"/>
              </a:solidFill>
              <a:prstDash val="solid"/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3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3"/>
              </a:solidFill>
              <a:prstDash val="solid"/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/>
        <a:schemeClr val="tx1"/>
      </a:tcTxStyle>
      <a:tcStyle>
        <a:tcBdr>
          <a:left>
            <a:ln w="12700">
              <a:solidFill>
                <a:schemeClr val="accent6"/>
              </a:solidFill>
              <a:prstDash val="solid"/>
            </a:ln>
          </a:left>
          <a:right>
            <a:ln w="12700">
              <a:solidFill>
                <a:schemeClr val="accent6"/>
              </a:solidFill>
              <a:prstDash val="solid"/>
            </a:ln>
          </a:right>
          <a:top>
            <a:ln w="12700">
              <a:solidFill>
                <a:schemeClr val="accent6"/>
              </a:solidFill>
              <a:prstDash val="solid"/>
            </a:ln>
          </a:top>
          <a:bottom>
            <a:ln w="12700">
              <a:solidFill>
                <a:schemeClr val="accent6"/>
              </a:solidFill>
              <a:prstDash val="solid"/>
            </a:ln>
          </a:bottom>
          <a:insideH>
            <a:ln w="12700">
              <a:solidFill>
                <a:schemeClr val="accent6"/>
              </a:solidFill>
              <a:prstDash val="solid"/>
            </a:ln>
          </a:insideH>
          <a:insideV>
            <a:ln w="12700">
              <a:solidFill>
                <a:schemeClr val="accent6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6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6"/>
              </a:solidFill>
              <a:prstDash val="solid"/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>
              <a:solidFill>
                <a:schemeClr val="dk1"/>
              </a:solidFill>
              <a:prstDash val="solid"/>
            </a:ln>
          </a:top>
          <a:bottom>
            <a:ln w="25400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/>
        <a:schemeClr val="dk1"/>
      </a:tcTxStyle>
      <a:tcStyle>
        <a:tcBdr/>
      </a:tcStyle>
    </a:seCell>
    <a:swCell>
      <a:tcTxStyle b="on">
        <a:fontRef idx="minor"/>
        <a:schemeClr val="dk1"/>
      </a:tcTxStyle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25400">
              <a:solidFill>
                <a:schemeClr val="dk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/>
        <a:schemeClr val="tx1"/>
      </a:tcTxStyle>
      <a:tcStyle>
        <a:tcBdr>
          <a:left>
            <a:ln w="12700">
              <a:solidFill>
                <a:schemeClr val="accent4"/>
              </a:solidFill>
              <a:prstDash val="solid"/>
            </a:ln>
          </a:left>
          <a:right>
            <a:ln w="12700">
              <a:solidFill>
                <a:schemeClr val="accent4"/>
              </a:solidFill>
              <a:prstDash val="solid"/>
            </a:ln>
          </a:right>
          <a:top>
            <a:ln w="12700">
              <a:solidFill>
                <a:schemeClr val="accent4"/>
              </a:solidFill>
              <a:prstDash val="solid"/>
            </a:ln>
          </a:top>
          <a:bottom>
            <a:ln w="12700">
              <a:solidFill>
                <a:schemeClr val="accent4"/>
              </a:solidFill>
              <a:prstDash val="solid"/>
            </a:ln>
          </a:bottom>
          <a:insideH>
            <a:ln w="12700">
              <a:solidFill>
                <a:schemeClr val="accent4"/>
              </a:solidFill>
              <a:prstDash val="solid"/>
            </a:ln>
          </a:insideH>
          <a:insideV>
            <a:ln w="12700">
              <a:solidFill>
                <a:schemeClr val="accent4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4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4"/>
              </a:solidFill>
              <a:prstDash val="solid"/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/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3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547DE-052A-4CFE-93D9-6FB6472FAF44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55F1-42FE-45F3-9418-F2FE4A173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2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55F1-42FE-45F3-9418-F2FE4A1736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2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EC661016-F9E3-4A77-9BC2-19FB34E17667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76300" y="731838"/>
            <a:ext cx="4997450" cy="3748087"/>
          </a:xfrm>
          <a:prstGeom prst="rect">
            <a:avLst/>
          </a:prstGeom>
        </p:spPr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889200" y="4726800"/>
            <a:ext cx="4966560" cy="4478040"/>
          </a:xfrm>
          <a:prstGeom prst="rect">
            <a:avLst/>
          </a:prstGeom>
        </p:spPr>
        <p:txBody>
          <a:bodyPr lIns="92160" tIns="46080" rIns="92160" bIns="4608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9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icture 476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477" name="Shape 477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title" idx="1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subTitle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grpSp>
        <p:nvGrpSpPr>
          <p:cNvPr id="480" name="Shape 480"/>
          <p:cNvGrpSpPr/>
          <p:nvPr/>
        </p:nvGrpSpPr>
        <p:grpSpPr>
          <a:xfrm>
            <a:off x="5637213" y="1194011"/>
            <a:ext cx="1992333" cy="369888"/>
            <a:chOff x="0" y="0"/>
            <a:chExt cx="1992333" cy="369888"/>
          </a:xfrm>
        </p:grpSpPr>
        <p:sp>
          <p:nvSpPr>
            <p:cNvPr id="481" name="Shape 481"/>
            <p:cNvSpPr/>
            <p:nvPr/>
          </p:nvSpPr>
          <p:spPr>
            <a:xfrm>
              <a:off x="0" y="9525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312737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625474" y="9525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938212" y="9525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1631971" y="9525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1279543" y="63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 idx="17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77" name="Shape 777"/>
          <p:cNvSpPr txBox="1">
            <a:spLocks noGrp="1"/>
          </p:cNvSpPr>
          <p:nvPr>
            <p:ph type="body" idx="16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body" idx="8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79" name="Shape 7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>
            <a:spLocks noGrp="1"/>
          </p:cNvSpPr>
          <p:nvPr>
            <p:ph type="title" idx="17"/>
          </p:nvPr>
        </p:nvSpPr>
        <p:spPr>
          <a:xfrm>
            <a:off x="6788156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93" name="Shape 893"/>
          <p:cNvSpPr txBox="1">
            <a:spLocks noGrp="1"/>
          </p:cNvSpPr>
          <p:nvPr>
            <p:ph type="body" idx="16"/>
          </p:nvPr>
        </p:nvSpPr>
        <p:spPr>
          <a:xfrm>
            <a:off x="468318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94" name="Shape 89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Group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/>
        </p:nvSpPr>
        <p:spPr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defPPr/>
            <a:lvl1pPr lvl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title" idx="19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defPPr/>
            <a:lvl1pPr lvl="0">
              <a:defRPr sz="3300" b="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subTitle" idx="18"/>
          </p:nvPr>
        </p:nvSpPr>
        <p:spPr>
          <a:xfrm>
            <a:off x="2050718" y="3945699"/>
            <a:ext cx="5036084" cy="219819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id="679" name="Picture 679"/>
          <p:cNvPicPr/>
          <p:nvPr/>
        </p:nvPicPr>
        <p:blipFill>
          <a:blip r:embed="rId2"/>
          <a:stretch/>
        </p:blipFill>
        <p:spPr>
          <a:xfrm>
            <a:off x="3293135" y="4617893"/>
            <a:ext cx="5850864" cy="2240107"/>
          </a:xfrm>
          <a:prstGeom prst="rect">
            <a:avLst/>
          </a:prstGeom>
          <a:ln>
            <a:noFill/>
          </a:ln>
        </p:spPr>
      </p:pic>
      <p:pic>
        <p:nvPicPr>
          <p:cNvPr id="681" name="Picture 681"/>
          <p:cNvPicPr/>
          <p:nvPr/>
        </p:nvPicPr>
        <p:blipFill>
          <a:blip r:embed="rId3"/>
          <a:stretch/>
        </p:blipFill>
        <p:spPr>
          <a:xfrm>
            <a:off x="12959" y="194373"/>
            <a:ext cx="9127802" cy="1882144"/>
          </a:xfrm>
          <a:prstGeom prst="rect">
            <a:avLst/>
          </a:prstGeom>
          <a:ln>
            <a:noFill/>
          </a:ln>
        </p:spPr>
      </p:pic>
      <p:pic>
        <p:nvPicPr>
          <p:cNvPr id="683" name="Picture 683"/>
          <p:cNvPicPr/>
          <p:nvPr/>
        </p:nvPicPr>
        <p:blipFill>
          <a:blip r:embed="rId4"/>
          <a:stretch/>
        </p:blipFill>
        <p:spPr>
          <a:xfrm>
            <a:off x="2050721" y="2119331"/>
            <a:ext cx="1255377" cy="90172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>
            <a:spLocks noGrp="1"/>
          </p:cNvSpPr>
          <p:nvPr>
            <p:ph type="title" idx="19"/>
          </p:nvPr>
        </p:nvSpPr>
        <p:spPr>
          <a:xfrm>
            <a:off x="1256996" y="337153"/>
            <a:ext cx="6817284" cy="2983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id="954" name="Shape 954"/>
          <p:cNvSpPr/>
          <p:nvPr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algn="l"/>
            <a:r>
              <a:rPr sz="2200">
                <a:solidFill>
                  <a:srgbClr val="003274"/>
                </a:solidFill>
                <a:latin typeface="Arial"/>
                <a:ea typeface="Arial"/>
                <a:cs typeface="Arial"/>
              </a:rPr>
              <a:t>‹#›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title" idx="21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869" name="Shape 869"/>
          <p:cNvSpPr txBox="1">
            <a:spLocks noGrp="1"/>
          </p:cNvSpPr>
          <p:nvPr>
            <p:ph type="subTitle" idx="20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871" name="Picture 871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 idx="2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20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20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73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>
            <a:spLocks noGrp="1"/>
          </p:cNvSpPr>
          <p:nvPr>
            <p:ph type="title" idx="1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59" name="Shape 1059"/>
          <p:cNvSpPr txBox="1">
            <a:spLocks noGrp="1"/>
          </p:cNvSpPr>
          <p:nvPr>
            <p:ph type="body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60" name="Shape 10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title" idx="2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74" name="Shape 874"/>
          <p:cNvSpPr txBox="1">
            <a:spLocks noGrp="1"/>
          </p:cNvSpPr>
          <p:nvPr>
            <p:ph type="body" idx="20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75" name="Shape 875"/>
          <p:cNvSpPr txBox="1">
            <a:spLocks noGrp="1"/>
          </p:cNvSpPr>
          <p:nvPr>
            <p:ph type="body" idx="73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76" name="Shape 876"/>
          <p:cNvSpPr txBox="1">
            <a:spLocks noGrp="1"/>
          </p:cNvSpPr>
          <p:nvPr>
            <p:ph type="body" idx="8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77" name="Shape 877"/>
          <p:cNvSpPr txBox="1">
            <a:spLocks noGrp="1"/>
          </p:cNvSpPr>
          <p:nvPr>
            <p:ph type="body" idx="8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78" name="Shape 8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 idx="2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type="body" idx="20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50" name="Shape 850"/>
          <p:cNvSpPr txBox="1">
            <a:spLocks noGrp="1"/>
          </p:cNvSpPr>
          <p:nvPr>
            <p:ph type="body" idx="73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51" name="Shape 8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 txBox="1">
            <a:spLocks noGrp="1"/>
          </p:cNvSpPr>
          <p:nvPr>
            <p:ph type="title" idx="21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31" name="Shape 1131"/>
          <p:cNvSpPr txBox="1">
            <a:spLocks noGrp="1"/>
          </p:cNvSpPr>
          <p:nvPr>
            <p:ph type="body" idx="20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32" name="Shape 1132"/>
          <p:cNvSpPr txBox="1">
            <a:spLocks noGrp="1"/>
          </p:cNvSpPr>
          <p:nvPr>
            <p:ph type="body" idx="73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33" name="Shape 11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 idx="21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24" name="Shape 824"/>
          <p:cNvSpPr txBox="1">
            <a:spLocks noGrp="1"/>
          </p:cNvSpPr>
          <p:nvPr>
            <p:ph type="body" idx="20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25" name="Shape 8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Group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423"/>
          <p:cNvPicPr/>
          <p:nvPr/>
        </p:nvPicPr>
        <p:blipFill>
          <a:blip r:embed="rId2"/>
          <a:stretch/>
        </p:blipFill>
        <p:spPr>
          <a:xfrm>
            <a:off x="179388" y="115888"/>
            <a:ext cx="925512" cy="720725"/>
          </a:xfrm>
          <a:prstGeom prst="rect">
            <a:avLst/>
          </a:prstGeom>
          <a:ln>
            <a:noFill/>
          </a:ln>
        </p:spPr>
      </p:pic>
      <p:sp>
        <p:nvSpPr>
          <p:cNvPr id="424" name="Shape 424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60"/>
          </p:nvPr>
        </p:nvSpPr>
        <p:spPr>
          <a:xfrm>
            <a:off x="422031" y="1508400"/>
            <a:ext cx="8301046" cy="458999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title" idx="21"/>
          </p:nvPr>
        </p:nvSpPr>
        <p:spPr>
          <a:xfrm>
            <a:off x="1256996" y="332426"/>
            <a:ext cx="6817284" cy="3077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8259765" y="6448427"/>
            <a:ext cx="627061" cy="37782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 idx="22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803" name="Shape 803"/>
          <p:cNvSpPr txBox="1">
            <a:spLocks noGrp="1"/>
          </p:cNvSpPr>
          <p:nvPr>
            <p:ph type="subTitle" idx="23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1800"/>
            </a:lvl1pPr>
            <a:lvl2pPr marL="342900" lvl="1" indent="0" algn="ctr">
              <a:buNone/>
              <a:defRPr sz="1500"/>
            </a:lvl2pPr>
            <a:lvl3pPr marL="685800" lvl="2" indent="0" algn="ctr">
              <a:buNone/>
              <a:defRPr sz="1350"/>
            </a:lvl3pPr>
            <a:lvl4pPr marL="1028700" lvl="3" indent="0" algn="ctr">
              <a:buNone/>
              <a:defRPr sz="1200"/>
            </a:lvl4pPr>
            <a:lvl5pPr marL="1371600" lvl="4" indent="0" algn="ctr">
              <a:buNone/>
              <a:defRPr sz="1200"/>
            </a:lvl5pPr>
            <a:lvl6pPr marL="1714500" lvl="5" indent="0" algn="ctr">
              <a:buNone/>
              <a:defRPr sz="1200"/>
            </a:lvl6pPr>
            <a:lvl7pPr marL="2057400" lvl="6" indent="0" algn="ctr">
              <a:buNone/>
              <a:defRPr sz="1200"/>
            </a:lvl7pPr>
            <a:lvl8pPr marL="2400300" lvl="7" indent="0" algn="ctr">
              <a:buNone/>
              <a:defRPr sz="1200"/>
            </a:lvl8pPr>
            <a:lvl9pPr marL="2743200" lvl="8" indent="0" algn="ctr">
              <a:buNone/>
              <a:defRPr sz="1200"/>
            </a:lvl9pPr>
          </a:lstStyle>
          <a:p>
            <a:r>
              <a:t>Образец подзаголовка</a:t>
            </a:r>
          </a:p>
        </p:txBody>
      </p:sp>
      <p:sp>
        <p:nvSpPr>
          <p:cNvPr id="804" name="Shape 80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805" name="Shape 80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06" name="Shape 8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808" name="Picture 808"/>
          <p:cNvPicPr/>
          <p:nvPr/>
        </p:nvPicPr>
        <p:blipFill>
          <a:blip r:embed="rId2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title" idx="3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88" name="Shape 1088"/>
          <p:cNvSpPr txBox="1">
            <a:spLocks noGrp="1"/>
          </p:cNvSpPr>
          <p:nvPr>
            <p:ph type="subTitle" idx="2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1090" name="Picture 1090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</p:spPr>
      </p:pic>
      <p:sp>
        <p:nvSpPr>
          <p:cNvPr id="1091" name="Shape 1091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 idx="22"/>
          </p:nvPr>
        </p:nvSpPr>
        <p:spPr>
          <a:xfrm>
            <a:off x="623888" y="1709739"/>
            <a:ext cx="7886700" cy="2852736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23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98" name="Shape 79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799" name="Shape 79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19" name="Shape 1019"/>
          <p:cNvSpPr txBox="1">
            <a:spLocks noGrp="1"/>
          </p:cNvSpPr>
          <p:nvPr>
            <p:ph type="body" idx="23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0" name="Shape 1020"/>
          <p:cNvSpPr txBox="1">
            <a:spLocks noGrp="1"/>
          </p:cNvSpPr>
          <p:nvPr>
            <p:ph type="body" idx="7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1" name="Shape 10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23" name="Shape 10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title" idx="22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94" name="Shape 1094"/>
          <p:cNvSpPr txBox="1">
            <a:spLocks noGrp="1"/>
          </p:cNvSpPr>
          <p:nvPr>
            <p:ph type="body" idx="23"/>
          </p:nvPr>
        </p:nvSpPr>
        <p:spPr>
          <a:xfrm>
            <a:off x="629842" y="1681163"/>
            <a:ext cx="3868339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1800" b="1"/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95" name="Shape 1095"/>
          <p:cNvSpPr txBox="1">
            <a:spLocks noGrp="1"/>
          </p:cNvSpPr>
          <p:nvPr>
            <p:ph type="body" idx="72"/>
          </p:nvPr>
        </p:nvSpPr>
        <p:spPr>
          <a:xfrm>
            <a:off x="629842" y="2505075"/>
            <a:ext cx="3868339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6" name="Shape 1096"/>
          <p:cNvSpPr txBox="1">
            <a:spLocks noGrp="1"/>
          </p:cNvSpPr>
          <p:nvPr>
            <p:ph type="body" idx="90"/>
          </p:nvPr>
        </p:nvSpPr>
        <p:spPr>
          <a:xfrm>
            <a:off x="4629150" y="1681163"/>
            <a:ext cx="3887390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1800" b="1"/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body" idx="91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8" name="Shape 109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1099" name="Shape 109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00" name="Shape 11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>
            <a:spLocks noGrp="1"/>
          </p:cNvSpPr>
          <p:nvPr>
            <p:ph type="title" idx="22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1063" name="Shape 1063"/>
          <p:cNvSpPr txBox="1">
            <a:spLocks noGrp="1"/>
          </p:cNvSpPr>
          <p:nvPr>
            <p:ph type="body" idx="23"/>
          </p:nvPr>
        </p:nvSpPr>
        <p:spPr>
          <a:xfrm>
            <a:off x="3887391" y="987426"/>
            <a:ext cx="462914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100"/>
            </a:lvl2pPr>
            <a:lvl3pPr lvl="2">
              <a:defRPr sz="1800"/>
            </a:lvl3pPr>
            <a:lvl4pPr lvl="3">
              <a:defRPr sz="1500"/>
            </a:lvl4pPr>
            <a:lvl5pPr lvl="4">
              <a:defRPr sz="1500"/>
            </a:lvl5pPr>
            <a:lvl6pPr lvl="5">
              <a:defRPr sz="1500"/>
            </a:lvl6pPr>
            <a:lvl7pPr lvl="6">
              <a:defRPr sz="1500"/>
            </a:lvl7pPr>
            <a:lvl8pPr lvl="7">
              <a:defRPr sz="1500"/>
            </a:lvl8pPr>
            <a:lvl9pPr lvl="8">
              <a:defRPr sz="15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64" name="Shape 1064"/>
          <p:cNvSpPr txBox="1">
            <a:spLocks noGrp="1"/>
          </p:cNvSpPr>
          <p:nvPr>
            <p:ph type="body" idx="7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65" name="Shape 10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1066" name="Shape 10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67" name="Shape 10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 idx="22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body" idx="23"/>
          </p:nvPr>
        </p:nvSpPr>
        <p:spPr>
          <a:xfrm>
            <a:off x="3887391" y="987426"/>
            <a:ext cx="462914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/>
            </a:lvl1pPr>
            <a:lvl2pPr marL="342900" lvl="1" indent="0">
              <a:buNone/>
              <a:defRPr sz="2100"/>
            </a:lvl2pPr>
            <a:lvl3pPr marL="685800" lvl="2" indent="0">
              <a:buNone/>
              <a:defRPr sz="1800"/>
            </a:lvl3pPr>
            <a:lvl4pPr marL="1028700" lvl="3" indent="0">
              <a:buNone/>
              <a:defRPr sz="1500"/>
            </a:lvl4pPr>
            <a:lvl5pPr marL="1371600" lvl="4" indent="0">
              <a:buNone/>
              <a:defRPr sz="1500"/>
            </a:lvl5pPr>
            <a:lvl6pPr marL="1714500" lvl="5" indent="0">
              <a:buNone/>
              <a:defRPr sz="1500"/>
            </a:lvl6pPr>
            <a:lvl7pPr marL="2057400" lvl="6" indent="0">
              <a:buNone/>
              <a:defRPr sz="1500"/>
            </a:lvl7pPr>
            <a:lvl8pPr marL="2400300" lvl="7" indent="0">
              <a:buNone/>
              <a:defRPr sz="1500"/>
            </a:lvl8pPr>
            <a:lvl9pPr marL="2743200" lvl="8" indent="0">
              <a:buNone/>
              <a:defRPr sz="1500"/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body" idx="7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 idx="22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23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23" name="Shape 6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5" name="Shape 6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Group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35"/>
          <p:cNvPicPr/>
          <p:nvPr/>
        </p:nvPicPr>
        <p:blipFill>
          <a:blip r:embed="rId2"/>
          <a:stretch/>
        </p:blipFill>
        <p:spPr>
          <a:xfrm>
            <a:off x="179388" y="115888"/>
            <a:ext cx="925512" cy="720725"/>
          </a:xfrm>
          <a:prstGeom prst="rect">
            <a:avLst/>
          </a:prstGeom>
          <a:ln>
            <a:noFill/>
          </a:ln>
        </p:spPr>
      </p:pic>
      <p:sp>
        <p:nvSpPr>
          <p:cNvPr id="636" name="Shape 636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body" idx="74"/>
          </p:nvPr>
        </p:nvSpPr>
        <p:spPr>
          <a:xfrm>
            <a:off x="422031" y="1508400"/>
            <a:ext cx="8301046" cy="458999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8B72E-05AE-4FE1-94F6-B456F2A7C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3FA98E-9212-4B4C-A904-609A1FC51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A007E-B528-49DE-BE86-6C0580CE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4FD-4E35-48D3-83E1-1674CCCD726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F9B7F-A877-4048-AF1C-C38B595E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6B643-C655-4A8B-BE54-CCD9F921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F36B-2734-425D-960E-7580655B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397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 idx="24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subTitle" idx="25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403" name="Picture 403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grpSp>
        <p:nvGrpSpPr>
          <p:cNvPr id="405" name="Shape 405"/>
          <p:cNvGrpSpPr/>
          <p:nvPr/>
        </p:nvGrpSpPr>
        <p:grpSpPr>
          <a:xfrm>
            <a:off x="5634045" y="1190609"/>
            <a:ext cx="1879611" cy="374653"/>
            <a:chOff x="0" y="0"/>
            <a:chExt cx="1879611" cy="374653"/>
          </a:xfrm>
        </p:grpSpPr>
        <p:sp>
          <p:nvSpPr>
            <p:cNvPr id="406" name="Shape 406"/>
            <p:cNvSpPr/>
            <p:nvPr/>
          </p:nvSpPr>
          <p:spPr>
            <a:xfrm>
              <a:off x="1519248" y="0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322262" y="4766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635000" y="4766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947737" y="4766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1260475" y="4766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0" y="14289"/>
              <a:ext cx="360362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1</a:t>
              </a:r>
            </a:p>
          </p:txBody>
        </p:sp>
      </p:grp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 idx="2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69" name="Shape 769"/>
          <p:cNvSpPr txBox="1">
            <a:spLocks noGrp="1"/>
          </p:cNvSpPr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 idx="24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25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>
            <a:spLocks noGrp="1"/>
          </p:cNvSpPr>
          <p:nvPr>
            <p:ph type="title" idx="2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36" name="Shape 11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 idx="2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25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50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 idx="24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25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body" idx="50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65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66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title" idx="24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body" idx="25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7" name="Shape 737"/>
          <p:cNvSpPr txBox="1">
            <a:spLocks noGrp="1"/>
          </p:cNvSpPr>
          <p:nvPr>
            <p:ph type="body" idx="50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38" name="Shape 7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 idx="24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25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50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 idx="3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2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 idx="2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25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 idx="24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25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040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041" name="Shape 1041"/>
          <p:cNvSpPr txBox="1">
            <a:spLocks noGrp="1"/>
          </p:cNvSpPr>
          <p:nvPr>
            <p:ph type="title" idx="27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1042" name="Shape 1042"/>
          <p:cNvSpPr txBox="1">
            <a:spLocks noGrp="1"/>
          </p:cNvSpPr>
          <p:nvPr>
            <p:ph type="subTitle" idx="26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>
            <a:spLocks noGrp="1"/>
          </p:cNvSpPr>
          <p:nvPr>
            <p:ph type="title" idx="2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44" name="Shape 944"/>
          <p:cNvSpPr txBox="1"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5" name="Shape 9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title" idx="27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992" name="Shape 992"/>
          <p:cNvSpPr txBox="1">
            <a:spLocks noGrp="1"/>
          </p:cNvSpPr>
          <p:nvPr>
            <p:ph type="body" idx="26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93" name="Shape 9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>
            <a:spLocks noGrp="1"/>
          </p:cNvSpPr>
          <p:nvPr>
            <p:ph type="title" idx="2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49" name="Shape 10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title" idx="2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53" name="Shape 753"/>
          <p:cNvSpPr txBox="1">
            <a:spLocks noGrp="1"/>
          </p:cNvSpPr>
          <p:nvPr>
            <p:ph type="body" idx="26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69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55" name="Shape 7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title" idx="2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06" name="Shape 906"/>
          <p:cNvSpPr txBox="1">
            <a:spLocks noGrp="1"/>
          </p:cNvSpPr>
          <p:nvPr>
            <p:ph type="body" idx="26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07" name="Shape 907"/>
          <p:cNvSpPr txBox="1">
            <a:spLocks noGrp="1"/>
          </p:cNvSpPr>
          <p:nvPr>
            <p:ph type="body" idx="69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08" name="Shape 908"/>
          <p:cNvSpPr txBox="1">
            <a:spLocks noGrp="1"/>
          </p:cNvSpPr>
          <p:nvPr>
            <p:ph type="body" idx="75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09" name="Shape 909"/>
          <p:cNvSpPr txBox="1">
            <a:spLocks noGrp="1"/>
          </p:cNvSpPr>
          <p:nvPr>
            <p:ph type="body" idx="87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0" name="Shape 9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 idx="27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body" idx="26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69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title" idx="27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070" name="Shape 1070"/>
          <p:cNvSpPr txBox="1">
            <a:spLocks noGrp="1"/>
          </p:cNvSpPr>
          <p:nvPr>
            <p:ph type="body" idx="26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1071" name="Shape 1071"/>
          <p:cNvSpPr txBox="1">
            <a:spLocks noGrp="1"/>
          </p:cNvSpPr>
          <p:nvPr>
            <p:ph type="body" idx="69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72" name="Shape 10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 idx="2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 idx="27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26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1 большой объект и 2 маленьких объекта">
    <p:spTree>
      <p:nvGrpSpPr>
        <p:cNvPr id="1" name="Group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 idx="2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45" name="Shape 645"/>
          <p:cNvSpPr txBox="1">
            <a:spLocks noGrp="1"/>
          </p:cNvSpPr>
          <p:nvPr>
            <p:ph type="body" idx="26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body" idx="69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body" idx="75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8" name="Shape 6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49" name="Shape 6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50" name="Shape 6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">
    <p:spTree>
      <p:nvGrpSpPr>
        <p:cNvPr id="1" name="Group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/>
          </p:cNvSpPr>
          <p:nvPr>
            <p:ph type="body" idx="27"/>
          </p:nvPr>
        </p:nvSpPr>
        <p:spPr>
          <a:xfrm>
            <a:off x="468313" y="0"/>
            <a:ext cx="8424862" cy="6273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3" name="Shape 10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Picture 548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549" name="Shape 549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grpSp>
        <p:nvGrpSpPr>
          <p:cNvPr id="550" name="Shape 550"/>
          <p:cNvGrpSpPr/>
          <p:nvPr/>
        </p:nvGrpSpPr>
        <p:grpSpPr>
          <a:xfrm>
            <a:off x="5618163" y="1198789"/>
            <a:ext cx="1924049" cy="360363"/>
            <a:chOff x="0" y="0"/>
            <a:chExt cx="1924049" cy="360363"/>
          </a:xfrm>
        </p:grpSpPr>
        <p:sp>
          <p:nvSpPr>
            <p:cNvPr id="551" name="Shape 551"/>
            <p:cNvSpPr/>
            <p:nvPr/>
          </p:nvSpPr>
          <p:spPr>
            <a:xfrm>
              <a:off x="0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312737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625475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938212" y="0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1250950" y="0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1563687" y="0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6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57" name="Shape 557"/>
          <p:cNvSpPr txBox="1">
            <a:spLocks noGrp="1"/>
          </p:cNvSpPr>
          <p:nvPr>
            <p:ph type="title" idx="29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subTitle" idx="28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 idx="2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28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 idx="29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28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 idx="2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>
            <a:spLocks noGrp="1"/>
          </p:cNvSpPr>
          <p:nvPr>
            <p:ph type="title" idx="2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64" name="Shape 864"/>
          <p:cNvSpPr txBox="1">
            <a:spLocks noGrp="1"/>
          </p:cNvSpPr>
          <p:nvPr>
            <p:ph type="body" idx="28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65" name="Shape 865"/>
          <p:cNvSpPr txBox="1">
            <a:spLocks noGrp="1"/>
          </p:cNvSpPr>
          <p:nvPr>
            <p:ph type="body" idx="45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35" name="Shape 935"/>
          <p:cNvSpPr txBox="1">
            <a:spLocks noGrp="1"/>
          </p:cNvSpPr>
          <p:nvPr>
            <p:ph type="body" idx="2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36" name="Shape 936"/>
          <p:cNvSpPr txBox="1">
            <a:spLocks noGrp="1"/>
          </p:cNvSpPr>
          <p:nvPr>
            <p:ph type="body" idx="51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37" name="Shape 9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 idx="29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28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4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46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47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 idx="29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8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45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 idx="29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86" name="Shape 686"/>
          <p:cNvSpPr txBox="1">
            <a:spLocks noGrp="1"/>
          </p:cNvSpPr>
          <p:nvPr>
            <p:ph type="body" idx="28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687" name="Shape 687"/>
          <p:cNvSpPr txBox="1">
            <a:spLocks noGrp="1"/>
          </p:cNvSpPr>
          <p:nvPr>
            <p:ph type="body" idx="45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 idx="2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28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>
            <a:spLocks noGrp="1"/>
          </p:cNvSpPr>
          <p:nvPr>
            <p:ph type="title" idx="29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36" name="Shape 1036"/>
          <p:cNvSpPr txBox="1">
            <a:spLocks noGrp="1"/>
          </p:cNvSpPr>
          <p:nvPr>
            <p:ph type="body" idx="28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7" name="Shape 10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>
            <a:spLocks noGrp="1"/>
          </p:cNvSpPr>
          <p:nvPr>
            <p:ph type="subTitle" idx="30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sp>
        <p:nvSpPr>
          <p:cNvPr id="828" name="Shape 828"/>
          <p:cNvSpPr txBox="1">
            <a:spLocks noGrp="1"/>
          </p:cNvSpPr>
          <p:nvPr>
            <p:ph type="title" idx="31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830" name="Picture 830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</p:spPr>
      </p:pic>
      <p:sp>
        <p:nvSpPr>
          <p:cNvPr id="831" name="Shape 831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grpSp>
        <p:nvGrpSpPr>
          <p:cNvPr id="832" name="Shape 832"/>
          <p:cNvGrpSpPr/>
          <p:nvPr/>
        </p:nvGrpSpPr>
        <p:grpSpPr>
          <a:xfrm>
            <a:off x="5619757" y="1198773"/>
            <a:ext cx="1879610" cy="365125"/>
            <a:chOff x="0" y="0"/>
            <a:chExt cx="1879610" cy="365125"/>
          </a:xfrm>
        </p:grpSpPr>
        <p:sp>
          <p:nvSpPr>
            <p:cNvPr id="833" name="Shape 833"/>
            <p:cNvSpPr/>
            <p:nvPr/>
          </p:nvSpPr>
          <p:spPr>
            <a:xfrm>
              <a:off x="0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4" name="Shape 834"/>
            <p:cNvSpPr/>
            <p:nvPr/>
          </p:nvSpPr>
          <p:spPr>
            <a:xfrm>
              <a:off x="312737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5" name="Shape 835"/>
            <p:cNvSpPr/>
            <p:nvPr/>
          </p:nvSpPr>
          <p:spPr>
            <a:xfrm>
              <a:off x="1519247" y="0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836" name="Shape 836"/>
            <p:cNvSpPr/>
            <p:nvPr/>
          </p:nvSpPr>
          <p:spPr>
            <a:xfrm>
              <a:off x="938211" y="0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1231900" y="0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8" name="Shape 838"/>
            <p:cNvSpPr/>
            <p:nvPr/>
          </p:nvSpPr>
          <p:spPr>
            <a:xfrm>
              <a:off x="619129" y="476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3</a:t>
              </a:r>
            </a:p>
          </p:txBody>
        </p:sp>
      </p:grp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 idx="3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3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title" idx="3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1084" name="Shape 1084"/>
          <p:cNvSpPr txBox="1">
            <a:spLocks noGrp="1"/>
          </p:cNvSpPr>
          <p:nvPr>
            <p:ph type="body" idx="30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85" name="Shape 10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 idx="3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 idx="3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30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49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title" idx="3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81" name="Shape 881"/>
          <p:cNvSpPr txBox="1">
            <a:spLocks noGrp="1"/>
          </p:cNvSpPr>
          <p:nvPr>
            <p:ph type="body" idx="30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82" name="Shape 882"/>
          <p:cNvSpPr txBox="1">
            <a:spLocks noGrp="1"/>
          </p:cNvSpPr>
          <p:nvPr>
            <p:ph type="body" idx="49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3" name="Shape 883"/>
          <p:cNvSpPr txBox="1">
            <a:spLocks noGrp="1"/>
          </p:cNvSpPr>
          <p:nvPr>
            <p:ph type="body" idx="85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84" name="Shape 884"/>
          <p:cNvSpPr txBox="1">
            <a:spLocks noGrp="1"/>
          </p:cNvSpPr>
          <p:nvPr>
            <p:ph type="body" idx="86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5" name="Shape 8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>
            <a:spLocks noGrp="1"/>
          </p:cNvSpPr>
          <p:nvPr>
            <p:ph type="title" idx="3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22" name="Shape 922"/>
          <p:cNvSpPr txBox="1">
            <a:spLocks noGrp="1"/>
          </p:cNvSpPr>
          <p:nvPr>
            <p:ph type="body" idx="30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23" name="Shape 923"/>
          <p:cNvSpPr txBox="1">
            <a:spLocks noGrp="1"/>
          </p:cNvSpPr>
          <p:nvPr>
            <p:ph type="body" idx="49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24" name="Shape 9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 idx="31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30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49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title" idx="3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94" name="Shape 794"/>
          <p:cNvSpPr txBox="1">
            <a:spLocks noGrp="1"/>
          </p:cNvSpPr>
          <p:nvPr>
            <p:ph type="body" idx="30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title" idx="31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73" name="Shape 773"/>
          <p:cNvSpPr txBox="1">
            <a:spLocks noGrp="1"/>
          </p:cNvSpPr>
          <p:nvPr>
            <p:ph type="body" idx="30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4" name="Shape 7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315"/>
          <p:cNvPicPr/>
          <p:nvPr/>
        </p:nvPicPr>
        <p:blipFill>
          <a:blip r:embed="rId3"/>
          <a:stretch/>
        </p:blipFill>
        <p:spPr>
          <a:xfrm>
            <a:off x="323869" y="293691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316" name="Shape 316"/>
          <p:cNvSpPr txBox="1">
            <a:spLocks noGrp="1"/>
          </p:cNvSpPr>
          <p:nvPr>
            <p:ph type="title" idx="33"/>
          </p:nvPr>
        </p:nvSpPr>
        <p:spPr>
          <a:xfrm>
            <a:off x="612778" y="2181299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subTitle" idx="32"/>
          </p:nvPr>
        </p:nvSpPr>
        <p:spPr>
          <a:xfrm>
            <a:off x="612793" y="3284539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319" name="Picture 319"/>
          <p:cNvPicPr/>
          <p:nvPr/>
        </p:nvPicPr>
        <p:blipFill>
          <a:blip r:embed="rId3"/>
          <a:stretch/>
        </p:blipFill>
        <p:spPr>
          <a:xfrm>
            <a:off x="323869" y="293688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21" name="Picture 321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 idx="3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3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 idx="33"/>
          </p:nvPr>
        </p:nvSpPr>
        <p:spPr>
          <a:xfrm>
            <a:off x="722313" y="4406974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32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 idx="3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5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52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5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 idx="3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86" name="Shape 7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 idx="3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body" idx="32"/>
          </p:nvPr>
        </p:nvSpPr>
        <p:spPr>
          <a:xfrm>
            <a:off x="468348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67"/>
          </p:nvPr>
        </p:nvSpPr>
        <p:spPr>
          <a:xfrm>
            <a:off x="4756187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Grp="1"/>
          </p:cNvSpPr>
          <p:nvPr>
            <p:ph type="title" idx="33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26" name="Shape 1026"/>
          <p:cNvSpPr txBox="1">
            <a:spLocks noGrp="1"/>
          </p:cNvSpPr>
          <p:nvPr>
            <p:ph type="body" idx="32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27" name="Shape 1027"/>
          <p:cNvSpPr txBox="1">
            <a:spLocks noGrp="1"/>
          </p:cNvSpPr>
          <p:nvPr>
            <p:ph type="body" idx="67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Shape 1028"/>
          <p:cNvSpPr txBox="1">
            <a:spLocks noGrp="1"/>
          </p:cNvSpPr>
          <p:nvPr>
            <p:ph type="body" idx="88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29" name="Shape 1029"/>
          <p:cNvSpPr txBox="1">
            <a:spLocks noGrp="1"/>
          </p:cNvSpPr>
          <p:nvPr>
            <p:ph type="body" idx="89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0" name="Shape 10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>
            <a:spLocks noGrp="1"/>
          </p:cNvSpPr>
          <p:nvPr>
            <p:ph type="title" idx="33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83" name="Shape 1183"/>
          <p:cNvSpPr txBox="1">
            <a:spLocks noGrp="1"/>
          </p:cNvSpPr>
          <p:nvPr>
            <p:ph type="body" idx="32"/>
          </p:nvPr>
        </p:nvSpPr>
        <p:spPr>
          <a:xfrm>
            <a:off x="3575051" y="273063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84" name="Shape 1184"/>
          <p:cNvSpPr txBox="1">
            <a:spLocks noGrp="1"/>
          </p:cNvSpPr>
          <p:nvPr>
            <p:ph type="body" idx="67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85" name="Shape 11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 idx="33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3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67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title" idx="3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41" name="Shape 841"/>
          <p:cNvSpPr txBox="1">
            <a:spLocks noGrp="1"/>
          </p:cNvSpPr>
          <p:nvPr>
            <p:ph type="body" idx="32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42" name="Shape 8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title" idx="33"/>
          </p:nvPr>
        </p:nvSpPr>
        <p:spPr>
          <a:xfrm>
            <a:off x="6788156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40" name="Shape 940"/>
          <p:cNvSpPr txBox="1">
            <a:spLocks noGrp="1"/>
          </p:cNvSpPr>
          <p:nvPr>
            <p:ph type="body" idx="32"/>
          </p:nvPr>
        </p:nvSpPr>
        <p:spPr>
          <a:xfrm>
            <a:off x="468318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1" name="Shape 9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Picture 996"/>
          <p:cNvPicPr/>
          <p:nvPr/>
        </p:nvPicPr>
        <p:blipFill>
          <a:blip r:embed="rId3"/>
          <a:stretch/>
        </p:blipFill>
        <p:spPr>
          <a:xfrm>
            <a:off x="354014" y="511175"/>
            <a:ext cx="1392236" cy="12319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997" name="Shape 997"/>
          <p:cNvSpPr/>
          <p:nvPr/>
        </p:nvSpPr>
        <p:spPr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003274"/>
                </a:solidFill>
                <a:latin typeface="Arial"/>
                <a:ea typeface="Arial"/>
                <a:cs typeface="Arial"/>
              </a:rPr>
              <a:t>1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8" name="Shape 998"/>
          <p:cNvSpPr/>
          <p:nvPr/>
        </p:nvSpPr>
        <p:spPr>
          <a:xfrm>
            <a:off x="5892801" y="1076327"/>
            <a:ext cx="360362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9" name="Shape 999"/>
          <p:cNvSpPr/>
          <p:nvPr/>
        </p:nvSpPr>
        <p:spPr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0" name="Shape 1000"/>
          <p:cNvSpPr/>
          <p:nvPr/>
        </p:nvSpPr>
        <p:spPr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1" name="Shape 1001"/>
          <p:cNvSpPr/>
          <p:nvPr/>
        </p:nvSpPr>
        <p:spPr>
          <a:xfrm>
            <a:off x="6831013" y="1076327"/>
            <a:ext cx="360361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2" name="Shape 1002"/>
          <p:cNvSpPr/>
          <p:nvPr/>
        </p:nvSpPr>
        <p:spPr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7456489" y="1076327"/>
            <a:ext cx="360361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7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4" name="Shape 1004"/>
          <p:cNvSpPr/>
          <p:nvPr/>
        </p:nvSpPr>
        <p:spPr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8</a:t>
            </a:r>
          </a:p>
        </p:txBody>
      </p:sp>
      <p:sp>
        <p:nvSpPr>
          <p:cNvPr id="1005" name="Shape 1005"/>
          <p:cNvSpPr txBox="1">
            <a:spLocks noGrp="1"/>
          </p:cNvSpPr>
          <p:nvPr>
            <p:ph type="title" idx="34"/>
          </p:nvPr>
        </p:nvSpPr>
        <p:spPr>
          <a:xfrm>
            <a:off x="611189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06" name="Shape 1006"/>
          <p:cNvSpPr txBox="1">
            <a:spLocks noGrp="1"/>
          </p:cNvSpPr>
          <p:nvPr>
            <p:ph type="subTitle" idx="35"/>
          </p:nvPr>
        </p:nvSpPr>
        <p:spPr>
          <a:xfrm>
            <a:off x="611189" y="4652963"/>
            <a:ext cx="7723186" cy="360362"/>
          </a:xfrm>
          <a:prstGeom prst="rect">
            <a:avLst/>
          </a:prstGeom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 idx="3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3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 idx="3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85" name="Shape 585"/>
          <p:cNvSpPr txBox="1">
            <a:spLocks noGrp="1"/>
          </p:cNvSpPr>
          <p:nvPr>
            <p:ph type="body" idx="5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title" idx="34"/>
          </p:nvPr>
        </p:nvSpPr>
        <p:spPr>
          <a:xfrm>
            <a:off x="722314" y="4406902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749" name="Shape 749"/>
          <p:cNvSpPr txBox="1">
            <a:spLocks noGrp="1"/>
          </p:cNvSpPr>
          <p:nvPr>
            <p:ph type="body" idx="35"/>
          </p:nvPr>
        </p:nvSpPr>
        <p:spPr>
          <a:xfrm>
            <a:off x="722314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50" name="Shape 7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 idx="3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>
            <a:spLocks noGrp="1"/>
          </p:cNvSpPr>
          <p:nvPr>
            <p:ph type="title" idx="3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17" name="Shape 917"/>
          <p:cNvSpPr txBox="1">
            <a:spLocks noGrp="1"/>
          </p:cNvSpPr>
          <p:nvPr>
            <p:ph type="body" idx="35"/>
          </p:nvPr>
        </p:nvSpPr>
        <p:spPr>
          <a:xfrm>
            <a:off x="468314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8" name="Shape 918"/>
          <p:cNvSpPr txBox="1">
            <a:spLocks noGrp="1"/>
          </p:cNvSpPr>
          <p:nvPr>
            <p:ph type="body" idx="38"/>
          </p:nvPr>
        </p:nvSpPr>
        <p:spPr>
          <a:xfrm>
            <a:off x="4756151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9" name="Shape 9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 idx="34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35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38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54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5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 idx="34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95" name="Shape 695"/>
          <p:cNvSpPr txBox="1">
            <a:spLocks noGrp="1"/>
          </p:cNvSpPr>
          <p:nvPr>
            <p:ph type="body" idx="35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96" name="Shape 696"/>
          <p:cNvSpPr txBox="1">
            <a:spLocks noGrp="1"/>
          </p:cNvSpPr>
          <p:nvPr>
            <p:ph type="body" idx="38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97" name="Shape 6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 idx="34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35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38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 idx="3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91" name="Shape 691"/>
          <p:cNvSpPr txBox="1">
            <a:spLocks noGrp="1"/>
          </p:cNvSpPr>
          <p:nvPr>
            <p:ph type="body" idx="35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92" name="Shape 6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>
            <a:spLocks noGrp="1"/>
          </p:cNvSpPr>
          <p:nvPr>
            <p:ph type="title" idx="34"/>
          </p:nvPr>
        </p:nvSpPr>
        <p:spPr>
          <a:xfrm>
            <a:off x="6788151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52" name="Shape 1052"/>
          <p:cNvSpPr txBox="1">
            <a:spLocks noGrp="1"/>
          </p:cNvSpPr>
          <p:nvPr>
            <p:ph type="body" idx="35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53" name="Shape 10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 idx="37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subTitle" idx="36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791" name="Picture 791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 idx="3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573" name="Shape 573"/>
          <p:cNvSpPr txBox="1">
            <a:spLocks noGrp="1"/>
          </p:cNvSpPr>
          <p:nvPr>
            <p:ph type="body" idx="5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>
            <a:spLocks noGrp="1"/>
          </p:cNvSpPr>
          <p:nvPr>
            <p:ph type="title" idx="3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66" name="Shape 966"/>
          <p:cNvSpPr txBox="1">
            <a:spLocks noGrp="1"/>
          </p:cNvSpPr>
          <p:nvPr>
            <p:ph type="body" idx="36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67" name="Shape 9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 idx="37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36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 idx="3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 idx="3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19" name="Shape 819"/>
          <p:cNvSpPr txBox="1">
            <a:spLocks noGrp="1"/>
          </p:cNvSpPr>
          <p:nvPr>
            <p:ph type="body" idx="36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20" name="Shape 820"/>
          <p:cNvSpPr txBox="1">
            <a:spLocks noGrp="1"/>
          </p:cNvSpPr>
          <p:nvPr>
            <p:ph type="body" idx="39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21" name="Shape 8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 idx="3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36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39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40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4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 idx="37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36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39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>
            <a:spLocks noGrp="1"/>
          </p:cNvSpPr>
          <p:nvPr>
            <p:ph type="title" idx="37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71" name="Shape 1171"/>
          <p:cNvSpPr txBox="1">
            <a:spLocks noGrp="1"/>
          </p:cNvSpPr>
          <p:nvPr>
            <p:ph type="body" idx="36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72" name="Shape 1172"/>
          <p:cNvSpPr txBox="1">
            <a:spLocks noGrp="1"/>
          </p:cNvSpPr>
          <p:nvPr>
            <p:ph type="body" idx="39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73" name="Shape 11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title" idx="3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82" name="Shape 782"/>
          <p:cNvSpPr txBox="1">
            <a:spLocks noGrp="1"/>
          </p:cNvSpPr>
          <p:nvPr>
            <p:ph type="body" idx="36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 idx="37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8" name="Shape 568"/>
          <p:cNvSpPr txBox="1">
            <a:spLocks noGrp="1"/>
          </p:cNvSpPr>
          <p:nvPr>
            <p:ph type="body" idx="36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75" name="Shape 107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76" name="Shape 10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 idx="3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body" idx="2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 txBox="1">
            <a:spLocks noGrp="1"/>
          </p:cNvSpPr>
          <p:nvPr>
            <p:ph type="title" idx="5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1178" name="Shape 1178"/>
          <p:cNvSpPr txBox="1">
            <a:spLocks noGrp="1"/>
          </p:cNvSpPr>
          <p:nvPr>
            <p:ph type="subTitle" idx="4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1180" name="Picture 1180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 idx="5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4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0" name="Shape 7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79" name="Shape 979"/>
          <p:cNvSpPr txBox="1">
            <a:spLocks noGrp="1"/>
          </p:cNvSpPr>
          <p:nvPr>
            <p:ph type="body" idx="4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80" name="Shape 980"/>
          <p:cNvSpPr txBox="1">
            <a:spLocks noGrp="1"/>
          </p:cNvSpPr>
          <p:nvPr>
            <p:ph type="body" idx="42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81" name="Shape 9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 idx="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4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4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4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4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title" idx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1009" name="Shape 1009"/>
          <p:cNvSpPr txBox="1">
            <a:spLocks noGrp="1"/>
          </p:cNvSpPr>
          <p:nvPr>
            <p:ph type="body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10" name="Shape 10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 idx="5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02" name="Shape 602"/>
          <p:cNvSpPr txBox="1">
            <a:spLocks noGrp="1"/>
          </p:cNvSpPr>
          <p:nvPr>
            <p:ph type="body" idx="4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body" idx="4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04" name="Shape 6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 txBox="1">
            <a:spLocks noGrp="1"/>
          </p:cNvSpPr>
          <p:nvPr>
            <p:ph type="title" idx="5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90" name="Shape 1190"/>
          <p:cNvSpPr txBox="1">
            <a:spLocks noGrp="1"/>
          </p:cNvSpPr>
          <p:nvPr>
            <p:ph type="body" idx="4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91" name="Shape 1191"/>
          <p:cNvSpPr txBox="1">
            <a:spLocks noGrp="1"/>
          </p:cNvSpPr>
          <p:nvPr>
            <p:ph type="body" idx="4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92" name="Shape 1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32" name="Shape 732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3" name="Shape 7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>
            <a:spLocks noGrp="1"/>
          </p:cNvSpPr>
          <p:nvPr>
            <p:ph type="title" idx="5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13" name="Shape 913"/>
          <p:cNvSpPr txBox="1">
            <a:spLocks noGrp="1"/>
          </p:cNvSpPr>
          <p:nvPr>
            <p:ph type="body" idx="4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4" name="Shape 9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Group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447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8" name="Shape 448"/>
          <p:cNvSpPr txBox="1">
            <a:spLocks noGrp="1"/>
          </p:cNvSpPr>
          <p:nvPr>
            <p:ph type="title" idx="5"/>
          </p:nvPr>
        </p:nvSpPr>
        <p:spPr>
          <a:xfrm>
            <a:off x="562210" y="0"/>
            <a:ext cx="8581790" cy="766329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2600">
                <a:solidFill>
                  <a:srgbClr val="215BAE"/>
                </a:solidFill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449" name="Shape 449"/>
          <p:cNvSpPr/>
          <p:nvPr/>
        </p:nv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451" name="Picture 451"/>
          <p:cNvPicPr/>
          <p:nvPr/>
        </p:nvPicPr>
        <p:blipFill>
          <a:blip r:embed="rId3"/>
          <a:stretch/>
        </p:blipFill>
        <p:spPr>
          <a:xfrm>
            <a:off x="562210" y="6214281"/>
            <a:ext cx="2158814" cy="379415"/>
          </a:xfrm>
          <a:prstGeom prst="rect">
            <a:avLst/>
          </a:prstGeom>
        </p:spPr>
      </p:pic>
      <p:sp>
        <p:nvSpPr>
          <p:cNvPr id="452" name="Shape 452"/>
          <p:cNvSpPr txBox="1"/>
          <p:nvPr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sz="2600" b="1" i="0">
                <a:solidFill>
                  <a:schemeClr val="bg1"/>
                </a:solidFill>
                <a:latin typeface="Arial"/>
                <a:ea typeface="Arial"/>
                <a:cs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Picture 1145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146" name="Shape 1146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sp>
        <p:nvSpPr>
          <p:cNvPr id="1147" name="Shape 1147"/>
          <p:cNvSpPr txBox="1">
            <a:spLocks noGrp="1"/>
          </p:cNvSpPr>
          <p:nvPr>
            <p:ph type="title" idx="7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148" name="Shape 1148"/>
          <p:cNvSpPr txBox="1">
            <a:spLocks noGrp="1"/>
          </p:cNvSpPr>
          <p:nvPr>
            <p:ph type="subTitle" idx="6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grpSp>
        <p:nvGrpSpPr>
          <p:cNvPr id="1149" name="Shape 1149"/>
          <p:cNvGrpSpPr/>
          <p:nvPr/>
        </p:nvGrpSpPr>
        <p:grpSpPr>
          <a:xfrm>
            <a:off x="5580063" y="1194011"/>
            <a:ext cx="1924068" cy="369888"/>
            <a:chOff x="0" y="0"/>
            <a:chExt cx="1924068" cy="369888"/>
          </a:xfrm>
        </p:grpSpPr>
        <p:sp>
          <p:nvSpPr>
            <p:cNvPr id="1150" name="Shape 1150"/>
            <p:cNvSpPr/>
            <p:nvPr/>
          </p:nvSpPr>
          <p:spPr>
            <a:xfrm>
              <a:off x="0" y="1593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1" name="Shape 1151"/>
            <p:cNvSpPr/>
            <p:nvPr/>
          </p:nvSpPr>
          <p:spPr>
            <a:xfrm>
              <a:off x="312737" y="1593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2" name="Shape 1152"/>
            <p:cNvSpPr/>
            <p:nvPr/>
          </p:nvSpPr>
          <p:spPr>
            <a:xfrm>
              <a:off x="625475" y="1593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3" name="Shape 1153"/>
            <p:cNvSpPr/>
            <p:nvPr/>
          </p:nvSpPr>
          <p:spPr>
            <a:xfrm>
              <a:off x="1563705" y="9525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1154" name="Shape 1154"/>
            <p:cNvSpPr/>
            <p:nvPr/>
          </p:nvSpPr>
          <p:spPr>
            <a:xfrm>
              <a:off x="1250950" y="1593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5" name="Shape 1155"/>
            <p:cNvSpPr/>
            <p:nvPr/>
          </p:nvSpPr>
          <p:spPr>
            <a:xfrm>
              <a:off x="911238" y="0"/>
              <a:ext cx="360362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39" name="Shape 1139"/>
          <p:cNvSpPr txBox="1">
            <a:spLocks noGrp="1"/>
          </p:cNvSpPr>
          <p:nvPr>
            <p:ph type="body" idx="6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40" name="Shape 11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title" idx="7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758" name="Shape 758"/>
          <p:cNvSpPr txBox="1">
            <a:spLocks noGrp="1"/>
          </p:cNvSpPr>
          <p:nvPr>
            <p:ph type="body" idx="6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59" name="Shape 7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6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48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title" idx="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62" name="Shape 762"/>
          <p:cNvSpPr txBox="1">
            <a:spLocks noGrp="1"/>
          </p:cNvSpPr>
          <p:nvPr>
            <p:ph type="body" idx="6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63" name="Shape 763"/>
          <p:cNvSpPr txBox="1">
            <a:spLocks noGrp="1"/>
          </p:cNvSpPr>
          <p:nvPr>
            <p:ph type="body" idx="48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64" name="Shape 764"/>
          <p:cNvSpPr txBox="1">
            <a:spLocks noGrp="1"/>
          </p:cNvSpPr>
          <p:nvPr>
            <p:ph type="body" idx="80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65" name="Shape 765"/>
          <p:cNvSpPr txBox="1">
            <a:spLocks noGrp="1"/>
          </p:cNvSpPr>
          <p:nvPr>
            <p:ph type="body" idx="8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>
            <a:spLocks noGrp="1"/>
          </p:cNvSpPr>
          <p:nvPr>
            <p:ph type="title" idx="7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62" name="Shape 1162"/>
          <p:cNvSpPr txBox="1">
            <a:spLocks noGrp="1"/>
          </p:cNvSpPr>
          <p:nvPr>
            <p:ph type="body" idx="6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63" name="Shape 1163"/>
          <p:cNvSpPr txBox="1">
            <a:spLocks noGrp="1"/>
          </p:cNvSpPr>
          <p:nvPr>
            <p:ph type="body" idx="48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64" name="Shape 11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 idx="7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6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48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6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 txBox="1">
            <a:spLocks noGrp="1"/>
          </p:cNvSpPr>
          <p:nvPr>
            <p:ph type="title" idx="7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67" name="Shape 1167"/>
          <p:cNvSpPr txBox="1">
            <a:spLocks noGrp="1"/>
          </p:cNvSpPr>
          <p:nvPr>
            <p:ph type="body" idx="6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68" name="Shape 11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Picture 901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902" name="Shape 902"/>
          <p:cNvSpPr txBox="1">
            <a:spLocks noGrp="1"/>
          </p:cNvSpPr>
          <p:nvPr>
            <p:ph type="title" idx="9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903" name="Shape 903"/>
          <p:cNvSpPr txBox="1">
            <a:spLocks noGrp="1"/>
          </p:cNvSpPr>
          <p:nvPr>
            <p:ph type="subTitle" idx="8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8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title" idx="9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717" name="Shape 717"/>
          <p:cNvSpPr txBox="1">
            <a:spLocks noGrp="1"/>
          </p:cNvSpPr>
          <p:nvPr>
            <p:ph type="body" idx="8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64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8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body" idx="68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title" idx="9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5" name="Shape 725"/>
          <p:cNvSpPr txBox="1">
            <a:spLocks noGrp="1"/>
          </p:cNvSpPr>
          <p:nvPr>
            <p:ph type="body" idx="8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68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7" name="Shape 727"/>
          <p:cNvSpPr txBox="1">
            <a:spLocks noGrp="1"/>
          </p:cNvSpPr>
          <p:nvPr>
            <p:ph type="body" idx="78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28" name="Shape 728"/>
          <p:cNvSpPr txBox="1">
            <a:spLocks noGrp="1"/>
          </p:cNvSpPr>
          <p:nvPr>
            <p:ph type="body" idx="79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 idx="9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17" name="Shape 517"/>
          <p:cNvSpPr txBox="1">
            <a:spLocks noGrp="1"/>
          </p:cNvSpPr>
          <p:nvPr>
            <p:ph type="body" idx="8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body" idx="68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title" idx="9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62" name="Shape 662"/>
          <p:cNvSpPr txBox="1">
            <a:spLocks noGrp="1"/>
          </p:cNvSpPr>
          <p:nvPr>
            <p:ph type="body" idx="8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663" name="Shape 663"/>
          <p:cNvSpPr txBox="1">
            <a:spLocks noGrp="1"/>
          </p:cNvSpPr>
          <p:nvPr>
            <p:ph type="body" idx="68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64" name="Shape 6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97" name="Shape 897"/>
          <p:cNvSpPr txBox="1">
            <a:spLocks noGrp="1"/>
          </p:cNvSpPr>
          <p:nvPr>
            <p:ph type="body" idx="8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>
            <a:spLocks noGrp="1"/>
          </p:cNvSpPr>
          <p:nvPr>
            <p:ph type="title" idx="9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45" name="Shape 1045"/>
          <p:cNvSpPr txBox="1">
            <a:spLocks noGrp="1"/>
          </p:cNvSpPr>
          <p:nvPr>
            <p:ph type="body" idx="8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46" name="Shape 10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">
    <p:spTree>
      <p:nvGrpSpPr>
        <p:cNvPr id="1" name="Group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9"/>
          </p:nvPr>
        </p:nvSpPr>
        <p:spPr>
          <a:xfrm>
            <a:off x="468313" y="0"/>
            <a:ext cx="8424862" cy="6273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title" idx="11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927" name="Shape 927"/>
          <p:cNvSpPr txBox="1">
            <a:spLocks noGrp="1"/>
          </p:cNvSpPr>
          <p:nvPr>
            <p:ph type="subTitle" idx="10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929" name="Picture 929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1" name="Shape 721"/>
          <p:cNvSpPr txBox="1"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2" name="Shape 7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 idx="1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0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title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84" name="Shape 9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title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74" name="Shape 974"/>
          <p:cNvSpPr txBox="1">
            <a:spLocks noGrp="1"/>
          </p:cNvSpPr>
          <p:nvPr>
            <p:ph type="body" idx="10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75" name="Shape 975"/>
          <p:cNvSpPr txBox="1">
            <a:spLocks noGrp="1"/>
          </p:cNvSpPr>
          <p:nvPr>
            <p:ph type="body" idx="59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76" name="Shape 9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 idx="1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9" name="Shape 669"/>
          <p:cNvSpPr txBox="1">
            <a:spLocks noGrp="1"/>
          </p:cNvSpPr>
          <p:nvPr>
            <p:ph type="body" idx="10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body" idx="59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1" name="Shape 671"/>
          <p:cNvSpPr txBox="1">
            <a:spLocks noGrp="1"/>
          </p:cNvSpPr>
          <p:nvPr>
            <p:ph type="body" idx="76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body" idx="77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 idx="1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0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59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 idx="11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41" name="Shape 741"/>
          <p:cNvSpPr txBox="1">
            <a:spLocks noGrp="1"/>
          </p:cNvSpPr>
          <p:nvPr>
            <p:ph type="body" idx="10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742" name="Shape 742"/>
          <p:cNvSpPr txBox="1">
            <a:spLocks noGrp="1"/>
          </p:cNvSpPr>
          <p:nvPr>
            <p:ph type="body" idx="59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43" name="Shape 7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 idx="11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0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subTitle" idx="12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title" idx="13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591" name="Picture 591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</p:spPr>
      </p:pic>
      <p:sp>
        <p:nvSpPr>
          <p:cNvPr id="592" name="Shape 592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grpSp>
        <p:nvGrpSpPr>
          <p:cNvPr id="593" name="Shape 593"/>
          <p:cNvGrpSpPr/>
          <p:nvPr/>
        </p:nvGrpSpPr>
        <p:grpSpPr>
          <a:xfrm>
            <a:off x="5634044" y="1214422"/>
            <a:ext cx="1885968" cy="365125"/>
            <a:chOff x="0" y="0"/>
            <a:chExt cx="1885968" cy="365125"/>
          </a:xfrm>
        </p:grpSpPr>
        <p:sp>
          <p:nvSpPr>
            <p:cNvPr id="594" name="Shape 594"/>
            <p:cNvSpPr/>
            <p:nvPr/>
          </p:nvSpPr>
          <p:spPr>
            <a:xfrm>
              <a:off x="0" y="4762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1525605" y="0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596" name="Shape 596"/>
            <p:cNvSpPr/>
            <p:nvPr/>
          </p:nvSpPr>
          <p:spPr>
            <a:xfrm>
              <a:off x="625475" y="4762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938212" y="4762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1250950" y="4762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292109" y="4762"/>
              <a:ext cx="360362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2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 idx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64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3" name="Shape 563"/>
          <p:cNvSpPr txBox="1">
            <a:spLocks noGrp="1"/>
          </p:cNvSpPr>
          <p:nvPr>
            <p:ph type="body" idx="70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7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58" name="Shape 1158"/>
          <p:cNvSpPr txBox="1">
            <a:spLocks noGrp="1"/>
          </p:cNvSpPr>
          <p:nvPr>
            <p:ph type="body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59" name="Shape 11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title" idx="13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962" name="Shape 962"/>
          <p:cNvSpPr txBox="1">
            <a:spLocks noGrp="1"/>
          </p:cNvSpPr>
          <p:nvPr>
            <p:ph type="body" idx="12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63" name="Shape 9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79" name="Shape 1079"/>
          <p:cNvSpPr txBox="1">
            <a:spLocks noGrp="1"/>
          </p:cNvSpPr>
          <p:nvPr>
            <p:ph type="body" idx="12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80" name="Shape 1080"/>
          <p:cNvSpPr txBox="1">
            <a:spLocks noGrp="1"/>
          </p:cNvSpPr>
          <p:nvPr>
            <p:ph type="body" idx="61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81" name="Shape 10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2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6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62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6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title" idx="13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03" name="Shape 703"/>
          <p:cNvSpPr txBox="1">
            <a:spLocks noGrp="1"/>
          </p:cNvSpPr>
          <p:nvPr>
            <p:ph type="body" idx="1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04" name="Shape 704"/>
          <p:cNvSpPr txBox="1">
            <a:spLocks noGrp="1"/>
          </p:cNvSpPr>
          <p:nvPr>
            <p:ph type="body" idx="6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>
            <a:spLocks noGrp="1"/>
          </p:cNvSpPr>
          <p:nvPr>
            <p:ph type="title" idx="13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87" name="Shape 987"/>
          <p:cNvSpPr txBox="1">
            <a:spLocks noGrp="1"/>
          </p:cNvSpPr>
          <p:nvPr>
            <p:ph type="body" idx="1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988" name="Shape 988"/>
          <p:cNvSpPr txBox="1">
            <a:spLocks noGrp="1"/>
          </p:cNvSpPr>
          <p:nvPr>
            <p:ph type="body" idx="6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89" name="Shape 9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70" name="Shape 970"/>
          <p:cNvSpPr txBox="1">
            <a:spLocks noGrp="1"/>
          </p:cNvSpPr>
          <p:nvPr>
            <p:ph type="body" idx="12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71" name="Shape 9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>
            <a:spLocks noGrp="1"/>
          </p:cNvSpPr>
          <p:nvPr>
            <p:ph type="title" idx="13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48" name="Shape 948"/>
          <p:cNvSpPr txBox="1">
            <a:spLocks noGrp="1"/>
          </p:cNvSpPr>
          <p:nvPr>
            <p:ph type="body" idx="12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9" name="Shape 9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 idx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57" name="Shape 657"/>
          <p:cNvSpPr txBox="1">
            <a:spLocks noGrp="1"/>
          </p:cNvSpPr>
          <p:nvPr>
            <p:ph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body" idx="64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аблица">
    <p:spTree>
      <p:nvGrpSpPr>
        <p:cNvPr id="1" name="Group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 idx="13"/>
          </p:nvPr>
        </p:nvSpPr>
        <p:spPr>
          <a:xfrm>
            <a:off x="468313" y="0"/>
            <a:ext cx="7632700" cy="962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2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06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307" name="Shape 307"/>
          <p:cNvSpPr txBox="1">
            <a:spLocks noGrp="1"/>
          </p:cNvSpPr>
          <p:nvPr>
            <p:ph type="title" idx="15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ubTitle" idx="14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58" name="Shape 858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>
            <a:spLocks noGrp="1"/>
          </p:cNvSpPr>
          <p:nvPr>
            <p:ph type="title" idx="15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1015" name="Shape 1015"/>
          <p:cNvSpPr txBox="1">
            <a:spLocks noGrp="1"/>
          </p:cNvSpPr>
          <p:nvPr>
            <p:ph type="body" idx="14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16" name="Shape 10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56" name="Shape 10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14" name="Shape 814"/>
          <p:cNvSpPr txBox="1">
            <a:spLocks noGrp="1"/>
          </p:cNvSpPr>
          <p:nvPr>
            <p:ph type="body" idx="14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15" name="Shape 815"/>
          <p:cNvSpPr txBox="1">
            <a:spLocks noGrp="1"/>
          </p:cNvSpPr>
          <p:nvPr>
            <p:ph type="body" idx="56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16" name="Shape 8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 idx="1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4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56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57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58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>
            <a:spLocks noGrp="1"/>
          </p:cNvSpPr>
          <p:nvPr>
            <p:ph type="title" idx="15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888" name="Shape 888"/>
          <p:cNvSpPr txBox="1">
            <a:spLocks noGrp="1"/>
          </p:cNvSpPr>
          <p:nvPr>
            <p:ph type="body" idx="14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9" name="Shape 889"/>
          <p:cNvSpPr txBox="1">
            <a:spLocks noGrp="1"/>
          </p:cNvSpPr>
          <p:nvPr>
            <p:ph type="body" idx="56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90" name="Shape 8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 idx="15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body" idx="14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641" name="Shape 641"/>
          <p:cNvSpPr txBox="1">
            <a:spLocks noGrp="1"/>
          </p:cNvSpPr>
          <p:nvPr>
            <p:ph type="body" idx="56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>
            <a:spLocks noGrp="1"/>
          </p:cNvSpPr>
          <p:nvPr>
            <p:ph type="title" idx="1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26" name="Shape 1126"/>
          <p:cNvSpPr txBox="1">
            <a:spLocks noGrp="1"/>
          </p:cNvSpPr>
          <p:nvPr>
            <p:ph type="body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27" name="Shape 1127"/>
          <p:cNvSpPr txBox="1">
            <a:spLocks noGrp="1"/>
          </p:cNvSpPr>
          <p:nvPr>
            <p:ph type="body" idx="64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28" name="Shape 11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54" name="Shape 854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55" name="Shape 8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 idx="15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4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03"/>
          <p:cNvPicPr/>
          <p:nvPr/>
        </p:nvPicPr>
        <p:blipFill>
          <a:blip r:embed="rId3"/>
          <a:stretch/>
        </p:blipFill>
        <p:spPr>
          <a:xfrm>
            <a:off x="323877" y="293691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104" name="Shape 1104"/>
          <p:cNvSpPr txBox="1">
            <a:spLocks noGrp="1"/>
          </p:cNvSpPr>
          <p:nvPr>
            <p:ph type="title" idx="17"/>
          </p:nvPr>
        </p:nvSpPr>
        <p:spPr>
          <a:xfrm>
            <a:off x="612778" y="2181279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1105" name="Shape 1105"/>
          <p:cNvSpPr txBox="1">
            <a:spLocks noGrp="1"/>
          </p:cNvSpPr>
          <p:nvPr>
            <p:ph type="subTitle" idx="16"/>
          </p:nvPr>
        </p:nvSpPr>
        <p:spPr>
          <a:xfrm>
            <a:off x="612802" y="3284539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1107" name="Picture 1107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22" name="Shape 1122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23" name="Shape 1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 idx="17"/>
          </p:nvPr>
        </p:nvSpPr>
        <p:spPr>
          <a:xfrm>
            <a:off x="722313" y="4406954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16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11" name="Shape 6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32" name="Shape 9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17" name="Shape 1117"/>
          <p:cNvSpPr txBox="1">
            <a:spLocks noGrp="1"/>
          </p:cNvSpPr>
          <p:nvPr>
            <p:ph type="body" idx="16"/>
          </p:nvPr>
        </p:nvSpPr>
        <p:spPr>
          <a:xfrm>
            <a:off x="468340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18" name="Shape 1118"/>
          <p:cNvSpPr txBox="1">
            <a:spLocks noGrp="1"/>
          </p:cNvSpPr>
          <p:nvPr>
            <p:ph type="body" idx="82"/>
          </p:nvPr>
        </p:nvSpPr>
        <p:spPr>
          <a:xfrm>
            <a:off x="4756177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19" name="Shape 11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title" idx="1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10" name="Shape 1110"/>
          <p:cNvSpPr txBox="1">
            <a:spLocks noGrp="1"/>
          </p:cNvSpPr>
          <p:nvPr>
            <p:ph type="body" idx="16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11" name="Shape 1111"/>
          <p:cNvSpPr txBox="1">
            <a:spLocks noGrp="1"/>
          </p:cNvSpPr>
          <p:nvPr>
            <p:ph type="body" idx="8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body" idx="92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13" name="Shape 1113"/>
          <p:cNvSpPr txBox="1">
            <a:spLocks noGrp="1"/>
          </p:cNvSpPr>
          <p:nvPr>
            <p:ph type="body" idx="93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14" name="Shape 1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title" idx="17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57" name="Shape 957"/>
          <p:cNvSpPr txBox="1">
            <a:spLocks noGrp="1"/>
          </p:cNvSpPr>
          <p:nvPr>
            <p:ph type="body" idx="16"/>
          </p:nvPr>
        </p:nvSpPr>
        <p:spPr>
          <a:xfrm>
            <a:off x="3575051" y="273077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58" name="Shape 958"/>
          <p:cNvSpPr txBox="1">
            <a:spLocks noGrp="1"/>
          </p:cNvSpPr>
          <p:nvPr>
            <p:ph type="body" idx="8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59" name="Shape 9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title" idx="1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6" name="Picture 6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7" name="Shape 7"/>
          <p:cNvGrpSpPr/>
          <p:nvPr/>
        </p:nvGrpSpPr>
        <p:grpSpPr>
          <a:xfrm>
            <a:off x="220403" y="6510357"/>
            <a:ext cx="1473437" cy="190479"/>
            <a:chOff x="0" y="0"/>
            <a:chExt cx="1473437" cy="190479"/>
          </a:xfrm>
        </p:grpSpPr>
        <p:sp>
          <p:nvSpPr>
            <p:cNvPr id="8" name="Shape 8"/>
            <p:cNvSpPr/>
            <p:nvPr/>
          </p:nvSpPr>
          <p:spPr>
            <a:xfrm>
              <a:off x="0" y="11092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1294050" y="1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535216" y="1567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238353" y="156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501878" y="1567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755856" y="1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789216" y="1567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032110" y="1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  <p:sp>
          <p:nvSpPr>
            <p:cNvPr id="16" name="Shape 16"/>
            <p:cNvSpPr/>
            <p:nvPr/>
          </p:nvSpPr>
          <p:spPr>
            <a:xfrm>
              <a:off x="1259075" y="1362"/>
              <a:ext cx="0" cy="17938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001918" y="1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279630" y="0"/>
              <a:ext cx="179386" cy="179386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8"/>
          </p:nvPr>
        </p:nvSpPr>
        <p:spPr>
          <a:xfrm>
            <a:off x="1482158" y="1990667"/>
            <a:ext cx="4389768" cy="1256111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>
            <a:sp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 idx="19"/>
          </p:nvPr>
        </p:nvSpPr>
        <p:spPr>
          <a:xfrm>
            <a:off x="1256996" y="337153"/>
            <a:ext cx="6817284" cy="2983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>
            <a:spAutoFit/>
          </a:bodyPr>
          <a:lstStyle/>
          <a:p>
            <a:pPr lvl="0"/>
            <a:r>
              <a:t>Click to edit Master title style</a:t>
            </a:r>
          </a:p>
        </p:txBody>
      </p:sp>
      <p:sp>
        <p:nvSpPr>
          <p:cNvPr id="94" name="Shape 94"/>
          <p:cNvSpPr/>
          <p:nvPr/>
        </p:nvSpPr>
        <p:spPr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7" name="Picture 97"/>
          <p:cNvPicPr/>
          <p:nvPr/>
        </p:nvPicPr>
        <p:blipFill>
          <a:blip r:embed="rId4"/>
          <a:stretch/>
        </p:blipFill>
        <p:spPr>
          <a:xfrm>
            <a:off x="8178323" y="42452"/>
            <a:ext cx="905489" cy="801773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99" name="Picture 99"/>
          <p:cNvPicPr/>
          <p:nvPr/>
        </p:nvPicPr>
        <p:blipFill>
          <a:blip r:embed="rId5"/>
          <a:stretch/>
        </p:blipFill>
        <p:spPr>
          <a:xfrm>
            <a:off x="129182" y="119001"/>
            <a:ext cx="1022737" cy="734624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defPPr/>
      <a:lvl1pPr lvl="0" algn="l"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lvl="1" algn="l">
        <a:defRPr sz="1900" b="1">
          <a:solidFill>
            <a:schemeClr val="tx2"/>
          </a:solidFill>
          <a:latin typeface="Arial"/>
          <a:ea typeface="Arial"/>
          <a:cs typeface="Arial"/>
        </a:defRPr>
      </a:lvl2pPr>
      <a:lvl3pPr lvl="2" algn="l">
        <a:defRPr sz="1900" b="1">
          <a:solidFill>
            <a:schemeClr val="tx2"/>
          </a:solidFill>
          <a:latin typeface="Arial"/>
          <a:ea typeface="Arial"/>
          <a:cs typeface="Arial"/>
        </a:defRPr>
      </a:lvl3pPr>
      <a:lvl4pPr lvl="3" algn="l">
        <a:defRPr sz="1900" b="1">
          <a:solidFill>
            <a:schemeClr val="tx2"/>
          </a:solidFill>
          <a:latin typeface="Arial"/>
          <a:ea typeface="Arial"/>
          <a:cs typeface="Arial"/>
        </a:defRPr>
      </a:lvl4pPr>
      <a:lvl5pPr lvl="4" algn="l">
        <a:defRPr sz="1900" b="1">
          <a:solidFill>
            <a:schemeClr val="tx2"/>
          </a:solidFill>
          <a:latin typeface="Arial"/>
          <a:ea typeface="Arial"/>
          <a:cs typeface="Arial"/>
        </a:defRPr>
      </a:lvl5pPr>
      <a:lvl6pPr marL="466330" lvl="5" indent="0" algn="l">
        <a:defRPr sz="1900" b="1">
          <a:solidFill>
            <a:schemeClr val="tx2"/>
          </a:solidFill>
          <a:latin typeface="Arial"/>
          <a:ea typeface="Arial"/>
          <a:cs typeface="Arial"/>
        </a:defRPr>
      </a:lvl6pPr>
      <a:lvl7pPr marL="932665" lvl="6" indent="0" algn="l">
        <a:defRPr sz="1900" b="1">
          <a:solidFill>
            <a:schemeClr val="tx2"/>
          </a:solidFill>
          <a:latin typeface="Arial"/>
          <a:ea typeface="Arial"/>
          <a:cs typeface="Arial"/>
        </a:defRPr>
      </a:lvl7pPr>
      <a:lvl8pPr marL="1398999" lvl="7" indent="0" algn="l">
        <a:defRPr sz="1900" b="1">
          <a:solidFill>
            <a:schemeClr val="tx2"/>
          </a:solidFill>
          <a:latin typeface="Arial"/>
          <a:ea typeface="Arial"/>
          <a:cs typeface="Arial"/>
        </a:defRPr>
      </a:lvl8pPr>
      <a:lvl9pPr marL="1865332" lvl="8" indent="0" algn="l">
        <a:defRPr sz="1900" b="1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marL="0" lvl="0" indent="0" algn="l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44" lvl="1" indent="-195925" algn="l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466330" lvl="2" indent="-267170" algn="l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626636" lvl="3" indent="-158683" algn="l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764785" lvl="4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764785" lvl="5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764785" lvl="6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764785" lvl="7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764785" lvl="8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6633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32665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98999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65332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331665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97996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64329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730663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/>
        </a:blipFill>
        <a:effectLst/>
      </p:bgPr>
    </p:bg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20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 idx="21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05" name="Picture 105"/>
          <p:cNvPicPr/>
          <p:nvPr/>
        </p:nvPicPr>
        <p:blipFill>
          <a:blip r:embed="rId16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8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8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 idx="22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23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dt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05.06.2024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ft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875" r:id="rId13"/>
  </p:sldLayoutIdLst>
  <p:txStyles>
    <p:titleStyle>
      <a:defPPr/>
      <a:lvl1pPr lvl="0" algn="l">
        <a:lnSpc>
          <a:spcPct val="90000"/>
        </a:lnSpc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171450" lvl="0" indent="-171450" algn="l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-171450" algn="l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24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25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pic>
        <p:nvPicPr>
          <p:cNvPr id="117" name="Picture 117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118" name="Shape 118"/>
          <p:cNvGrpSpPr/>
          <p:nvPr/>
        </p:nvGrpSpPr>
        <p:grpSpPr>
          <a:xfrm>
            <a:off x="330154" y="6496071"/>
            <a:ext cx="1474814" cy="190478"/>
            <a:chOff x="0" y="0"/>
            <a:chExt cx="1474814" cy="190478"/>
          </a:xfrm>
        </p:grpSpPr>
        <p:sp>
          <p:nvSpPr>
            <p:cNvPr id="119" name="Shape 119"/>
            <p:cNvSpPr/>
            <p:nvPr/>
          </p:nvSpPr>
          <p:spPr>
            <a:xfrm>
              <a:off x="1295426" y="0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27783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53183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234968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498493" y="1565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752470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78583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11090"/>
              <a:ext cx="179386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55689" y="136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998532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041418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/>
        </a:blipFill>
        <a:effectLst/>
      </p:bgPr>
    </p:bg>
    <p:spTree>
      <p:nvGrpSpPr>
        <p:cNvPr id="1" name="Group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26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 idx="27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35" name="Picture 135"/>
          <p:cNvPicPr/>
          <p:nvPr/>
        </p:nvPicPr>
        <p:blipFill>
          <a:blip r:embed="rId16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8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8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8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 idx="29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41" name="Picture 141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142" name="Shape 142"/>
          <p:cNvGrpSpPr/>
          <p:nvPr/>
        </p:nvGrpSpPr>
        <p:grpSpPr>
          <a:xfrm>
            <a:off x="260122" y="6496072"/>
            <a:ext cx="1506746" cy="190477"/>
            <a:chOff x="0" y="0"/>
            <a:chExt cx="1506746" cy="190477"/>
          </a:xfrm>
        </p:grpSpPr>
        <p:sp>
          <p:nvSpPr>
            <p:cNvPr id="143" name="Shape 143"/>
            <p:cNvSpPr/>
            <p:nvPr/>
          </p:nvSpPr>
          <p:spPr>
            <a:xfrm>
              <a:off x="0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81215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535216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38352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501878" y="1565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755856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789216" y="1565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327360" y="1565"/>
              <a:ext cx="179386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259075" y="1360"/>
              <a:ext cx="0" cy="17938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001918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044803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30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title" idx="31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59" name="Picture 159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160" name="Shape 160"/>
          <p:cNvGrpSpPr/>
          <p:nvPr/>
        </p:nvGrpSpPr>
        <p:grpSpPr>
          <a:xfrm>
            <a:off x="214282" y="6510359"/>
            <a:ext cx="1414473" cy="190478"/>
            <a:chOff x="0" y="0"/>
            <a:chExt cx="1414473" cy="190478"/>
          </a:xfrm>
        </p:grpSpPr>
        <p:sp>
          <p:nvSpPr>
            <p:cNvPr id="161" name="Shape 161"/>
            <p:cNvSpPr/>
            <p:nvPr/>
          </p:nvSpPr>
          <p:spPr>
            <a:xfrm>
              <a:off x="0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1590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235086" y="0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173037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36562" y="1565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90540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72390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76253" y="6329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1193759" y="136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936602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979487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sldNum" idx="4"/>
          </p:nvPr>
        </p:nvSpPr>
        <p:spPr>
          <a:xfrm>
            <a:off x="8259767" y="6448499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32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title" idx="33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77" name="Picture 177"/>
          <p:cNvPicPr/>
          <p:nvPr/>
        </p:nvPicPr>
        <p:blipFill>
          <a:blip r:embed="rId14"/>
          <a:stretch/>
        </p:blipFill>
        <p:spPr>
          <a:xfrm>
            <a:off x="8005764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 idx="34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4"/>
          </p:nvPr>
        </p:nvSpPr>
        <p:spPr>
          <a:xfrm>
            <a:off x="8259763" y="6448427"/>
            <a:ext cx="627061" cy="37782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35"/>
          </p:nvPr>
        </p:nvSpPr>
        <p:spPr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pic>
        <p:nvPicPr>
          <p:cNvPr id="183" name="Picture 183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84" name="Shape 184"/>
          <p:cNvSpPr/>
          <p:nvPr/>
        </p:nvSpPr>
        <p:spPr>
          <a:xfrm>
            <a:off x="2163764" y="6469065"/>
            <a:ext cx="179386" cy="179386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endParaRPr sz="1200" b="1">
              <a:solidFill>
                <a:srgbClr val="414142"/>
              </a:solidFill>
              <a:latin typeface="Arial"/>
              <a:ea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36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title" idx="37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90" name="Picture 190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title" idx="3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24" name="Picture 24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4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title" idx="5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30" name="Picture 30"/>
          <p:cNvPicPr/>
          <p:nvPr/>
        </p:nvPicPr>
        <p:blipFill>
          <a:blip r:embed="rId15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7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7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6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title" idx="7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36" name="Picture 36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37" name="Shape 37"/>
          <p:cNvGrpSpPr/>
          <p:nvPr/>
        </p:nvGrpSpPr>
        <p:grpSpPr>
          <a:xfrm>
            <a:off x="219044" y="6505595"/>
            <a:ext cx="1479558" cy="193675"/>
            <a:chOff x="0" y="0"/>
            <a:chExt cx="1479558" cy="193675"/>
          </a:xfrm>
        </p:grpSpPr>
        <p:sp>
          <p:nvSpPr>
            <p:cNvPr id="38" name="Shape 38"/>
            <p:cNvSpPr/>
            <p:nvPr/>
          </p:nvSpPr>
          <p:spPr>
            <a:xfrm>
              <a:off x="0" y="11091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290514" y="14289"/>
              <a:ext cx="179386" cy="179386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546101" y="1566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249238" y="1566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512763" y="1566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744969" y="1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1300171" y="14289"/>
              <a:ext cx="179386" cy="179386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45" name="Shape 45"/>
            <p:cNvSpPr/>
            <p:nvPr/>
          </p:nvSpPr>
          <p:spPr>
            <a:xfrm>
              <a:off x="790580" y="0"/>
              <a:ext cx="179386" cy="179386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</a:p>
          </p:txBody>
        </p:sp>
        <p:sp>
          <p:nvSpPr>
            <p:cNvPr id="46" name="Shape 46"/>
            <p:cNvSpPr/>
            <p:nvPr/>
          </p:nvSpPr>
          <p:spPr>
            <a:xfrm>
              <a:off x="1269960" y="1361"/>
              <a:ext cx="0" cy="17938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012803" y="1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055689" y="11091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Group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8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title" idx="9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54" name="Picture 54"/>
          <p:cNvPicPr/>
          <p:nvPr/>
        </p:nvPicPr>
        <p:blipFill>
          <a:blip r:embed="rId15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7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7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0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 idx="11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60" name="Picture 60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Group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2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 idx="13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66" name="Picture 66"/>
          <p:cNvPicPr/>
          <p:nvPr/>
        </p:nvPicPr>
        <p:blipFill>
          <a:blip r:embed="rId15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67" name="Shape 67"/>
          <p:cNvGrpSpPr/>
          <p:nvPr/>
        </p:nvGrpSpPr>
        <p:grpSpPr>
          <a:xfrm>
            <a:off x="253742" y="6510359"/>
            <a:ext cx="1492487" cy="190478"/>
            <a:chOff x="0" y="0"/>
            <a:chExt cx="1492487" cy="190478"/>
          </a:xfrm>
        </p:grpSpPr>
        <p:sp>
          <p:nvSpPr>
            <p:cNvPr id="68" name="Shape 68"/>
            <p:cNvSpPr/>
            <p:nvPr/>
          </p:nvSpPr>
          <p:spPr>
            <a:xfrm>
              <a:off x="0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1313100" y="9525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535216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238353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512764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755856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789216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284393" y="4760"/>
              <a:ext cx="179386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1259075" y="136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001918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1044803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7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7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rgbClr val="003274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latin typeface="Arial"/>
                <a:ea typeface="Arial"/>
                <a:cs typeface="Arial"/>
              </a:rPr>
              <a:t>‹#›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4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 idx="15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84" name="Picture 84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4"/>
          </p:nvPr>
        </p:nvSpPr>
        <p:spPr>
          <a:xfrm>
            <a:off x="8259767" y="6448479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6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 idx="17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90" name="Picture 90"/>
          <p:cNvPicPr/>
          <p:nvPr/>
        </p:nvPicPr>
        <p:blipFill>
          <a:blip r:embed="rId14"/>
          <a:stretch/>
        </p:blipFill>
        <p:spPr>
          <a:xfrm>
            <a:off x="8005764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/>
          <p:nvPr/>
        </p:nvSpPr>
        <p:spPr>
          <a:xfrm>
            <a:off x="40945" y="0"/>
            <a:ext cx="1043608" cy="88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95" name="Shape 1195"/>
          <p:cNvSpPr/>
          <p:nvPr/>
        </p:nvSpPr>
        <p:spPr>
          <a:xfrm>
            <a:off x="240843" y="1187883"/>
            <a:ext cx="4145574" cy="2178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 sz="1300">
              <a:solidFill>
                <a:srgbClr val="003274">
                  <a:lumMod val="75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96" name="Shape 1196"/>
          <p:cNvSpPr/>
          <p:nvPr/>
        </p:nvSpPr>
        <p:spPr>
          <a:xfrm>
            <a:off x="240843" y="3407506"/>
            <a:ext cx="4145574" cy="2660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003274">
                  <a:lumMod val="75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97" name="Shape 1197"/>
          <p:cNvSpPr/>
          <p:nvPr/>
        </p:nvSpPr>
        <p:spPr>
          <a:xfrm>
            <a:off x="4610927" y="1215662"/>
            <a:ext cx="4293160" cy="2150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0" rIns="91440" bIns="45720" anchor="t"/>
          <a:lstStyle>
            <a:defPPr/>
            <a:lvl1pPr lvl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9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Высокая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загруженность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операторов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Call-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центра, администраторов и медицинских сестёр, что снижает доступность и увеличивает время ожидания пациентом информации.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Несвоевременное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оповещение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пациента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о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переносе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приема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врача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из-за неактуальных контактных данных в карте пациента.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Необходимость ручного оповещения пациентов о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охождени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флюорографии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диспансеризации,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предстоящ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ей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вакцинации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визит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а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Д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</a:t>
            </a:r>
            <a:r>
              <a:rPr sz="900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учету</a:t>
            </a:r>
            <a:r>
              <a:rPr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 целью профилактического обследования и раннего выявления рисков развития ХНИЗ.</a:t>
            </a:r>
          </a:p>
          <a:p>
            <a:pPr lvl="0" algn="just"/>
            <a:endParaRPr lang="ru-RU" sz="90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4544903" y="3427981"/>
            <a:ext cx="4293160" cy="263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003274">
                  <a:lumMod val="75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99" name="Shape 1199"/>
          <p:cNvSpPr txBox="1">
            <a:spLocks noGrp="1"/>
          </p:cNvSpPr>
          <p:nvPr>
            <p:ph type="title" idx="22"/>
          </p:nvPr>
        </p:nvSpPr>
        <p:spPr>
          <a:xfrm>
            <a:off x="127853" y="637522"/>
            <a:ext cx="8986368" cy="65004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>
            <a:normAutofit/>
          </a:bodyPr>
          <a:lstStyle>
            <a:defPPr/>
            <a:lvl1pPr lvl="0"/>
          </a:lstStyle>
          <a:p>
            <a:pPr algn="ctr"/>
            <a:r>
              <a:rPr sz="13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ПСР-</a:t>
            </a:r>
            <a:r>
              <a:rPr sz="1300" b="1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проект</a:t>
            </a:r>
            <a:r>
              <a:rPr sz="13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«</a:t>
            </a:r>
            <a:r>
              <a:rPr lang="ru-RU" sz="13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Оптимизация процесса оповещения пациента»</a:t>
            </a:r>
            <a:endParaRPr sz="1300" b="1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00" name="Shape 1200"/>
          <p:cNvSpPr txBox="1"/>
          <p:nvPr/>
        </p:nvSpPr>
        <p:spPr>
          <a:xfrm>
            <a:off x="4572000" y="3431522"/>
            <a:ext cx="4233878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 algn="ctr">
              <a:defRPr sz="1800" b="1" u="sng">
                <a:solidFill>
                  <a:srgbClr val="3E87BD">
                    <a:lumMod val="75000"/>
                  </a:srgb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00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4. </a:t>
            </a:r>
            <a:r>
              <a:rPr sz="1000">
                <a:solidFill>
                  <a:srgbClr val="002060"/>
                </a:solidFill>
                <a:latin typeface="Arial"/>
                <a:ea typeface="Arial"/>
                <a:cs typeface="Arial"/>
              </a:rPr>
              <a:t>Ключевые события (КС) </a:t>
            </a:r>
          </a:p>
        </p:txBody>
      </p:sp>
      <p:sp>
        <p:nvSpPr>
          <p:cNvPr id="1201" name="Shape 1201"/>
          <p:cNvSpPr txBox="1"/>
          <p:nvPr/>
        </p:nvSpPr>
        <p:spPr>
          <a:xfrm>
            <a:off x="338122" y="3401456"/>
            <a:ext cx="3987938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 algn="l">
              <a:defRPr sz="1600" b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1000">
                <a:solidFill>
                  <a:srgbClr val="002060"/>
                </a:solidFill>
                <a:latin typeface="Arial"/>
                <a:ea typeface="Arial"/>
                <a:cs typeface="Arial"/>
              </a:rPr>
              <a:t>3. </a:t>
            </a:r>
            <a:r>
              <a:rPr sz="1000" u="sng">
                <a:solidFill>
                  <a:srgbClr val="002060"/>
                </a:solidFill>
                <a:latin typeface="Arial"/>
                <a:ea typeface="Arial"/>
                <a:cs typeface="Arial"/>
              </a:rPr>
              <a:t>Цели и плановый эффект</a:t>
            </a:r>
          </a:p>
        </p:txBody>
      </p:sp>
      <p:sp>
        <p:nvSpPr>
          <p:cNvPr id="1202" name="Shape 1202"/>
          <p:cNvSpPr txBox="1"/>
          <p:nvPr/>
        </p:nvSpPr>
        <p:spPr>
          <a:xfrm>
            <a:off x="4405747" y="1206073"/>
            <a:ext cx="4280817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 algn="ctr">
              <a:defRPr sz="1300" b="1" u="sng">
                <a:solidFill>
                  <a:srgbClr val="003274">
                    <a:lumMod val="75000"/>
                  </a:srgb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00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2. </a:t>
            </a:r>
            <a:r>
              <a:rPr sz="1000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Обоснование выбора</a:t>
            </a:r>
          </a:p>
        </p:txBody>
      </p:sp>
      <p:sp>
        <p:nvSpPr>
          <p:cNvPr id="1203" name="Shape 1203"/>
          <p:cNvSpPr txBox="1"/>
          <p:nvPr/>
        </p:nvSpPr>
        <p:spPr>
          <a:xfrm>
            <a:off x="204402" y="1206073"/>
            <a:ext cx="421164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 algn="ctr">
              <a:defRPr sz="1300" b="1" u="sng">
                <a:solidFill>
                  <a:srgbClr val="003274">
                    <a:lumMod val="75000"/>
                  </a:srgb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00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1. </a:t>
            </a:r>
            <a:r>
              <a:rPr sz="10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Вовлеченные лица и рамки проекта</a:t>
            </a:r>
          </a:p>
        </p:txBody>
      </p:sp>
      <p:sp>
        <p:nvSpPr>
          <p:cNvPr id="1204" name="Shape 1204"/>
          <p:cNvSpPr txBox="1"/>
          <p:nvPr/>
        </p:nvSpPr>
        <p:spPr>
          <a:xfrm>
            <a:off x="4548342" y="3730963"/>
            <a:ext cx="4178089" cy="1323439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sz="1000" dirty="0" err="1">
                <a:latin typeface="Arial"/>
                <a:ea typeface="Arial"/>
                <a:cs typeface="Arial"/>
              </a:rPr>
              <a:t>Старт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проекта</a:t>
            </a:r>
            <a:r>
              <a:rPr lang="ru-RU" sz="1000" dirty="0">
                <a:latin typeface="Arial"/>
                <a:ea typeface="Arial"/>
                <a:cs typeface="Arial"/>
              </a:rPr>
              <a:t>                                                       20.06.2024</a:t>
            </a:r>
            <a:r>
              <a:rPr sz="1000" dirty="0">
                <a:latin typeface="Arial"/>
                <a:ea typeface="Arial"/>
                <a:cs typeface="Arial"/>
              </a:rPr>
              <a:t>	</a:t>
            </a:r>
          </a:p>
          <a:p>
            <a:pPr marL="228600" indent="-228600">
              <a:buFont typeface="+mj-lt"/>
              <a:buAutoNum type="arabicPeriod"/>
            </a:pPr>
            <a:r>
              <a:rPr sz="1000" dirty="0" err="1">
                <a:latin typeface="Arial"/>
                <a:ea typeface="Arial"/>
                <a:cs typeface="Arial"/>
              </a:rPr>
              <a:t>Диагностика</a:t>
            </a:r>
            <a:r>
              <a:rPr sz="1000" dirty="0">
                <a:latin typeface="Arial"/>
                <a:ea typeface="Arial"/>
                <a:cs typeface="Arial"/>
              </a:rPr>
              <a:t> и </a:t>
            </a:r>
            <a:r>
              <a:rPr sz="1000" dirty="0" err="1">
                <a:latin typeface="Arial"/>
                <a:ea typeface="Arial"/>
                <a:cs typeface="Arial"/>
              </a:rPr>
              <a:t>целевое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состояние</a:t>
            </a:r>
            <a:r>
              <a:rPr sz="1000" dirty="0">
                <a:latin typeface="Arial"/>
                <a:ea typeface="Arial"/>
                <a:cs typeface="Arial"/>
              </a:rPr>
              <a:t> 	</a:t>
            </a:r>
            <a:r>
              <a:rPr lang="ru-RU" sz="1000" dirty="0">
                <a:latin typeface="Arial"/>
                <a:ea typeface="Arial"/>
                <a:cs typeface="Arial"/>
              </a:rPr>
              <a:t>       27.06.2024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sz="1000" dirty="0">
                <a:latin typeface="Arial"/>
                <a:ea typeface="Arial"/>
                <a:cs typeface="Arial"/>
              </a:rPr>
              <a:t>2.1. </a:t>
            </a:r>
            <a:r>
              <a:rPr sz="1000" dirty="0" err="1">
                <a:latin typeface="Arial"/>
                <a:ea typeface="Arial"/>
                <a:cs typeface="Arial"/>
              </a:rPr>
              <a:t>разработка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текущей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карты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процесса</a:t>
            </a:r>
            <a:r>
              <a:rPr sz="1000" dirty="0">
                <a:latin typeface="Arial"/>
                <a:ea typeface="Arial"/>
                <a:cs typeface="Arial"/>
              </a:rPr>
              <a:t> 	</a:t>
            </a:r>
            <a:r>
              <a:rPr lang="ru-RU" sz="1000" dirty="0">
                <a:latin typeface="Arial"/>
                <a:ea typeface="Arial"/>
                <a:cs typeface="Arial"/>
              </a:rPr>
              <a:t>       27.06.2024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sz="1000" dirty="0">
                <a:latin typeface="Arial"/>
                <a:ea typeface="Arial"/>
                <a:cs typeface="Arial"/>
              </a:rPr>
              <a:t>2.2 </a:t>
            </a:r>
            <a:r>
              <a:rPr sz="1000" dirty="0" err="1">
                <a:latin typeface="Arial"/>
                <a:ea typeface="Arial"/>
                <a:cs typeface="Arial"/>
              </a:rPr>
              <a:t>разработка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целевой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карты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процесса</a:t>
            </a:r>
            <a:r>
              <a:rPr sz="1000" dirty="0">
                <a:latin typeface="Arial"/>
                <a:ea typeface="Arial"/>
                <a:cs typeface="Arial"/>
              </a:rPr>
              <a:t> 	</a:t>
            </a:r>
            <a:r>
              <a:rPr lang="ru-RU" sz="1000" dirty="0">
                <a:latin typeface="Arial"/>
                <a:ea typeface="Arial"/>
                <a:cs typeface="Arial"/>
              </a:rPr>
              <a:t>       27.06.2024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sz="1000" dirty="0" err="1">
                <a:latin typeface="Arial"/>
                <a:ea typeface="Arial"/>
                <a:cs typeface="Arial"/>
              </a:rPr>
              <a:t>Разработка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плана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мероприятий</a:t>
            </a:r>
            <a:r>
              <a:rPr sz="1000" dirty="0">
                <a:latin typeface="Arial"/>
                <a:ea typeface="Arial"/>
                <a:cs typeface="Arial"/>
              </a:rPr>
              <a:t>  	</a:t>
            </a:r>
            <a:r>
              <a:rPr lang="ru-RU" sz="1000" dirty="0">
                <a:latin typeface="Arial"/>
                <a:ea typeface="Arial"/>
                <a:cs typeface="Arial"/>
              </a:rPr>
              <a:t>       01.07.2024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sz="1000" dirty="0">
                <a:latin typeface="Arial"/>
                <a:ea typeface="Arial"/>
                <a:cs typeface="Arial"/>
              </a:rPr>
              <a:t>Kick-off </a:t>
            </a:r>
            <a:r>
              <a:rPr sz="1000" dirty="0" err="1">
                <a:latin typeface="Arial"/>
                <a:ea typeface="Arial"/>
                <a:cs typeface="Arial"/>
              </a:rPr>
              <a:t>встреча</a:t>
            </a:r>
            <a:r>
              <a:rPr sz="1000" dirty="0">
                <a:latin typeface="Arial"/>
                <a:ea typeface="Arial"/>
                <a:cs typeface="Arial"/>
              </a:rPr>
              <a:t>	</a:t>
            </a:r>
            <a:r>
              <a:rPr lang="ru-RU" sz="1000" dirty="0">
                <a:latin typeface="Arial"/>
                <a:ea typeface="Arial"/>
                <a:cs typeface="Arial"/>
              </a:rPr>
              <a:t>                                 26.07.2024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sz="1000" dirty="0" err="1">
                <a:latin typeface="Arial"/>
                <a:ea typeface="Arial"/>
                <a:cs typeface="Arial"/>
              </a:rPr>
              <a:t>Внедрение</a:t>
            </a:r>
            <a:r>
              <a:rPr sz="1000" dirty="0">
                <a:latin typeface="Arial"/>
                <a:ea typeface="Arial"/>
                <a:cs typeface="Arial"/>
              </a:rPr>
              <a:t>	</a:t>
            </a:r>
            <a:r>
              <a:rPr lang="ru-RU" sz="1000" dirty="0">
                <a:latin typeface="Arial"/>
                <a:ea typeface="Arial"/>
                <a:cs typeface="Arial"/>
              </a:rPr>
              <a:t>                                                           16.12.2024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sz="1000" dirty="0" err="1">
                <a:latin typeface="Arial"/>
                <a:ea typeface="Arial"/>
                <a:cs typeface="Arial"/>
              </a:rPr>
              <a:t>Закрепление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результатов</a:t>
            </a:r>
            <a:r>
              <a:rPr sz="1000" dirty="0">
                <a:latin typeface="Arial"/>
                <a:ea typeface="Arial"/>
                <a:cs typeface="Arial"/>
              </a:rPr>
              <a:t> и </a:t>
            </a:r>
            <a:r>
              <a:rPr sz="1000" dirty="0" err="1">
                <a:latin typeface="Arial"/>
                <a:ea typeface="Arial"/>
                <a:cs typeface="Arial"/>
              </a:rPr>
              <a:t>закрытие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sz="1000" dirty="0" err="1">
                <a:latin typeface="Arial"/>
                <a:ea typeface="Arial"/>
                <a:cs typeface="Arial"/>
              </a:rPr>
              <a:t>проекта</a:t>
            </a:r>
            <a:r>
              <a:rPr sz="1000" dirty="0">
                <a:latin typeface="Arial"/>
                <a:ea typeface="Arial"/>
                <a:cs typeface="Arial"/>
              </a:rPr>
              <a:t> </a:t>
            </a:r>
            <a:r>
              <a:rPr lang="ru-RU" sz="1000">
                <a:latin typeface="Arial"/>
                <a:ea typeface="Arial"/>
                <a:cs typeface="Arial"/>
              </a:rPr>
              <a:t> 25.12.2024</a:t>
            </a:r>
            <a:r>
              <a:rPr sz="1000" dirty="0">
                <a:latin typeface="Arial"/>
                <a:ea typeface="Arial"/>
                <a:cs typeface="Arial"/>
              </a:rPr>
              <a:t>	</a:t>
            </a:r>
          </a:p>
        </p:txBody>
      </p:sp>
      <p:pic>
        <p:nvPicPr>
          <p:cNvPr id="1207" name="Picture 1207"/>
          <p:cNvPicPr/>
          <p:nvPr/>
        </p:nvPicPr>
        <p:blipFill>
          <a:blip r:embed="rId3"/>
          <a:stretch/>
        </p:blipFill>
        <p:spPr>
          <a:xfrm>
            <a:off x="198491" y="108224"/>
            <a:ext cx="657693" cy="684000"/>
          </a:xfrm>
          <a:prstGeom prst="rect">
            <a:avLst/>
          </a:prstGeom>
        </p:spPr>
      </p:pic>
      <p:graphicFrame>
        <p:nvGraphicFramePr>
          <p:cNvPr id="1208" name="Table 1208"/>
          <p:cNvGraphicFramePr/>
          <p:nvPr>
            <p:extLst>
              <p:ext uri="{D42A27DB-BD31-4B8C-83A1-F6EECF244321}">
                <p14:modId xmlns:p14="http://schemas.microsoft.com/office/powerpoint/2010/main" val="2612748061"/>
              </p:ext>
            </p:extLst>
          </p:nvPr>
        </p:nvGraphicFramePr>
        <p:xfrm>
          <a:off x="302597" y="1453404"/>
          <a:ext cx="4059787" cy="173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000" b="1" u="sng" dirty="0" err="1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Заказчик</a:t>
                      </a:r>
                      <a:r>
                        <a:rPr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</a:t>
                      </a:r>
                      <a:r>
                        <a:rPr sz="1000" b="1" u="sng" baseline="0" dirty="0" err="1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проекта</a:t>
                      </a:r>
                      <a:r>
                        <a:rPr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: </a:t>
                      </a:r>
                      <a:r>
                        <a:rPr sz="1000" b="0" u="none" baseline="0" dirty="0" err="1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главный</a:t>
                      </a:r>
                      <a:r>
                        <a:rPr sz="1000" b="0" u="none" baseline="0" dirty="0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</a:t>
                      </a:r>
                      <a:r>
                        <a:rPr sz="1000" b="0" u="none" baseline="0" dirty="0" err="1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врач</a:t>
                      </a:r>
                      <a:r>
                        <a:rPr sz="1000" b="0" u="none" baseline="0" dirty="0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, </a:t>
                      </a:r>
                      <a:r>
                        <a:rPr sz="1000" b="0" u="none" baseline="0" dirty="0" err="1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пациенты</a:t>
                      </a:r>
                      <a:endParaRPr sz="1000" b="0" u="none" baseline="0" dirty="0">
                        <a:solidFill>
                          <a:schemeClr val="tx1"/>
                        </a:solidFill>
                        <a:latin typeface="Arial (Основной текст)"/>
                        <a:ea typeface="Arial (Основной текст)"/>
                        <a:cs typeface="Arial (Основной текст)"/>
                      </a:endParaRPr>
                    </a:p>
                  </a:txBody>
                  <a:tcPr>
                    <a:lnL w="12700">
                      <a:noFill/>
                    </a:lnL>
                    <a:lnR w="12700">
                      <a:noFill/>
                    </a:lnR>
                    <a:lnT w="12700">
                      <a:noFill/>
                    </a:lnT>
                    <a:lnB w="38100">
                      <a:noFill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000" b="1" u="sng" baseline="0" dirty="0" err="1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Периметр</a:t>
                      </a:r>
                      <a:r>
                        <a:rPr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</a:t>
                      </a:r>
                      <a:r>
                        <a:rPr sz="1000" b="1" u="sng" baseline="0" dirty="0" err="1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проекта</a:t>
                      </a:r>
                      <a:r>
                        <a:rPr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:  </a:t>
                      </a:r>
                      <a:r>
                        <a:rPr sz="1000" b="0" u="none" baseline="0" dirty="0" err="1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территория</a:t>
                      </a:r>
                      <a:r>
                        <a:rPr sz="1000" b="0" u="none" baseline="0" dirty="0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</a:t>
                      </a:r>
                      <a:r>
                        <a:rPr sz="1000" b="0" u="none" baseline="0" dirty="0" err="1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обслуживания</a:t>
                      </a:r>
                      <a:r>
                        <a:rPr sz="1000" b="0" u="none" baseline="0" dirty="0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ГП№5 </a:t>
                      </a:r>
                      <a:endParaRPr lang="en-US" sz="1000" b="0" u="none" baseline="0" dirty="0">
                        <a:solidFill>
                          <a:schemeClr val="tx1"/>
                        </a:solidFill>
                        <a:latin typeface="Arial (Основной текст)"/>
                        <a:ea typeface="Arial (Основной текст)"/>
                        <a:cs typeface="Arial (Основной текст)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sng" baseline="0" dirty="0">
                        <a:solidFill>
                          <a:srgbClr val="002060"/>
                        </a:solidFill>
                        <a:latin typeface="Arial (Основной текст)"/>
                        <a:ea typeface="Arial (Основной текст)"/>
                        <a:cs typeface="Arial (Основной текст)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Границы процесса: </a:t>
                      </a:r>
                      <a:r>
                        <a:rPr lang="ru-RU" sz="1000" b="0" u="none" baseline="0" dirty="0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от начала создания списка для обзвона пациентов до оповещения пациентов</a:t>
                      </a:r>
                    </a:p>
                  </a:txBody>
                  <a:tcPr>
                    <a:lnL w="12700">
                      <a:noFill/>
                    </a:lnL>
                    <a:lnR w="12700">
                      <a:noFill/>
                    </a:lnR>
                    <a:lnT w="38100">
                      <a:noFill/>
                    </a:lnT>
                    <a:lnB w="12700">
                      <a:noFill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000" b="1" u="sng" baseline="0" dirty="0" err="1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Руководитель</a:t>
                      </a:r>
                      <a:r>
                        <a:rPr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</a:t>
                      </a:r>
                      <a:r>
                        <a:rPr sz="1000" b="1" u="sng" baseline="0" dirty="0" err="1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проекта</a:t>
                      </a:r>
                      <a:r>
                        <a:rPr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:</a:t>
                      </a:r>
                      <a:r>
                        <a:rPr lang="ru-RU"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</a:t>
                      </a:r>
                      <a:r>
                        <a:rPr lang="ru-RU" sz="1000" b="0" u="none" baseline="0" dirty="0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программист Илько Е. А.</a:t>
                      </a:r>
                      <a:endParaRPr sz="1000" b="0" u="none" baseline="0" dirty="0">
                        <a:solidFill>
                          <a:schemeClr val="tx1"/>
                        </a:solidFill>
                        <a:latin typeface="Arial (Основной текст)"/>
                        <a:ea typeface="Arial (Основной текст)"/>
                        <a:cs typeface="Arial (Основной текст)"/>
                      </a:endParaRPr>
                    </a:p>
                  </a:txBody>
                  <a:tcPr>
                    <a:lnL w="12700">
                      <a:noFill/>
                    </a:lnL>
                    <a:lnR w="12700">
                      <a:noFill/>
                    </a:lnR>
                    <a:lnT w="12700">
                      <a:noFill/>
                    </a:lnT>
                    <a:lnB w="12700">
                      <a:noFill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9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000" b="1" u="sng" baseline="0" dirty="0" err="1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Команда</a:t>
                      </a:r>
                      <a:r>
                        <a:rPr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</a:t>
                      </a:r>
                      <a:r>
                        <a:rPr sz="1000" b="1" u="sng" baseline="0" dirty="0" err="1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проекта</a:t>
                      </a:r>
                      <a:r>
                        <a:rPr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:</a:t>
                      </a:r>
                      <a:r>
                        <a:rPr lang="ru-RU"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</a:t>
                      </a:r>
                      <a:r>
                        <a:rPr lang="ru-RU" sz="1000" b="0" u="none" baseline="0" dirty="0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врач – терапевт участковый Прудских И. Н., врач – пульмонолог </a:t>
                      </a:r>
                      <a:r>
                        <a:rPr lang="ru-RU" sz="1000" b="0" u="none" baseline="0" dirty="0" err="1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Ховалкина</a:t>
                      </a:r>
                      <a:r>
                        <a:rPr lang="ru-RU" sz="1000" b="0" u="none" baseline="0" dirty="0">
                          <a:solidFill>
                            <a:schemeClr val="tx1"/>
                          </a:solidFill>
                          <a:latin typeface="Arial (Основной текст)"/>
                          <a:ea typeface="Arial (Основной текст)"/>
                          <a:cs typeface="Arial (Основной текст)"/>
                        </a:rPr>
                        <a:t> В. Г., инженер-программист Герман О. Е.</a:t>
                      </a:r>
                      <a:endParaRPr sz="1000" b="0" u="none" baseline="0" dirty="0">
                        <a:solidFill>
                          <a:schemeClr val="tx1"/>
                        </a:solidFill>
                        <a:latin typeface="Arial (Основной текст)"/>
                        <a:ea typeface="Arial (Основной текст)"/>
                        <a:cs typeface="Arial (Основной текст)"/>
                      </a:endParaRPr>
                    </a:p>
                  </a:txBody>
                  <a:tcPr>
                    <a:lnL w="12700">
                      <a:noFill/>
                    </a:lnL>
                    <a:lnR w="12700">
                      <a:noFill/>
                    </a:lnR>
                    <a:lnT w="12700">
                      <a:noFill/>
                    </a:lnT>
                    <a:lnB w="12700">
                      <a:noFill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10" name="Picture 1210"/>
          <p:cNvPicPr/>
          <p:nvPr/>
        </p:nvPicPr>
        <p:blipFill>
          <a:blip r:embed="rId4"/>
          <a:stretch/>
        </p:blipFill>
        <p:spPr>
          <a:xfrm>
            <a:off x="8390979" y="73928"/>
            <a:ext cx="670904" cy="683329"/>
          </a:xfrm>
          <a:prstGeom prst="rect">
            <a:avLst/>
          </a:prstGeom>
        </p:spPr>
      </p:pic>
      <p:sp>
        <p:nvSpPr>
          <p:cNvPr id="1211" name="Shape 1211"/>
          <p:cNvSpPr txBox="1"/>
          <p:nvPr/>
        </p:nvSpPr>
        <p:spPr>
          <a:xfrm>
            <a:off x="6012160" y="95638"/>
            <a:ext cx="2139426" cy="609398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0"/>
              </a:spcAft>
            </a:pPr>
            <a:endParaRPr sz="1100" b="1">
              <a:latin typeface="Arial"/>
              <a:ea typeface="Arial"/>
              <a:cs typeface="Arial"/>
            </a:endParaRPr>
          </a:p>
        </p:txBody>
      </p:sp>
      <p:sp>
        <p:nvSpPr>
          <p:cNvPr id="1212" name="Shape 1212"/>
          <p:cNvSpPr txBox="1"/>
          <p:nvPr/>
        </p:nvSpPr>
        <p:spPr>
          <a:xfrm>
            <a:off x="1081426" y="94618"/>
            <a:ext cx="2139426" cy="609398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0"/>
              </a:spcAft>
            </a:pPr>
            <a:endParaRPr sz="1100" b="1">
              <a:latin typeface="Arial"/>
              <a:ea typeface="Arial"/>
              <a:cs typeface="Arial"/>
            </a:endParaRPr>
          </a:p>
        </p:txBody>
      </p:sp>
      <p:sp>
        <p:nvSpPr>
          <p:cNvPr id="1213" name="Shape 1213"/>
          <p:cNvSpPr txBox="1"/>
          <p:nvPr/>
        </p:nvSpPr>
        <p:spPr>
          <a:xfrm>
            <a:off x="6084168" y="6067727"/>
            <a:ext cx="2602396" cy="761746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0"/>
              </a:spcAft>
            </a:pPr>
            <a:endParaRPr sz="1100" b="1">
              <a:latin typeface="Arial"/>
              <a:ea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87206"/>
              </p:ext>
            </p:extLst>
          </p:nvPr>
        </p:nvGraphicFramePr>
        <p:xfrm>
          <a:off x="302597" y="3667955"/>
          <a:ext cx="4038584" cy="2240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цели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оповещения пациентов в случае отмены приема врача, время на одного пациента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мин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Уменьшение временных затрат медицинского персонала на приглашения для прохождения флюорографии, диспансеризации, вакцинации, Д-учета, время на одного пациента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мин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мин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4270176-4B6E-424B-8516-572734237C73}"/>
              </a:ext>
            </a:extLst>
          </p:cNvPr>
          <p:cNvSpPr txBox="1"/>
          <p:nvPr/>
        </p:nvSpPr>
        <p:spPr>
          <a:xfrm>
            <a:off x="4881184" y="203259"/>
            <a:ext cx="348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врач ОБУЗ «Курская городская поликлиника №5»</a:t>
            </a:r>
          </a:p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_______________________Старкова С.А.</a:t>
            </a:r>
            <a:endParaRPr lang="ru-RU" sz="10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BF16B3-D8F0-4BDA-AFB8-82F0D690E2FB}"/>
              </a:ext>
            </a:extLst>
          </p:cNvPr>
          <p:cNvSpPr txBox="1"/>
          <p:nvPr/>
        </p:nvSpPr>
        <p:spPr>
          <a:xfrm>
            <a:off x="5316366" y="6100743"/>
            <a:ext cx="3489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Программист ИАО</a:t>
            </a:r>
          </a:p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_______________________Илько Е. А.</a:t>
            </a:r>
            <a:endParaRPr lang="ru-RU" sz="10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9">
            <a:extLst>
              <a:ext uri="{FF2B5EF4-FFF2-40B4-BE49-F238E27FC236}">
                <a16:creationId xmlns:a16="http://schemas.microsoft.com/office/drawing/2014/main" id="{98EA169B-6B1B-42CD-8278-DB77C59EE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57" y="1350944"/>
            <a:ext cx="1987419" cy="6992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 сестра долго ожидает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формирования списков для обзвона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9FF171A-4C9A-42D9-96EE-55199BCEF7C3}"/>
              </a:ext>
            </a:extLst>
          </p:cNvPr>
          <p:cNvGrpSpPr/>
          <p:nvPr/>
        </p:nvGrpSpPr>
        <p:grpSpPr>
          <a:xfrm>
            <a:off x="2923964" y="3573709"/>
            <a:ext cx="4785519" cy="3003297"/>
            <a:chOff x="5276675" y="1292902"/>
            <a:chExt cx="6290701" cy="4046692"/>
          </a:xfrm>
          <a:solidFill>
            <a:srgbClr val="FF0000"/>
          </a:solidFill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9310748E-6D71-48E1-93D1-292CE31C2247}"/>
                </a:ext>
              </a:extLst>
            </p:cNvPr>
            <p:cNvSpPr/>
            <p:nvPr/>
          </p:nvSpPr>
          <p:spPr>
            <a:xfrm>
              <a:off x="5899722" y="1292902"/>
              <a:ext cx="5667654" cy="37301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МЕРЫ</a:t>
              </a:r>
            </a:p>
          </p:txBody>
        </p:sp>
        <p:sp>
          <p:nvSpPr>
            <p:cNvPr id="30" name="Фигура, имеющая форму буквы L 29">
              <a:extLst>
                <a:ext uri="{FF2B5EF4-FFF2-40B4-BE49-F238E27FC236}">
                  <a16:creationId xmlns:a16="http://schemas.microsoft.com/office/drawing/2014/main" id="{5C006A6B-B3C8-4BD1-B008-291FB84DFF85}"/>
                </a:ext>
              </a:extLst>
            </p:cNvPr>
            <p:cNvSpPr/>
            <p:nvPr/>
          </p:nvSpPr>
          <p:spPr>
            <a:xfrm rot="10800000" flipH="1">
              <a:off x="5276675" y="1292902"/>
              <a:ext cx="629175" cy="4046692"/>
            </a:xfrm>
            <a:prstGeom prst="corner">
              <a:avLst>
                <a:gd name="adj1" fmla="val 55258"/>
                <a:gd name="adj2" fmla="val 5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0C49688-8D9E-4484-AF8A-36E60A86D0E9}"/>
              </a:ext>
            </a:extLst>
          </p:cNvPr>
          <p:cNvSpPr txBox="1"/>
          <p:nvPr/>
        </p:nvSpPr>
        <p:spPr>
          <a:xfrm>
            <a:off x="3174563" y="3876670"/>
            <a:ext cx="4593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правило формирования списков для обзвона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речевые шаблоны для голосового модуля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процедуру внесения данных в каждую ЭМК, о прохождении пациентом профилактических мероприятий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58">
            <a:extLst>
              <a:ext uri="{FF2B5EF4-FFF2-40B4-BE49-F238E27FC236}">
                <a16:creationId xmlns:a16="http://schemas.microsoft.com/office/drawing/2014/main" id="{3CA5D617-F694-4DA9-8C61-C9E33273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931" y="2475012"/>
            <a:ext cx="1717626" cy="8069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 долго не берет трубку, линия занята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3" name="AutoShape 58">
            <a:extLst>
              <a:ext uri="{FF2B5EF4-FFF2-40B4-BE49-F238E27FC236}">
                <a16:creationId xmlns:a16="http://schemas.microsoft.com/office/drawing/2014/main" id="{26CE54A8-3115-4159-B28E-4A5CC1347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08" y="2454095"/>
            <a:ext cx="1717626" cy="7766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 при разговоре задает много интересующих его вопросов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6">
            <a:extLst>
              <a:ext uri="{FF2B5EF4-FFF2-40B4-BE49-F238E27FC236}">
                <a16:creationId xmlns:a16="http://schemas.microsoft.com/office/drawing/2014/main" id="{758A16CB-38B2-4DB2-9247-B52914D9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83" y="280993"/>
            <a:ext cx="6986137" cy="6626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работник тратит много времени на оповещение пациентов о прохождении профилактических мероприятий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" name="AutoShape 58">
            <a:extLst>
              <a:ext uri="{FF2B5EF4-FFF2-40B4-BE49-F238E27FC236}">
                <a16:creationId xmlns:a16="http://schemas.microsoft.com/office/drawing/2014/main" id="{AF9C43CB-EC85-4FBA-B81F-7114EEF3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698" y="1350944"/>
            <a:ext cx="1699405" cy="6626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Длительное общение с каждым пациентом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7" name="Блок-схема: объединение 5">
            <a:extLst>
              <a:ext uri="{FF2B5EF4-FFF2-40B4-BE49-F238E27FC236}">
                <a16:creationId xmlns:a16="http://schemas.microsoft.com/office/drawing/2014/main" id="{061F3630-5D59-4630-B98A-4C476E95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35" y="2050233"/>
            <a:ext cx="1751306" cy="399051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AutoShape 58">
            <a:extLst>
              <a:ext uri="{FF2B5EF4-FFF2-40B4-BE49-F238E27FC236}">
                <a16:creationId xmlns:a16="http://schemas.microsoft.com/office/drawing/2014/main" id="{89FA0A3B-8C2E-4ED4-A00F-96D16FC0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931" y="1361461"/>
            <a:ext cx="1750376" cy="6626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 разговора с пациентом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5" name="Взрыв: 8 точек 24">
            <a:extLst>
              <a:ext uri="{FF2B5EF4-FFF2-40B4-BE49-F238E27FC236}">
                <a16:creationId xmlns:a16="http://schemas.microsoft.com/office/drawing/2014/main" id="{17F87E4D-63AC-4BBE-B9AC-DB8BCC9BEA41}"/>
              </a:ext>
            </a:extLst>
          </p:cNvPr>
          <p:cNvSpPr/>
          <p:nvPr/>
        </p:nvSpPr>
        <p:spPr>
          <a:xfrm rot="19943509">
            <a:off x="221458" y="1096034"/>
            <a:ext cx="523011" cy="543973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Взрыв: 8 точек 53">
            <a:extLst>
              <a:ext uri="{FF2B5EF4-FFF2-40B4-BE49-F238E27FC236}">
                <a16:creationId xmlns:a16="http://schemas.microsoft.com/office/drawing/2014/main" id="{C4C906C6-80D2-4094-9E0C-0F5F09A2789B}"/>
              </a:ext>
            </a:extLst>
          </p:cNvPr>
          <p:cNvSpPr/>
          <p:nvPr/>
        </p:nvSpPr>
        <p:spPr>
          <a:xfrm rot="19943509">
            <a:off x="2575854" y="1108076"/>
            <a:ext cx="523011" cy="543973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Взрыв: 8 точек 54">
            <a:extLst>
              <a:ext uri="{FF2B5EF4-FFF2-40B4-BE49-F238E27FC236}">
                <a16:creationId xmlns:a16="http://schemas.microsoft.com/office/drawing/2014/main" id="{F2EC3025-9A75-4E61-9731-3FA4609FF30A}"/>
              </a:ext>
            </a:extLst>
          </p:cNvPr>
          <p:cNvSpPr/>
          <p:nvPr/>
        </p:nvSpPr>
        <p:spPr>
          <a:xfrm rot="19943509">
            <a:off x="4747855" y="1222462"/>
            <a:ext cx="523011" cy="543973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Блок-схема: объединение 5">
            <a:extLst>
              <a:ext uri="{FF2B5EF4-FFF2-40B4-BE49-F238E27FC236}">
                <a16:creationId xmlns:a16="http://schemas.microsoft.com/office/drawing/2014/main" id="{AED16EC6-6BD1-4553-B446-97DA427C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64" y="943637"/>
            <a:ext cx="1751306" cy="399051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Блок-схема: объединение 5">
            <a:extLst>
              <a:ext uri="{FF2B5EF4-FFF2-40B4-BE49-F238E27FC236}">
                <a16:creationId xmlns:a16="http://schemas.microsoft.com/office/drawing/2014/main" id="{92B1D094-0F11-4356-B7AD-325D2190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698" y="943637"/>
            <a:ext cx="1751306" cy="399051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Блок-схема: объединение 5">
            <a:extLst>
              <a:ext uri="{FF2B5EF4-FFF2-40B4-BE49-F238E27FC236}">
                <a16:creationId xmlns:a16="http://schemas.microsoft.com/office/drawing/2014/main" id="{A8635F62-B968-4C45-96A1-C0CED3CF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059" y="943636"/>
            <a:ext cx="1751306" cy="399051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Блок-схема: объединение 5">
            <a:extLst>
              <a:ext uri="{FF2B5EF4-FFF2-40B4-BE49-F238E27FC236}">
                <a16:creationId xmlns:a16="http://schemas.microsoft.com/office/drawing/2014/main" id="{6F2FD6A4-124C-49C6-B62B-DF432E80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12" y="2024106"/>
            <a:ext cx="1615569" cy="429989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Блок-схема: объединение 5">
            <a:extLst>
              <a:ext uri="{FF2B5EF4-FFF2-40B4-BE49-F238E27FC236}">
                <a16:creationId xmlns:a16="http://schemas.microsoft.com/office/drawing/2014/main" id="{157C93E5-ABF9-42FA-850C-1B7A65108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852" y="2008806"/>
            <a:ext cx="1659513" cy="429989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AutoShape 62">
            <a:extLst>
              <a:ext uri="{FF2B5EF4-FFF2-40B4-BE49-F238E27FC236}">
                <a16:creationId xmlns:a16="http://schemas.microsoft.com/office/drawing/2014/main" id="{BD91F3A1-3F3A-4E50-AA69-D80E544E5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73" y="2471260"/>
            <a:ext cx="2035103" cy="14171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отчет, где формируется вся необходимая информация о пациентах, отсутствует информация о прохождении проф. мероприятий пациентом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7" name="Взрыв: 8 точек 26">
            <a:extLst>
              <a:ext uri="{FF2B5EF4-FFF2-40B4-BE49-F238E27FC236}">
                <a16:creationId xmlns:a16="http://schemas.microsoft.com/office/drawing/2014/main" id="{901B0EDE-D630-48F1-8DA0-6D028D208FE4}"/>
              </a:ext>
            </a:extLst>
          </p:cNvPr>
          <p:cNvSpPr/>
          <p:nvPr/>
        </p:nvSpPr>
        <p:spPr>
          <a:xfrm rot="19943509">
            <a:off x="165037" y="2199274"/>
            <a:ext cx="523011" cy="543973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666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F03D10-FBA4-40DE-8D5C-FFF8A149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92" y="431716"/>
            <a:ext cx="8136447" cy="5994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EE00A-E320-40DE-8994-E11ECBA6C87D}"/>
              </a:ext>
            </a:extLst>
          </p:cNvPr>
          <p:cNvSpPr txBox="1"/>
          <p:nvPr/>
        </p:nvSpPr>
        <p:spPr>
          <a:xfrm>
            <a:off x="2313514" y="1400962"/>
            <a:ext cx="2575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1696-79CD-4A61-AF7A-E0F090D773E0}"/>
              </a:ext>
            </a:extLst>
          </p:cNvPr>
          <p:cNvSpPr txBox="1"/>
          <p:nvPr/>
        </p:nvSpPr>
        <p:spPr>
          <a:xfrm>
            <a:off x="2313514" y="2105528"/>
            <a:ext cx="619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оповещения пациентов об отмене приема и о его профилактических мероприятиях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C14F31-DD80-45CC-B63B-A3668ABB0553}"/>
              </a:ext>
            </a:extLst>
          </p:cNvPr>
          <p:cNvSpPr txBox="1"/>
          <p:nvPr/>
        </p:nvSpPr>
        <p:spPr>
          <a:xfrm>
            <a:off x="2313513" y="2786982"/>
            <a:ext cx="619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необходимости оповещения о профилактических мероприятиях и отмене приема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87334D-150D-4566-94D3-B23FBFAF19A0}"/>
              </a:ext>
            </a:extLst>
          </p:cNvPr>
          <p:cNvSpPr txBox="1"/>
          <p:nvPr/>
        </p:nvSpPr>
        <p:spPr>
          <a:xfrm>
            <a:off x="2313511" y="3492149"/>
            <a:ext cx="6191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у врача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регистратуре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5C74B0-24A0-472F-8423-D237025FF63E}"/>
              </a:ext>
            </a:extLst>
          </p:cNvPr>
          <p:cNvSpPr txBox="1"/>
          <p:nvPr/>
        </p:nvSpPr>
        <p:spPr>
          <a:xfrm>
            <a:off x="2313513" y="4504306"/>
            <a:ext cx="655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долго ожидает формирование списков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Тратит много времени на оповещение пациентов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успевает оповестить всех пациентов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62E68-47C5-45E2-97E0-D0FD8DB5374B}"/>
              </a:ext>
            </a:extLst>
          </p:cNvPr>
          <p:cNvSpPr txBox="1"/>
          <p:nvPr/>
        </p:nvSpPr>
        <p:spPr>
          <a:xfrm>
            <a:off x="2313512" y="5609190"/>
            <a:ext cx="619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голосовой модуль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F637E-8EED-4CF4-B9DA-3D908D323BC9}"/>
              </a:ext>
            </a:extLst>
          </p:cNvPr>
          <p:cNvSpPr txBox="1"/>
          <p:nvPr/>
        </p:nvSpPr>
        <p:spPr>
          <a:xfrm>
            <a:off x="2436077" y="570451"/>
            <a:ext cx="544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Несвоевременное оповещение</a:t>
            </a:r>
          </a:p>
        </p:txBody>
      </p:sp>
    </p:spTree>
    <p:extLst>
      <p:ext uri="{BB962C8B-B14F-4D97-AF65-F5344CB8AC3E}">
        <p14:creationId xmlns:p14="http://schemas.microsoft.com/office/powerpoint/2010/main" val="138012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862853-1330-4C9B-9E0C-786E0B87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2" y="343951"/>
            <a:ext cx="8145906" cy="472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E336D-6D42-48AB-961C-AF2E9D70C3F3}"/>
              </a:ext>
            </a:extLst>
          </p:cNvPr>
          <p:cNvSpPr txBox="1"/>
          <p:nvPr/>
        </p:nvSpPr>
        <p:spPr>
          <a:xfrm>
            <a:off x="4790114" y="3598778"/>
            <a:ext cx="3854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голосовой модуль интегрированный с МИС БАРС для автоматического оповещения пациентов</a:t>
            </a:r>
          </a:p>
          <a:p>
            <a:pPr marL="342900" indent="-342900">
              <a:buAutoNum type="arabicPeriod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речевые модели для голосового модуля: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приглашения на диспансеризацию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приглашения на вакцинацию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приглашения на прохождение флюорографии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приглашения на диспансерный осмотр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отмене приема</a:t>
            </a:r>
          </a:p>
          <a:p>
            <a:pPr marL="342900" indent="-342900">
              <a:buAutoNum type="arabicPeriod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речевые модели операторам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для актуализации контактных данных пациентов</a:t>
            </a:r>
          </a:p>
          <a:p>
            <a:pPr marL="342900" indent="-342900">
              <a:buAutoNum type="arabicPeriod"/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Чек лист для регистратуры </a:t>
            </a:r>
          </a:p>
          <a:p>
            <a:pPr marL="342900" indent="-342900">
              <a:buAutoNum type="arabicPeriod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в каждую ЭМК пациента актуальные данные о всех проведенных профилактических мероприятиях для формирования корректных списков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04FD7-B52F-4DE6-9AD2-BA75DEF5FA0F}"/>
              </a:ext>
            </a:extLst>
          </p:cNvPr>
          <p:cNvSpPr txBox="1"/>
          <p:nvPr/>
        </p:nvSpPr>
        <p:spPr>
          <a:xfrm>
            <a:off x="4325836" y="2905780"/>
            <a:ext cx="4001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единого порядка оповещения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412588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1040" y="0"/>
            <a:ext cx="1042560" cy="87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1209240" y="145595"/>
            <a:ext cx="7533000" cy="64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Участники ПСР-проекта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«Оптимизация процесса оповещения пациента»</a:t>
            </a:r>
          </a:p>
          <a:p>
            <a:pPr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46" name="Picture 268" descr="Герб Курской области — Википедия"/>
          <p:cNvPicPr/>
          <p:nvPr/>
        </p:nvPicPr>
        <p:blipFill>
          <a:blip r:embed="rId3"/>
          <a:stretch/>
        </p:blipFill>
        <p:spPr>
          <a:xfrm>
            <a:off x="84960" y="91800"/>
            <a:ext cx="656640" cy="68292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80" descr="Росатом — Википедия"/>
          <p:cNvPicPr/>
          <p:nvPr/>
        </p:nvPicPr>
        <p:blipFill>
          <a:blip r:embed="rId4"/>
          <a:stretch/>
        </p:blipFill>
        <p:spPr>
          <a:xfrm>
            <a:off x="8390880" y="73800"/>
            <a:ext cx="669960" cy="682200"/>
          </a:xfrm>
          <a:prstGeom prst="rect">
            <a:avLst/>
          </a:prstGeom>
          <a:ln w="0">
            <a:noFill/>
          </a:ln>
        </p:spPr>
      </p:pic>
      <p:sp>
        <p:nvSpPr>
          <p:cNvPr id="48" name="CustomShape 3"/>
          <p:cNvSpPr/>
          <p:nvPr/>
        </p:nvSpPr>
        <p:spPr>
          <a:xfrm>
            <a:off x="256284" y="924784"/>
            <a:ext cx="8703360" cy="566896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348480" y="929289"/>
            <a:ext cx="8447040" cy="170280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 anchor="b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Руководство проекта (непосредственно отвечающие за результат проекта, принимающие основные решения)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291240" y="2087049"/>
            <a:ext cx="8447040" cy="170280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 anchor="b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Команда проекта (непосредственно вовлеченные в работу)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306360" y="3719289"/>
            <a:ext cx="8447040" cy="170280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 anchor="b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Рабочая группа (постоянное участие во встречах/обсуждениях, либо точечная коммуникация)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299160" y="1846209"/>
            <a:ext cx="1591560" cy="152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93680" lvl="1" indent="-19116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Руководитель проекта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5" name="CustomShape 10"/>
          <p:cNvSpPr/>
          <p:nvPr/>
        </p:nvSpPr>
        <p:spPr>
          <a:xfrm>
            <a:off x="231120" y="5363768"/>
            <a:ext cx="8447040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80808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1"/>
          <p:cNvSpPr/>
          <p:nvPr/>
        </p:nvSpPr>
        <p:spPr>
          <a:xfrm>
            <a:off x="896760" y="1176969"/>
            <a:ext cx="1047960" cy="32259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Илько Е. А.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spc="-1" dirty="0">
                <a:solidFill>
                  <a:srgbClr val="000000"/>
                </a:solidFill>
                <a:latin typeface="Calibri"/>
                <a:ea typeface="DejaVu Sans"/>
              </a:rPr>
              <a:t>Программист ИАО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64" name="CustomShape 15"/>
          <p:cNvSpPr/>
          <p:nvPr/>
        </p:nvSpPr>
        <p:spPr>
          <a:xfrm>
            <a:off x="858240" y="2306649"/>
            <a:ext cx="1009440" cy="32259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Прудских И. Н.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Врач-терапевт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65" name="CustomShape 16"/>
          <p:cNvSpPr/>
          <p:nvPr/>
        </p:nvSpPr>
        <p:spPr>
          <a:xfrm>
            <a:off x="238320" y="3090009"/>
            <a:ext cx="1721520" cy="4572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93680" lvl="1" indent="-19116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</a:pPr>
            <a:r>
              <a:rPr lang="ru-RU" sz="1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Роль: Исполнитель</a:t>
            </a:r>
            <a:endParaRPr lang="ru-RU" sz="1000" b="0" strike="noStrike" spc="-1" dirty="0">
              <a:latin typeface="Arial"/>
            </a:endParaRPr>
          </a:p>
          <a:p>
            <a:pPr marL="193680" lvl="1" indent="-19116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</a:pPr>
            <a:r>
              <a:rPr lang="ru-RU" sz="1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Зона ответственности: </a:t>
            </a:r>
            <a:endParaRPr lang="ru-RU" sz="1000" b="0" strike="noStrike" spc="-1" dirty="0">
              <a:latin typeface="Arial"/>
            </a:endParaRPr>
          </a:p>
          <a:p>
            <a:pPr marL="2160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терапевтическое отделение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86" name="Group 30"/>
          <p:cNvGrpSpPr/>
          <p:nvPr/>
        </p:nvGrpSpPr>
        <p:grpSpPr>
          <a:xfrm>
            <a:off x="1960200" y="2306649"/>
            <a:ext cx="1871280" cy="1294119"/>
            <a:chOff x="1949040" y="2172240"/>
            <a:chExt cx="1871280" cy="1353198"/>
          </a:xfrm>
        </p:grpSpPr>
        <p:sp>
          <p:nvSpPr>
            <p:cNvPr id="87" name="CustomShape 31"/>
            <p:cNvSpPr/>
            <p:nvPr/>
          </p:nvSpPr>
          <p:spPr>
            <a:xfrm>
              <a:off x="2593800" y="2172240"/>
              <a:ext cx="1049760" cy="3146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000" b="1" strike="noStrike" spc="-1" dirty="0" err="1">
                  <a:solidFill>
                    <a:srgbClr val="000000"/>
                  </a:solidFill>
                  <a:ea typeface="DejaVu Sans"/>
                </a:rPr>
                <a:t>Ховалкина</a:t>
              </a:r>
              <a:r>
                <a:rPr lang="ru-RU" sz="1000" b="1" strike="noStrike" spc="-1" dirty="0">
                  <a:solidFill>
                    <a:srgbClr val="000000"/>
                  </a:solidFill>
                  <a:ea typeface="DejaVu Sans"/>
                </a:rPr>
                <a:t> В. Г.</a:t>
              </a:r>
            </a:p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000" spc="-1" dirty="0">
                  <a:solidFill>
                    <a:srgbClr val="000000"/>
                  </a:solidFill>
                  <a:ea typeface="DejaVu Sans"/>
                </a:rPr>
                <a:t>Врач - пульмонолог</a:t>
              </a:r>
              <a:r>
                <a:rPr lang="ru-RU" sz="1000" strike="noStrike" spc="-1" dirty="0">
                  <a:solidFill>
                    <a:srgbClr val="000000"/>
                  </a:solidFill>
                  <a:ea typeface="DejaVu Sans"/>
                </a:rPr>
                <a:t> </a:t>
              </a:r>
              <a:endParaRPr lang="ru-RU" sz="1000" strike="noStrike" spc="-1" dirty="0"/>
            </a:p>
          </p:txBody>
        </p:sp>
        <p:sp>
          <p:nvSpPr>
            <p:cNvPr id="88" name="CustomShape 32"/>
            <p:cNvSpPr/>
            <p:nvPr/>
          </p:nvSpPr>
          <p:spPr>
            <a:xfrm>
              <a:off x="1949040" y="2971440"/>
              <a:ext cx="1871280" cy="5539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marL="193680" lvl="1" indent="-191880">
                <a:lnSpc>
                  <a:spcPct val="100000"/>
                </a:lnSpc>
                <a:buClr>
                  <a:srgbClr val="002960"/>
                </a:buClr>
                <a:buSzPct val="125000"/>
                <a:buFont typeface="Arial"/>
                <a:buChar char="▪"/>
              </a:pPr>
              <a:r>
                <a:rPr lang="ru-RU" sz="9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Роль: Организация работ</a:t>
              </a:r>
              <a:endParaRPr lang="ru-RU" sz="900" b="0" strike="noStrike" spc="-1" dirty="0">
                <a:latin typeface="Arial"/>
              </a:endParaRPr>
            </a:p>
            <a:p>
              <a:pPr marL="193680" lvl="1" indent="-191880">
                <a:lnSpc>
                  <a:spcPct val="100000"/>
                </a:lnSpc>
                <a:buClr>
                  <a:srgbClr val="002960"/>
                </a:buClr>
                <a:buSzPct val="125000"/>
                <a:buFont typeface="Arial"/>
                <a:buChar char="▪"/>
              </a:pPr>
              <a:r>
                <a:rPr lang="ru-RU" sz="9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Зона ответственности: пульмонологическое отделение</a:t>
              </a:r>
              <a:endParaRPr lang="ru-RU" sz="900" b="0" strike="noStrike" spc="-1" dirty="0">
                <a:latin typeface="Arial"/>
              </a:endParaRPr>
            </a:p>
          </p:txBody>
        </p:sp>
      </p:grpSp>
      <p:sp>
        <p:nvSpPr>
          <p:cNvPr id="37" name="CustomShape 8">
            <a:extLst>
              <a:ext uri="{FF2B5EF4-FFF2-40B4-BE49-F238E27FC236}">
                <a16:creationId xmlns:a16="http://schemas.microsoft.com/office/drawing/2014/main" id="{8EE93E30-5E97-4497-B9D1-EFE6CAB3E606}"/>
              </a:ext>
            </a:extLst>
          </p:cNvPr>
          <p:cNvSpPr/>
          <p:nvPr/>
        </p:nvSpPr>
        <p:spPr>
          <a:xfrm>
            <a:off x="5007469" y="2299645"/>
            <a:ext cx="1211400" cy="524687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Герман О. Е.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spc="-1" dirty="0">
                <a:solidFill>
                  <a:srgbClr val="000000"/>
                </a:solidFill>
                <a:latin typeface="Calibri"/>
                <a:ea typeface="DejaVu Sans"/>
              </a:rPr>
              <a:t>Инженер-программист</a:t>
            </a:r>
            <a:endParaRPr lang="ru-RU" sz="1000" strike="noStrike" spc="-1" dirty="0">
              <a:latin typeface="Arial"/>
            </a:endParaRPr>
          </a:p>
        </p:txBody>
      </p:sp>
      <p:sp>
        <p:nvSpPr>
          <p:cNvPr id="38" name="CustomShape 9">
            <a:extLst>
              <a:ext uri="{FF2B5EF4-FFF2-40B4-BE49-F238E27FC236}">
                <a16:creationId xmlns:a16="http://schemas.microsoft.com/office/drawing/2014/main" id="{26B2B4F4-CA20-4993-A578-9F95698B271C}"/>
              </a:ext>
            </a:extLst>
          </p:cNvPr>
          <p:cNvSpPr/>
          <p:nvPr/>
        </p:nvSpPr>
        <p:spPr>
          <a:xfrm>
            <a:off x="4407709" y="3051685"/>
            <a:ext cx="1466640" cy="61555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93680" lvl="1" indent="-19116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</a:pPr>
            <a:r>
              <a:rPr lang="ru-RU" sz="1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Роль: Исполнитель</a:t>
            </a:r>
            <a:endParaRPr lang="ru-RU" sz="1000" b="0" strike="noStrike" spc="-1" dirty="0">
              <a:latin typeface="Arial"/>
            </a:endParaRPr>
          </a:p>
          <a:p>
            <a:pPr marL="193680" lvl="1" indent="-191160">
              <a:lnSpc>
                <a:spcPct val="100000"/>
              </a:lnSpc>
              <a:buClr>
                <a:srgbClr val="002960"/>
              </a:buClr>
              <a:buSzPct val="125000"/>
              <a:buFont typeface="Arial"/>
              <a:buChar char="▪"/>
            </a:pPr>
            <a:r>
              <a:rPr lang="ru-RU" sz="1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Зона ответственности: программное обеспечение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B975DE-4081-46A4-A5BF-EAA25D584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889" y="2313282"/>
            <a:ext cx="493905" cy="5886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45251A-F384-4191-96A7-09E2D285D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60" y="1154649"/>
            <a:ext cx="616637" cy="681487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7C2EC75D-68C8-4B66-8333-56B6887587A7}"/>
              </a:ext>
            </a:extLst>
          </p:cNvPr>
          <p:cNvPicPr/>
          <p:nvPr/>
        </p:nvPicPr>
        <p:blipFill>
          <a:blip r:embed="rId7"/>
          <a:srcRect b="60173"/>
          <a:stretch/>
        </p:blipFill>
        <p:spPr>
          <a:xfrm>
            <a:off x="306360" y="2313282"/>
            <a:ext cx="457200" cy="517681"/>
          </a:xfrm>
          <a:prstGeom prst="rect">
            <a:avLst/>
          </a:prstGeom>
          <a:ln w="9525">
            <a:solidFill>
              <a:srgbClr val="808080"/>
            </a:solidFill>
            <a:miter/>
          </a:ln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1E989693-E2F8-45EE-9AC0-438CDFCF37C4}"/>
              </a:ext>
            </a:extLst>
          </p:cNvPr>
          <p:cNvPicPr/>
          <p:nvPr/>
        </p:nvPicPr>
        <p:blipFill>
          <a:blip r:embed="rId7"/>
          <a:srcRect b="60173"/>
          <a:stretch/>
        </p:blipFill>
        <p:spPr>
          <a:xfrm>
            <a:off x="2116309" y="2296759"/>
            <a:ext cx="457200" cy="517681"/>
          </a:xfrm>
          <a:prstGeom prst="rect">
            <a:avLst/>
          </a:prstGeom>
          <a:ln w="9525">
            <a:solidFill>
              <a:srgbClr val="808080"/>
            </a:solidFill>
            <a:miter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D05D4-1A0A-494E-839D-E49682AB4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071" y="2245090"/>
            <a:ext cx="510438" cy="554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D17E39D2-00D5-4052-A078-ABFA17899D53}"/>
              </a:ext>
            </a:extLst>
          </p:cNvPr>
          <p:cNvSpPr txBox="1"/>
          <p:nvPr/>
        </p:nvSpPr>
        <p:spPr>
          <a:xfrm>
            <a:off x="1087730" y="258307"/>
            <a:ext cx="754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</a:t>
            </a:r>
            <a:r>
              <a:rPr lang="ru-RU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«Оптимизация процесса оповещения пациента»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отмены приема врача)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(текущее состояние)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C3E11F6-4CB1-4CFA-8A2B-20893B70FFFF}"/>
              </a:ext>
            </a:extLst>
          </p:cNvPr>
          <p:cNvGrpSpPr/>
          <p:nvPr/>
        </p:nvGrpSpPr>
        <p:grpSpPr>
          <a:xfrm>
            <a:off x="0" y="1153021"/>
            <a:ext cx="8840957" cy="4400491"/>
            <a:chOff x="327454" y="1236911"/>
            <a:chExt cx="8840957" cy="4754105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148048D5-87CF-4B2C-9C22-CA585C9C9153}"/>
                </a:ext>
              </a:extLst>
            </p:cNvPr>
            <p:cNvSpPr/>
            <p:nvPr/>
          </p:nvSpPr>
          <p:spPr>
            <a:xfrm>
              <a:off x="1142379" y="4980676"/>
              <a:ext cx="8009918" cy="501014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82C1A1B7-B20A-4F85-B5AF-AC82EBE2963C}"/>
                </a:ext>
              </a:extLst>
            </p:cNvPr>
            <p:cNvSpPr/>
            <p:nvPr/>
          </p:nvSpPr>
          <p:spPr>
            <a:xfrm>
              <a:off x="1142379" y="2258153"/>
              <a:ext cx="8001621" cy="2535549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2E3D1DC9-E15C-4C5E-AF74-0CC318B4D47C}"/>
                </a:ext>
              </a:extLst>
            </p:cNvPr>
            <p:cNvSpPr/>
            <p:nvPr/>
          </p:nvSpPr>
          <p:spPr>
            <a:xfrm>
              <a:off x="1166790" y="1271078"/>
              <a:ext cx="8001621" cy="657329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2510F66-CBE8-442B-8147-EF15B3CC5A0B}"/>
                </a:ext>
              </a:extLst>
            </p:cNvPr>
            <p:cNvSpPr/>
            <p:nvPr/>
          </p:nvSpPr>
          <p:spPr>
            <a:xfrm>
              <a:off x="1243852" y="1477224"/>
              <a:ext cx="1069597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Медицинский работник информирует о своем Б/Л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2315693-F1F5-488C-AD0C-95A6DED7B796}"/>
                </a:ext>
              </a:extLst>
            </p:cNvPr>
            <p:cNvSpPr/>
            <p:nvPr/>
          </p:nvSpPr>
          <p:spPr>
            <a:xfrm>
              <a:off x="2595545" y="1416951"/>
              <a:ext cx="1144533" cy="4827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 отделением информирует ст. регистратора, оператора </a:t>
              </a:r>
              <a:r>
                <a:rPr lang="en-US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Call </a:t>
              </a:r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 о Б/Л врача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0F9AA2D-FD26-4D94-9DB5-BC2B12D3DF84}"/>
                </a:ext>
              </a:extLst>
            </p:cNvPr>
            <p:cNvSpPr/>
            <p:nvPr/>
          </p:nvSpPr>
          <p:spPr>
            <a:xfrm>
              <a:off x="2481061" y="2478659"/>
              <a:ext cx="1069597" cy="4917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 сестра, оператор </a:t>
              </a:r>
              <a:r>
                <a:rPr lang="en-US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Call </a:t>
              </a:r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 составляет  список пациентов для обзвона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69DF05C-87D0-488E-9176-A9A069C64408}"/>
                </a:ext>
              </a:extLst>
            </p:cNvPr>
            <p:cNvSpPr/>
            <p:nvPr/>
          </p:nvSpPr>
          <p:spPr>
            <a:xfrm>
              <a:off x="3861785" y="2478660"/>
              <a:ext cx="859872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Выписывает номера телефонов пациентов 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67AC34-5400-460B-872E-E36BAAD7B728}"/>
                </a:ext>
              </a:extLst>
            </p:cNvPr>
            <p:cNvSpPr/>
            <p:nvPr/>
          </p:nvSpPr>
          <p:spPr>
            <a:xfrm>
              <a:off x="6588931" y="2412596"/>
              <a:ext cx="1124125" cy="4760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Уточняет информацию в информационно аналитическом отделе</a:t>
              </a:r>
            </a:p>
          </p:txBody>
        </p:sp>
        <p:sp>
          <p:nvSpPr>
            <p:cNvPr id="11" name="Ромб 10">
              <a:extLst>
                <a:ext uri="{FF2B5EF4-FFF2-40B4-BE49-F238E27FC236}">
                  <a16:creationId xmlns:a16="http://schemas.microsoft.com/office/drawing/2014/main" id="{9922B0AB-B7DA-4B1F-9794-5465D3A42E44}"/>
                </a:ext>
              </a:extLst>
            </p:cNvPr>
            <p:cNvSpPr/>
            <p:nvPr/>
          </p:nvSpPr>
          <p:spPr>
            <a:xfrm>
              <a:off x="4985586" y="2170678"/>
              <a:ext cx="1308682" cy="950054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Телефон не указан в карте пациента или указан не корректно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A9D5EBE-4E26-4362-8898-565C656B7870}"/>
                </a:ext>
              </a:extLst>
            </p:cNvPr>
            <p:cNvSpPr/>
            <p:nvPr/>
          </p:nvSpPr>
          <p:spPr>
            <a:xfrm>
              <a:off x="6582642" y="3146635"/>
              <a:ext cx="112412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Звонок пациенту </a:t>
              </a:r>
            </a:p>
          </p:txBody>
        </p:sp>
        <p:sp>
          <p:nvSpPr>
            <p:cNvPr id="13" name="Ромб 12">
              <a:extLst>
                <a:ext uri="{FF2B5EF4-FFF2-40B4-BE49-F238E27FC236}">
                  <a16:creationId xmlns:a16="http://schemas.microsoft.com/office/drawing/2014/main" id="{54958DCC-F1E6-40D8-9AEB-05B1AC0753F3}"/>
                </a:ext>
              </a:extLst>
            </p:cNvPr>
            <p:cNvSpPr/>
            <p:nvPr/>
          </p:nvSpPr>
          <p:spPr>
            <a:xfrm>
              <a:off x="6674920" y="3768466"/>
              <a:ext cx="952148" cy="64909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Номер занят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BDA0196-31F0-4D62-9DF3-02D7B9009F1A}"/>
                </a:ext>
              </a:extLst>
            </p:cNvPr>
            <p:cNvSpPr/>
            <p:nvPr/>
          </p:nvSpPr>
          <p:spPr>
            <a:xfrm>
              <a:off x="7879790" y="3891679"/>
              <a:ext cx="112412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Набор номера через промежуток времени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90A3F44-4A9E-4B88-A88E-24145E32308B}"/>
                </a:ext>
              </a:extLst>
            </p:cNvPr>
            <p:cNvSpPr/>
            <p:nvPr/>
          </p:nvSpPr>
          <p:spPr>
            <a:xfrm>
              <a:off x="7922338" y="5057645"/>
              <a:ext cx="112412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Разговор с пациентом</a:t>
              </a:r>
            </a:p>
          </p:txBody>
        </p: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369F1AE7-DE5B-479B-9AB8-2F7941DF0E6E}"/>
                </a:ext>
              </a:extLst>
            </p:cNvPr>
            <p:cNvSpPr/>
            <p:nvPr/>
          </p:nvSpPr>
          <p:spPr>
            <a:xfrm>
              <a:off x="2348301" y="1644269"/>
              <a:ext cx="247244" cy="7638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" name="Стрелка: вправо 17">
              <a:extLst>
                <a:ext uri="{FF2B5EF4-FFF2-40B4-BE49-F238E27FC236}">
                  <a16:creationId xmlns:a16="http://schemas.microsoft.com/office/drawing/2014/main" id="{812A5F84-64C3-47B2-BD5B-1FC8F0E5C21A}"/>
                </a:ext>
              </a:extLst>
            </p:cNvPr>
            <p:cNvSpPr/>
            <p:nvPr/>
          </p:nvSpPr>
          <p:spPr>
            <a:xfrm rot="5400000">
              <a:off x="2746252" y="2117407"/>
              <a:ext cx="607153" cy="13212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id="{DA2340C2-F39C-4373-A19F-3C7D8376CDD2}"/>
                </a:ext>
              </a:extLst>
            </p:cNvPr>
            <p:cNvSpPr/>
            <p:nvPr/>
          </p:nvSpPr>
          <p:spPr>
            <a:xfrm>
              <a:off x="3548813" y="2638678"/>
              <a:ext cx="312973" cy="8006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7AE86F4E-B5B8-4B37-92BF-FFF7BFA161BE}"/>
                </a:ext>
              </a:extLst>
            </p:cNvPr>
            <p:cNvSpPr/>
            <p:nvPr/>
          </p:nvSpPr>
          <p:spPr>
            <a:xfrm>
              <a:off x="4721657" y="2638678"/>
              <a:ext cx="321927" cy="10947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93783175-07D1-4BF0-BFA5-95DFBE62B51B}"/>
                </a:ext>
              </a:extLst>
            </p:cNvPr>
            <p:cNvSpPr/>
            <p:nvPr/>
          </p:nvSpPr>
          <p:spPr>
            <a:xfrm>
              <a:off x="6294267" y="2615977"/>
              <a:ext cx="294664" cy="13217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2" name="Стрелка: вправо 21">
              <a:extLst>
                <a:ext uri="{FF2B5EF4-FFF2-40B4-BE49-F238E27FC236}">
                  <a16:creationId xmlns:a16="http://schemas.microsoft.com/office/drawing/2014/main" id="{B9263ED8-2BEF-4FF1-8783-2524CD0AF2EE}"/>
                </a:ext>
              </a:extLst>
            </p:cNvPr>
            <p:cNvSpPr/>
            <p:nvPr/>
          </p:nvSpPr>
          <p:spPr>
            <a:xfrm rot="5400000">
              <a:off x="7022011" y="2974658"/>
              <a:ext cx="257963" cy="8599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Стрелка: вправо 22">
              <a:extLst>
                <a:ext uri="{FF2B5EF4-FFF2-40B4-BE49-F238E27FC236}">
                  <a16:creationId xmlns:a16="http://schemas.microsoft.com/office/drawing/2014/main" id="{5EB27620-1621-467B-9442-2D41E8A00E41}"/>
                </a:ext>
              </a:extLst>
            </p:cNvPr>
            <p:cNvSpPr/>
            <p:nvPr/>
          </p:nvSpPr>
          <p:spPr>
            <a:xfrm rot="5400000" flipV="1">
              <a:off x="7027257" y="3637391"/>
              <a:ext cx="257963" cy="8599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09EA047F-74E9-4C81-9630-F2B4B3BCF88F}"/>
                </a:ext>
              </a:extLst>
            </p:cNvPr>
            <p:cNvSpPr/>
            <p:nvPr/>
          </p:nvSpPr>
          <p:spPr>
            <a:xfrm>
              <a:off x="7630739" y="4047556"/>
              <a:ext cx="249051" cy="6590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C5B4F070-074C-4292-B463-C5BEDBED407E}"/>
                </a:ext>
              </a:extLst>
            </p:cNvPr>
            <p:cNvSpPr/>
            <p:nvPr/>
          </p:nvSpPr>
          <p:spPr>
            <a:xfrm rot="5400000" flipV="1">
              <a:off x="8082544" y="4604896"/>
              <a:ext cx="784670" cy="15204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27" name="Соединитель: уступ 26">
              <a:extLst>
                <a:ext uri="{FF2B5EF4-FFF2-40B4-BE49-F238E27FC236}">
                  <a16:creationId xmlns:a16="http://schemas.microsoft.com/office/drawing/2014/main" id="{29CE13EA-E02A-4F27-96FA-AAB7B75BCFE6}"/>
                </a:ext>
              </a:extLst>
            </p:cNvPr>
            <p:cNvCxnSpPr>
              <a:cxnSpLocks/>
              <a:stCxn id="11" idx="2"/>
              <a:endCxn id="12" idx="1"/>
            </p:cNvCxnSpPr>
            <p:nvPr/>
          </p:nvCxnSpPr>
          <p:spPr>
            <a:xfrm rot="16200000" flipH="1">
              <a:off x="5997665" y="2762993"/>
              <a:ext cx="227238" cy="94271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: уступ 35">
              <a:extLst>
                <a:ext uri="{FF2B5EF4-FFF2-40B4-BE49-F238E27FC236}">
                  <a16:creationId xmlns:a16="http://schemas.microsoft.com/office/drawing/2014/main" id="{43AD4FC4-7E7C-4720-8B4D-615791531F78}"/>
                </a:ext>
              </a:extLst>
            </p:cNvPr>
            <p:cNvCxnSpPr>
              <a:cxnSpLocks/>
              <a:stCxn id="13" idx="1"/>
              <a:endCxn id="15" idx="1"/>
            </p:cNvCxnSpPr>
            <p:nvPr/>
          </p:nvCxnSpPr>
          <p:spPr>
            <a:xfrm rot="10800000" flipH="1" flipV="1">
              <a:off x="6674920" y="4093016"/>
              <a:ext cx="1247418" cy="1165965"/>
            </a:xfrm>
            <a:prstGeom prst="bentConnector3">
              <a:avLst>
                <a:gd name="adj1" fmla="val -1374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Взрыв: 8 точек 36">
              <a:extLst>
                <a:ext uri="{FF2B5EF4-FFF2-40B4-BE49-F238E27FC236}">
                  <a16:creationId xmlns:a16="http://schemas.microsoft.com/office/drawing/2014/main" id="{2CE11AE9-0E72-40A6-AC17-40BC0D74DC36}"/>
                </a:ext>
              </a:extLst>
            </p:cNvPr>
            <p:cNvSpPr/>
            <p:nvPr/>
          </p:nvSpPr>
          <p:spPr>
            <a:xfrm rot="19943509">
              <a:off x="3431524" y="2016063"/>
              <a:ext cx="642863" cy="586757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ru-RU" sz="675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Взрыв: 8 точек 38">
              <a:extLst>
                <a:ext uri="{FF2B5EF4-FFF2-40B4-BE49-F238E27FC236}">
                  <a16:creationId xmlns:a16="http://schemas.microsoft.com/office/drawing/2014/main" id="{94CD4EE6-46F6-48BF-A12F-4AA63215FB52}"/>
                </a:ext>
              </a:extLst>
            </p:cNvPr>
            <p:cNvSpPr/>
            <p:nvPr/>
          </p:nvSpPr>
          <p:spPr>
            <a:xfrm rot="19943509">
              <a:off x="6120638" y="1982373"/>
              <a:ext cx="635635" cy="724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Взрыв: 8 точек 39">
              <a:extLst>
                <a:ext uri="{FF2B5EF4-FFF2-40B4-BE49-F238E27FC236}">
                  <a16:creationId xmlns:a16="http://schemas.microsoft.com/office/drawing/2014/main" id="{B098F3DF-9FAB-4AFD-A9EB-1E4A738F7546}"/>
                </a:ext>
              </a:extLst>
            </p:cNvPr>
            <p:cNvSpPr/>
            <p:nvPr/>
          </p:nvSpPr>
          <p:spPr>
            <a:xfrm rot="19943509">
              <a:off x="7452633" y="3467626"/>
              <a:ext cx="512926" cy="610239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A61CF4-EDE5-4B1E-8E2F-0EBB73952B67}"/>
                </a:ext>
              </a:extLst>
            </p:cNvPr>
            <p:cNvSpPr txBox="1"/>
            <p:nvPr/>
          </p:nvSpPr>
          <p:spPr>
            <a:xfrm>
              <a:off x="2278597" y="1720658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мин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A87DA2-26C9-447B-A426-26DD7A908358}"/>
                </a:ext>
              </a:extLst>
            </p:cNvPr>
            <p:cNvSpPr txBox="1"/>
            <p:nvPr/>
          </p:nvSpPr>
          <p:spPr>
            <a:xfrm>
              <a:off x="2674938" y="2049179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мин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05E322-6C4A-48FE-A588-3414E568B0EB}"/>
                </a:ext>
              </a:extLst>
            </p:cNvPr>
            <p:cNvSpPr txBox="1"/>
            <p:nvPr/>
          </p:nvSpPr>
          <p:spPr>
            <a:xfrm>
              <a:off x="3492339" y="2718747"/>
              <a:ext cx="4406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мин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528EB9-1137-48FA-BC0F-2045E0896772}"/>
                </a:ext>
              </a:extLst>
            </p:cNvPr>
            <p:cNvSpPr txBox="1"/>
            <p:nvPr/>
          </p:nvSpPr>
          <p:spPr>
            <a:xfrm>
              <a:off x="4703348" y="2749778"/>
              <a:ext cx="4406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мин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35F591-58F2-4C22-AE10-562BD203D285}"/>
                </a:ext>
              </a:extLst>
            </p:cNvPr>
            <p:cNvSpPr txBox="1"/>
            <p:nvPr/>
          </p:nvSpPr>
          <p:spPr>
            <a:xfrm>
              <a:off x="6206883" y="2734731"/>
              <a:ext cx="4406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мин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73AD6-A50D-4A04-8377-B3634A3DE916}"/>
                </a:ext>
              </a:extLst>
            </p:cNvPr>
            <p:cNvSpPr txBox="1"/>
            <p:nvPr/>
          </p:nvSpPr>
          <p:spPr>
            <a:xfrm>
              <a:off x="6671249" y="3613765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мин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D21973-D7B5-487D-98CD-EDD4EDE43A18}"/>
                </a:ext>
              </a:extLst>
            </p:cNvPr>
            <p:cNvSpPr txBox="1"/>
            <p:nvPr/>
          </p:nvSpPr>
          <p:spPr>
            <a:xfrm>
              <a:off x="7467314" y="4138746"/>
              <a:ext cx="4406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мин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F9FAF10-40C9-4B04-BF04-28429B801062}"/>
                </a:ext>
              </a:extLst>
            </p:cNvPr>
            <p:cNvSpPr txBox="1"/>
            <p:nvPr/>
          </p:nvSpPr>
          <p:spPr>
            <a:xfrm>
              <a:off x="6111284" y="4560069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мин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45F0D4-F834-4510-B654-B13B1A591D46}"/>
                </a:ext>
              </a:extLst>
            </p:cNvPr>
            <p:cNvSpPr txBox="1"/>
            <p:nvPr/>
          </p:nvSpPr>
          <p:spPr>
            <a:xfrm>
              <a:off x="8484400" y="4576561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мин</a:t>
              </a:r>
            </a:p>
          </p:txBody>
        </p:sp>
        <p:sp>
          <p:nvSpPr>
            <p:cNvPr id="53" name="Взрыв: 8 точек 52">
              <a:extLst>
                <a:ext uri="{FF2B5EF4-FFF2-40B4-BE49-F238E27FC236}">
                  <a16:creationId xmlns:a16="http://schemas.microsoft.com/office/drawing/2014/main" id="{7A724376-F7EA-4DD9-A925-B2BA04AAEAA1}"/>
                </a:ext>
              </a:extLst>
            </p:cNvPr>
            <p:cNvSpPr/>
            <p:nvPr/>
          </p:nvSpPr>
          <p:spPr>
            <a:xfrm rot="19943509">
              <a:off x="4596575" y="1995823"/>
              <a:ext cx="574943" cy="679489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3692FE-84F0-4E00-B43E-455A503A6EF4}"/>
                </a:ext>
              </a:extLst>
            </p:cNvPr>
            <p:cNvSpPr txBox="1"/>
            <p:nvPr/>
          </p:nvSpPr>
          <p:spPr>
            <a:xfrm>
              <a:off x="1134081" y="1236911"/>
              <a:ext cx="5656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3F987C2-CA75-43D1-A905-5E9DDCE9FF87}"/>
                </a:ext>
              </a:extLst>
            </p:cNvPr>
            <p:cNvSpPr txBox="1"/>
            <p:nvPr/>
          </p:nvSpPr>
          <p:spPr>
            <a:xfrm>
              <a:off x="1166790" y="2279298"/>
              <a:ext cx="1897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 сестра, оператор </a:t>
              </a:r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Call </a:t>
              </a: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301C2E-ECD3-4F71-9CA5-193DF5B84E6B}"/>
                </a:ext>
              </a:extLst>
            </p:cNvPr>
            <p:cNvSpPr txBox="1"/>
            <p:nvPr/>
          </p:nvSpPr>
          <p:spPr>
            <a:xfrm>
              <a:off x="1142379" y="5010491"/>
              <a:ext cx="6866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20C63D88-BEDF-4DB2-A856-299124565329}"/>
                </a:ext>
              </a:extLst>
            </p:cNvPr>
            <p:cNvSpPr/>
            <p:nvPr/>
          </p:nvSpPr>
          <p:spPr>
            <a:xfrm>
              <a:off x="327454" y="1487910"/>
              <a:ext cx="727841" cy="4026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Начало  процесса</a:t>
              </a:r>
            </a:p>
          </p:txBody>
        </p:sp>
        <p:sp>
          <p:nvSpPr>
            <p:cNvPr id="60" name="Стрелка: вправо 59">
              <a:extLst>
                <a:ext uri="{FF2B5EF4-FFF2-40B4-BE49-F238E27FC236}">
                  <a16:creationId xmlns:a16="http://schemas.microsoft.com/office/drawing/2014/main" id="{47860DCD-338E-4E05-BE56-5A51869498E2}"/>
                </a:ext>
              </a:extLst>
            </p:cNvPr>
            <p:cNvSpPr/>
            <p:nvPr/>
          </p:nvSpPr>
          <p:spPr>
            <a:xfrm>
              <a:off x="1073346" y="1644269"/>
              <a:ext cx="184436" cy="10342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C51D5BD2-D2C4-43E0-8397-CFD9B7A623A1}"/>
                </a:ext>
              </a:extLst>
            </p:cNvPr>
            <p:cNvSpPr/>
            <p:nvPr/>
          </p:nvSpPr>
          <p:spPr>
            <a:xfrm>
              <a:off x="8041615" y="5588345"/>
              <a:ext cx="807197" cy="4026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Конец процесса</a:t>
              </a:r>
            </a:p>
          </p:txBody>
        </p:sp>
        <p:sp>
          <p:nvSpPr>
            <p:cNvPr id="62" name="Стрелка: вправо 61">
              <a:extLst>
                <a:ext uri="{FF2B5EF4-FFF2-40B4-BE49-F238E27FC236}">
                  <a16:creationId xmlns:a16="http://schemas.microsoft.com/office/drawing/2014/main" id="{107632A3-E63F-4765-9C7C-E0EAB800C550}"/>
                </a:ext>
              </a:extLst>
            </p:cNvPr>
            <p:cNvSpPr/>
            <p:nvPr/>
          </p:nvSpPr>
          <p:spPr>
            <a:xfrm rot="5400000">
              <a:off x="8370859" y="5494294"/>
              <a:ext cx="151430" cy="5614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C5EAEC-7716-4BD1-9E94-2B4AED4E8730}"/>
              </a:ext>
            </a:extLst>
          </p:cNvPr>
          <p:cNvGrpSpPr/>
          <p:nvPr/>
        </p:nvGrpSpPr>
        <p:grpSpPr>
          <a:xfrm>
            <a:off x="745892" y="5327921"/>
            <a:ext cx="4566580" cy="1403646"/>
            <a:chOff x="745892" y="5257213"/>
            <a:chExt cx="4463671" cy="157744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455960C-230E-40A4-B3AE-7382086F7849}"/>
                </a:ext>
              </a:extLst>
            </p:cNvPr>
            <p:cNvSpPr/>
            <p:nvPr/>
          </p:nvSpPr>
          <p:spPr>
            <a:xfrm>
              <a:off x="745892" y="5257213"/>
              <a:ext cx="4463671" cy="15774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Потеря времени на составление списков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Потеря времени на выписку телефонов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Потеря времени на поиск корректных данных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Долгое ожидание разговора с пациентом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95CE8C-08FE-48F0-B515-4544890B058B}"/>
                </a:ext>
              </a:extLst>
            </p:cNvPr>
            <p:cNvSpPr txBox="1"/>
            <p:nvPr/>
          </p:nvSpPr>
          <p:spPr>
            <a:xfrm>
              <a:off x="1815840" y="5298863"/>
              <a:ext cx="19546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Проблемы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B561202-2460-4735-B659-CD37EB2B1D98}"/>
              </a:ext>
            </a:extLst>
          </p:cNvPr>
          <p:cNvSpPr txBox="1"/>
          <p:nvPr/>
        </p:nvSpPr>
        <p:spPr>
          <a:xfrm>
            <a:off x="7594884" y="5539955"/>
            <a:ext cx="117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= 88</a:t>
            </a:r>
          </a:p>
        </p:txBody>
      </p:sp>
    </p:spTree>
    <p:extLst>
      <p:ext uri="{BB962C8B-B14F-4D97-AF65-F5344CB8AC3E}">
        <p14:creationId xmlns:p14="http://schemas.microsoft.com/office/powerpoint/2010/main" val="13287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9301576-68AF-4440-843C-B286D15A1A60}"/>
              </a:ext>
            </a:extLst>
          </p:cNvPr>
          <p:cNvGrpSpPr/>
          <p:nvPr/>
        </p:nvGrpSpPr>
        <p:grpSpPr>
          <a:xfrm>
            <a:off x="131655" y="1062795"/>
            <a:ext cx="8829958" cy="4465550"/>
            <a:chOff x="-76120" y="1155071"/>
            <a:chExt cx="8880691" cy="4816138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82C1A1B7-B20A-4F85-B5AF-AC82EBE2963C}"/>
                </a:ext>
              </a:extLst>
            </p:cNvPr>
            <p:cNvSpPr/>
            <p:nvPr/>
          </p:nvSpPr>
          <p:spPr>
            <a:xfrm>
              <a:off x="884488" y="1190855"/>
              <a:ext cx="6694892" cy="801086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0F9AA2D-FD26-4D94-9DB5-BC2B12D3DF84}"/>
                </a:ext>
              </a:extLst>
            </p:cNvPr>
            <p:cNvSpPr/>
            <p:nvPr/>
          </p:nvSpPr>
          <p:spPr>
            <a:xfrm>
              <a:off x="1822633" y="1377953"/>
              <a:ext cx="1383131" cy="4484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Программист подготавливает необходимые данные и формирует списки, классифицируя их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69DF05C-87D0-488E-9176-A9A069C64408}"/>
                </a:ext>
              </a:extLst>
            </p:cNvPr>
            <p:cNvSpPr/>
            <p:nvPr/>
          </p:nvSpPr>
          <p:spPr>
            <a:xfrm>
              <a:off x="3703685" y="1385875"/>
              <a:ext cx="137496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Сообщает медицинскому работнику о готовности списков для обзвона</a:t>
              </a:r>
            </a:p>
          </p:txBody>
        </p:sp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id="{DA2340C2-F39C-4373-A19F-3C7D8376CDD2}"/>
                </a:ext>
              </a:extLst>
            </p:cNvPr>
            <p:cNvSpPr/>
            <p:nvPr/>
          </p:nvSpPr>
          <p:spPr>
            <a:xfrm>
              <a:off x="3197805" y="1537972"/>
              <a:ext cx="499180" cy="8048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05E322-6C4A-48FE-A588-3414E568B0EB}"/>
                </a:ext>
              </a:extLst>
            </p:cNvPr>
            <p:cNvSpPr txBox="1"/>
            <p:nvPr/>
          </p:nvSpPr>
          <p:spPr>
            <a:xfrm>
              <a:off x="3279121" y="1635234"/>
              <a:ext cx="4292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мин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3F987C2-CA75-43D1-A905-5E9DDCE9FF87}"/>
                </a:ext>
              </a:extLst>
            </p:cNvPr>
            <p:cNvSpPr txBox="1"/>
            <p:nvPr/>
          </p:nvSpPr>
          <p:spPr>
            <a:xfrm>
              <a:off x="884488" y="1201703"/>
              <a:ext cx="18479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Отделение ИАО</a:t>
              </a:r>
            </a:p>
          </p:txBody>
        </p:sp>
        <p:sp>
          <p:nvSpPr>
            <p:cNvPr id="37" name="Взрыв: 8 точек 36">
              <a:extLst>
                <a:ext uri="{FF2B5EF4-FFF2-40B4-BE49-F238E27FC236}">
                  <a16:creationId xmlns:a16="http://schemas.microsoft.com/office/drawing/2014/main" id="{2CE11AE9-0E72-40A6-AC17-40BC0D74DC36}"/>
                </a:ext>
              </a:extLst>
            </p:cNvPr>
            <p:cNvSpPr/>
            <p:nvPr/>
          </p:nvSpPr>
          <p:spPr>
            <a:xfrm rot="19943509">
              <a:off x="3194271" y="1155071"/>
              <a:ext cx="523011" cy="543973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2E3D1DC9-E15C-4C5E-AF74-0CC318B4D47C}"/>
                </a:ext>
              </a:extLst>
            </p:cNvPr>
            <p:cNvSpPr/>
            <p:nvPr/>
          </p:nvSpPr>
          <p:spPr>
            <a:xfrm>
              <a:off x="897085" y="2093523"/>
              <a:ext cx="6669695" cy="3279639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148048D5-87CF-4B2C-9C22-CA585C9C9153}"/>
                </a:ext>
              </a:extLst>
            </p:cNvPr>
            <p:cNvSpPr/>
            <p:nvPr/>
          </p:nvSpPr>
          <p:spPr>
            <a:xfrm>
              <a:off x="896822" y="5400066"/>
              <a:ext cx="6657360" cy="504576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A9D5EBE-4E26-4362-8898-565C656B7870}"/>
                </a:ext>
              </a:extLst>
            </p:cNvPr>
            <p:cNvSpPr/>
            <p:nvPr/>
          </p:nvSpPr>
          <p:spPr>
            <a:xfrm>
              <a:off x="3718217" y="3205726"/>
              <a:ext cx="113082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Звонок пациенту </a:t>
              </a:r>
            </a:p>
          </p:txBody>
        </p:sp>
        <p:sp>
          <p:nvSpPr>
            <p:cNvPr id="13" name="Ромб 12">
              <a:extLst>
                <a:ext uri="{FF2B5EF4-FFF2-40B4-BE49-F238E27FC236}">
                  <a16:creationId xmlns:a16="http://schemas.microsoft.com/office/drawing/2014/main" id="{54958DCC-F1E6-40D8-9AEB-05B1AC0753F3}"/>
                </a:ext>
              </a:extLst>
            </p:cNvPr>
            <p:cNvSpPr/>
            <p:nvPr/>
          </p:nvSpPr>
          <p:spPr>
            <a:xfrm>
              <a:off x="3778479" y="3953986"/>
              <a:ext cx="957823" cy="64909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Номер занят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BDA0196-31F0-4D62-9DF3-02D7B9009F1A}"/>
                </a:ext>
              </a:extLst>
            </p:cNvPr>
            <p:cNvSpPr/>
            <p:nvPr/>
          </p:nvSpPr>
          <p:spPr>
            <a:xfrm>
              <a:off x="5065440" y="4079208"/>
              <a:ext cx="113082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Набор номера через промежуток времени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90A3F44-4A9E-4B88-A88E-24145E32308B}"/>
                </a:ext>
              </a:extLst>
            </p:cNvPr>
            <p:cNvSpPr/>
            <p:nvPr/>
          </p:nvSpPr>
          <p:spPr>
            <a:xfrm>
              <a:off x="3872676" y="5480048"/>
              <a:ext cx="97869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Разговор с пациентом</a:t>
              </a:r>
            </a:p>
          </p:txBody>
        </p:sp>
        <p:sp>
          <p:nvSpPr>
            <p:cNvPr id="23" name="Стрелка: вправо 22">
              <a:extLst>
                <a:ext uri="{FF2B5EF4-FFF2-40B4-BE49-F238E27FC236}">
                  <a16:creationId xmlns:a16="http://schemas.microsoft.com/office/drawing/2014/main" id="{5EB27620-1621-467B-9442-2D41E8A00E41}"/>
                </a:ext>
              </a:extLst>
            </p:cNvPr>
            <p:cNvSpPr/>
            <p:nvPr/>
          </p:nvSpPr>
          <p:spPr>
            <a:xfrm rot="5400000" flipV="1">
              <a:off x="4081424" y="3729942"/>
              <a:ext cx="336287" cy="9320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09EA047F-74E9-4C81-9630-F2B4B3BCF88F}"/>
                </a:ext>
              </a:extLst>
            </p:cNvPr>
            <p:cNvSpPr/>
            <p:nvPr/>
          </p:nvSpPr>
          <p:spPr>
            <a:xfrm>
              <a:off x="4729891" y="4255917"/>
              <a:ext cx="335549" cy="5047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C5B4F070-074C-4292-B463-C5BEDBED407E}"/>
                </a:ext>
              </a:extLst>
            </p:cNvPr>
            <p:cNvSpPr/>
            <p:nvPr/>
          </p:nvSpPr>
          <p:spPr>
            <a:xfrm rot="16200000" flipV="1">
              <a:off x="2549752" y="1999747"/>
              <a:ext cx="506593" cy="15991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36" name="Соединитель: уступ 35">
              <a:extLst>
                <a:ext uri="{FF2B5EF4-FFF2-40B4-BE49-F238E27FC236}">
                  <a16:creationId xmlns:a16="http://schemas.microsoft.com/office/drawing/2014/main" id="{43AD4FC4-7E7C-4720-8B4D-615791531F78}"/>
                </a:ext>
              </a:extLst>
            </p:cNvPr>
            <p:cNvCxnSpPr>
              <a:cxnSpLocks/>
              <a:stCxn id="13" idx="1"/>
              <a:endCxn id="15" idx="1"/>
            </p:cNvCxnSpPr>
            <p:nvPr/>
          </p:nvCxnSpPr>
          <p:spPr>
            <a:xfrm rot="10800000" flipH="1" flipV="1">
              <a:off x="3778478" y="4278536"/>
              <a:ext cx="94198" cy="1402848"/>
            </a:xfrm>
            <a:prstGeom prst="bentConnector3">
              <a:avLst>
                <a:gd name="adj1" fmla="val -18201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Взрыв: 8 точек 39">
              <a:extLst>
                <a:ext uri="{FF2B5EF4-FFF2-40B4-BE49-F238E27FC236}">
                  <a16:creationId xmlns:a16="http://schemas.microsoft.com/office/drawing/2014/main" id="{B098F3DF-9FAB-4AFD-A9EB-1E4A738F7546}"/>
                </a:ext>
              </a:extLst>
            </p:cNvPr>
            <p:cNvSpPr/>
            <p:nvPr/>
          </p:nvSpPr>
          <p:spPr>
            <a:xfrm rot="19943509">
              <a:off x="4845579" y="3746893"/>
              <a:ext cx="490929" cy="50334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73AD6-A50D-4A04-8377-B3634A3DE916}"/>
                </a:ext>
              </a:extLst>
            </p:cNvPr>
            <p:cNvSpPr txBox="1"/>
            <p:nvPr/>
          </p:nvSpPr>
          <p:spPr>
            <a:xfrm>
              <a:off x="3566931" y="4107714"/>
              <a:ext cx="45288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D21973-D7B5-487D-98CD-EDD4EDE43A18}"/>
                </a:ext>
              </a:extLst>
            </p:cNvPr>
            <p:cNvSpPr txBox="1"/>
            <p:nvPr/>
          </p:nvSpPr>
          <p:spPr>
            <a:xfrm>
              <a:off x="4588700" y="4015381"/>
              <a:ext cx="52794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5-10 мин</a:t>
              </a:r>
            </a:p>
          </p:txBody>
        </p:sp>
        <p:sp>
          <p:nvSpPr>
            <p:cNvPr id="53" name="Взрыв: 8 точек 52">
              <a:extLst>
                <a:ext uri="{FF2B5EF4-FFF2-40B4-BE49-F238E27FC236}">
                  <a16:creationId xmlns:a16="http://schemas.microsoft.com/office/drawing/2014/main" id="{7A724376-F7EA-4DD9-A925-B2BA04AAEAA1}"/>
                </a:ext>
              </a:extLst>
            </p:cNvPr>
            <p:cNvSpPr/>
            <p:nvPr/>
          </p:nvSpPr>
          <p:spPr>
            <a:xfrm rot="19943509">
              <a:off x="3690480" y="5026996"/>
              <a:ext cx="437101" cy="541062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3692FE-84F0-4E00-B43E-455A503A6EF4}"/>
                </a:ext>
              </a:extLst>
            </p:cNvPr>
            <p:cNvSpPr txBox="1"/>
            <p:nvPr/>
          </p:nvSpPr>
          <p:spPr>
            <a:xfrm>
              <a:off x="896822" y="2093648"/>
              <a:ext cx="2385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 сестра, оператор </a:t>
              </a:r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Call </a:t>
              </a: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</a:t>
              </a:r>
            </a:p>
            <a:p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301C2E-ECD3-4F71-9CA5-193DF5B84E6B}"/>
                </a:ext>
              </a:extLst>
            </p:cNvPr>
            <p:cNvSpPr txBox="1"/>
            <p:nvPr/>
          </p:nvSpPr>
          <p:spPr>
            <a:xfrm>
              <a:off x="909685" y="5398278"/>
              <a:ext cx="6907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</a:t>
              </a: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94C2F806-397B-4EC8-83CF-FFF98AC4DF6D}"/>
                </a:ext>
              </a:extLst>
            </p:cNvPr>
            <p:cNvSpPr/>
            <p:nvPr/>
          </p:nvSpPr>
          <p:spPr>
            <a:xfrm>
              <a:off x="7997374" y="5322110"/>
              <a:ext cx="807197" cy="64909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Конец процесса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2510F66-CBE8-442B-8147-EF15B3CC5A0B}"/>
                </a:ext>
              </a:extLst>
            </p:cNvPr>
            <p:cNvSpPr/>
            <p:nvPr/>
          </p:nvSpPr>
          <p:spPr>
            <a:xfrm>
              <a:off x="954389" y="2333002"/>
              <a:ext cx="1075971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Медицинский работник поднимается на 4 этаж до программиста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2315693-F1F5-488C-AD0C-95A6DED7B796}"/>
                </a:ext>
              </a:extLst>
            </p:cNvPr>
            <p:cNvSpPr/>
            <p:nvPr/>
          </p:nvSpPr>
          <p:spPr>
            <a:xfrm>
              <a:off x="2307700" y="2358971"/>
              <a:ext cx="1075971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Заказывает у программиста необходимые списки</a:t>
              </a:r>
            </a:p>
          </p:txBody>
        </p: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369F1AE7-DE5B-479B-9AB8-2F7941DF0E6E}"/>
                </a:ext>
              </a:extLst>
            </p:cNvPr>
            <p:cNvSpPr/>
            <p:nvPr/>
          </p:nvSpPr>
          <p:spPr>
            <a:xfrm>
              <a:off x="2037139" y="2557374"/>
              <a:ext cx="248718" cy="7638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A61CF4-EDE5-4B1E-8E2F-0EBB73952B67}"/>
                </a:ext>
              </a:extLst>
            </p:cNvPr>
            <p:cNvSpPr txBox="1"/>
            <p:nvPr/>
          </p:nvSpPr>
          <p:spPr>
            <a:xfrm>
              <a:off x="1967436" y="2633763"/>
              <a:ext cx="4432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мин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A87DA2-26C9-447B-A426-26DD7A908358}"/>
                </a:ext>
              </a:extLst>
            </p:cNvPr>
            <p:cNvSpPr txBox="1"/>
            <p:nvPr/>
          </p:nvSpPr>
          <p:spPr>
            <a:xfrm>
              <a:off x="4293009" y="2056377"/>
              <a:ext cx="4432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мин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BAFAECA9-97F7-4BDD-A63A-1AEBC4462D1C}"/>
                </a:ext>
              </a:extLst>
            </p:cNvPr>
            <p:cNvSpPr/>
            <p:nvPr/>
          </p:nvSpPr>
          <p:spPr>
            <a:xfrm>
              <a:off x="-76120" y="2358971"/>
              <a:ext cx="764194" cy="4061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Начало  процесса</a:t>
              </a:r>
            </a:p>
          </p:txBody>
        </p:sp>
        <p:sp>
          <p:nvSpPr>
            <p:cNvPr id="60" name="Стрелка: вправо 59">
              <a:extLst>
                <a:ext uri="{FF2B5EF4-FFF2-40B4-BE49-F238E27FC236}">
                  <a16:creationId xmlns:a16="http://schemas.microsoft.com/office/drawing/2014/main" id="{F2C77B55-97A5-4ECA-956B-1B065740CE24}"/>
                </a:ext>
              </a:extLst>
            </p:cNvPr>
            <p:cNvSpPr/>
            <p:nvPr/>
          </p:nvSpPr>
          <p:spPr>
            <a:xfrm>
              <a:off x="675025" y="2546689"/>
              <a:ext cx="275792" cy="8707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6EC9CA05-7527-4A7C-BE0C-A75ED8763231}"/>
                </a:ext>
              </a:extLst>
            </p:cNvPr>
            <p:cNvSpPr/>
            <p:nvPr/>
          </p:nvSpPr>
          <p:spPr>
            <a:xfrm>
              <a:off x="3476844" y="2344834"/>
              <a:ext cx="1447852" cy="4272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Медицинский работник поднимается на 4 этаж, забирает списки, возвращается в кабинет для обзвона пациентов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AC40DDD-C819-4B38-87F8-EBA354443884}"/>
                </a:ext>
              </a:extLst>
            </p:cNvPr>
            <p:cNvSpPr txBox="1"/>
            <p:nvPr/>
          </p:nvSpPr>
          <p:spPr>
            <a:xfrm>
              <a:off x="2316147" y="1798923"/>
              <a:ext cx="4432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мин</a:t>
              </a:r>
            </a:p>
          </p:txBody>
        </p:sp>
        <p:sp>
          <p:nvSpPr>
            <p:cNvPr id="67" name="Ромб 66">
              <a:extLst>
                <a:ext uri="{FF2B5EF4-FFF2-40B4-BE49-F238E27FC236}">
                  <a16:creationId xmlns:a16="http://schemas.microsoft.com/office/drawing/2014/main" id="{6D638776-4ED6-4EB1-AD03-96E7AC2182DB}"/>
                </a:ext>
              </a:extLst>
            </p:cNvPr>
            <p:cNvSpPr/>
            <p:nvPr/>
          </p:nvSpPr>
          <p:spPr>
            <a:xfrm>
              <a:off x="5078649" y="4761468"/>
              <a:ext cx="957823" cy="64909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Взяли трубку</a:t>
              </a:r>
            </a:p>
          </p:txBody>
        </p:sp>
        <p:sp>
          <p:nvSpPr>
            <p:cNvPr id="69" name="Стрелка: вправо 68">
              <a:extLst>
                <a:ext uri="{FF2B5EF4-FFF2-40B4-BE49-F238E27FC236}">
                  <a16:creationId xmlns:a16="http://schemas.microsoft.com/office/drawing/2014/main" id="{415588F2-D15A-4633-8791-E8B318D00F8E}"/>
                </a:ext>
              </a:extLst>
            </p:cNvPr>
            <p:cNvSpPr/>
            <p:nvPr/>
          </p:nvSpPr>
          <p:spPr>
            <a:xfrm rot="5400000" flipV="1">
              <a:off x="5428579" y="4575697"/>
              <a:ext cx="257963" cy="8650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28" name="Соединитель: уступ 27">
              <a:extLst>
                <a:ext uri="{FF2B5EF4-FFF2-40B4-BE49-F238E27FC236}">
                  <a16:creationId xmlns:a16="http://schemas.microsoft.com/office/drawing/2014/main" id="{9F08DE13-B1E5-4185-A6E8-9229D59AFC48}"/>
                </a:ext>
              </a:extLst>
            </p:cNvPr>
            <p:cNvCxnSpPr>
              <a:cxnSpLocks/>
              <a:stCxn id="67" idx="1"/>
              <a:endCxn id="15" idx="3"/>
            </p:cNvCxnSpPr>
            <p:nvPr/>
          </p:nvCxnSpPr>
          <p:spPr>
            <a:xfrm rot="10800000" flipV="1">
              <a:off x="4851370" y="5086017"/>
              <a:ext cx="227279" cy="59536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CC25AD6F-AA7F-4482-8922-8D1619DE8495}"/>
                </a:ext>
              </a:extLst>
            </p:cNvPr>
            <p:cNvSpPr/>
            <p:nvPr/>
          </p:nvSpPr>
          <p:spPr>
            <a:xfrm>
              <a:off x="6284564" y="4884681"/>
              <a:ext cx="97869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Написание смс</a:t>
              </a:r>
            </a:p>
          </p:txBody>
        </p:sp>
        <p:sp>
          <p:nvSpPr>
            <p:cNvPr id="71" name="Стрелка: вправо 70">
              <a:extLst>
                <a:ext uri="{FF2B5EF4-FFF2-40B4-BE49-F238E27FC236}">
                  <a16:creationId xmlns:a16="http://schemas.microsoft.com/office/drawing/2014/main" id="{A445719B-E969-41A7-82FB-39C177032B63}"/>
                </a:ext>
              </a:extLst>
            </p:cNvPr>
            <p:cNvSpPr/>
            <p:nvPr/>
          </p:nvSpPr>
          <p:spPr>
            <a:xfrm rot="5400000" flipV="1">
              <a:off x="4028335" y="1972132"/>
              <a:ext cx="542202" cy="17954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2" name="Стрелка: вправо 71">
              <a:extLst>
                <a:ext uri="{FF2B5EF4-FFF2-40B4-BE49-F238E27FC236}">
                  <a16:creationId xmlns:a16="http://schemas.microsoft.com/office/drawing/2014/main" id="{A603A69C-E1B4-4D85-8D4A-6A8BD4BDC0BA}"/>
                </a:ext>
              </a:extLst>
            </p:cNvPr>
            <p:cNvSpPr/>
            <p:nvPr/>
          </p:nvSpPr>
          <p:spPr>
            <a:xfrm rot="5400000" flipV="1">
              <a:off x="4041271" y="2937538"/>
              <a:ext cx="413432" cy="9004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19AFF1D-148F-4970-B81F-92F21F7E833B}"/>
                </a:ext>
              </a:extLst>
            </p:cNvPr>
            <p:cNvSpPr txBox="1"/>
            <p:nvPr/>
          </p:nvSpPr>
          <p:spPr>
            <a:xfrm>
              <a:off x="5969821" y="4875017"/>
              <a:ext cx="45288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мин</a:t>
              </a:r>
            </a:p>
          </p:txBody>
        </p:sp>
        <p:sp>
          <p:nvSpPr>
            <p:cNvPr id="74" name="Стрелка: вправо 73">
              <a:extLst>
                <a:ext uri="{FF2B5EF4-FFF2-40B4-BE49-F238E27FC236}">
                  <a16:creationId xmlns:a16="http://schemas.microsoft.com/office/drawing/2014/main" id="{E06E17F2-560C-441F-8438-7451DE50DEED}"/>
                </a:ext>
              </a:extLst>
            </p:cNvPr>
            <p:cNvSpPr/>
            <p:nvPr/>
          </p:nvSpPr>
          <p:spPr>
            <a:xfrm>
              <a:off x="6036471" y="5069346"/>
              <a:ext cx="257295" cy="5486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6" name="Стрелка: вправо 75">
              <a:extLst>
                <a:ext uri="{FF2B5EF4-FFF2-40B4-BE49-F238E27FC236}">
                  <a16:creationId xmlns:a16="http://schemas.microsoft.com/office/drawing/2014/main" id="{7CC05C39-25FF-4961-8A1E-388808BB251F}"/>
                </a:ext>
              </a:extLst>
            </p:cNvPr>
            <p:cNvSpPr/>
            <p:nvPr/>
          </p:nvSpPr>
          <p:spPr>
            <a:xfrm>
              <a:off x="4841534" y="5724781"/>
              <a:ext cx="3155840" cy="6324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A43EBA3-2550-4741-ABB9-9C1FC68155C3}"/>
                </a:ext>
              </a:extLst>
            </p:cNvPr>
            <p:cNvSpPr txBox="1"/>
            <p:nvPr/>
          </p:nvSpPr>
          <p:spPr>
            <a:xfrm>
              <a:off x="4849114" y="4904172"/>
              <a:ext cx="45288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116B567-97BF-4A07-B87E-50F45415678D}"/>
                </a:ext>
              </a:extLst>
            </p:cNvPr>
            <p:cNvSpPr txBox="1"/>
            <p:nvPr/>
          </p:nvSpPr>
          <p:spPr>
            <a:xfrm>
              <a:off x="3311390" y="4510752"/>
              <a:ext cx="4432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мин</a:t>
              </a:r>
            </a:p>
          </p:txBody>
        </p:sp>
        <p:cxnSp>
          <p:nvCxnSpPr>
            <p:cNvPr id="80" name="Соединитель: уступ 79">
              <a:extLst>
                <a:ext uri="{FF2B5EF4-FFF2-40B4-BE49-F238E27FC236}">
                  <a16:creationId xmlns:a16="http://schemas.microsoft.com/office/drawing/2014/main" id="{4E836CDF-581A-48D6-A84B-E97E06303405}"/>
                </a:ext>
              </a:extLst>
            </p:cNvPr>
            <p:cNvCxnSpPr>
              <a:cxnSpLocks/>
              <a:stCxn id="70" idx="3"/>
              <a:endCxn id="61" idx="2"/>
            </p:cNvCxnSpPr>
            <p:nvPr/>
          </p:nvCxnSpPr>
          <p:spPr>
            <a:xfrm>
              <a:off x="7263257" y="5086016"/>
              <a:ext cx="734117" cy="56064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9229CCB-3E4C-41D0-B00B-37AB63DAB2FA}"/>
                </a:ext>
              </a:extLst>
            </p:cNvPr>
            <p:cNvSpPr txBox="1"/>
            <p:nvPr/>
          </p:nvSpPr>
          <p:spPr>
            <a:xfrm>
              <a:off x="4268070" y="2928693"/>
              <a:ext cx="4432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мин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0AEAF6C-7DB9-4DC3-8F81-23B80D9BAAC0}"/>
                </a:ext>
              </a:extLst>
            </p:cNvPr>
            <p:cNvSpPr txBox="1"/>
            <p:nvPr/>
          </p:nvSpPr>
          <p:spPr>
            <a:xfrm>
              <a:off x="3797207" y="3635301"/>
              <a:ext cx="4432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мин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B7A9559-3040-4A94-952C-B85B8DBD1BE9}"/>
                </a:ext>
              </a:extLst>
            </p:cNvPr>
            <p:cNvSpPr txBox="1"/>
            <p:nvPr/>
          </p:nvSpPr>
          <p:spPr>
            <a:xfrm>
              <a:off x="5568985" y="4536514"/>
              <a:ext cx="4432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мин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BC38787-2253-42BE-BAB5-9C00E509B5D2}"/>
                </a:ext>
              </a:extLst>
            </p:cNvPr>
            <p:cNvSpPr txBox="1"/>
            <p:nvPr/>
          </p:nvSpPr>
          <p:spPr>
            <a:xfrm>
              <a:off x="4618214" y="5101656"/>
              <a:ext cx="4432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мин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EEF3756-F02D-4A26-91F9-0F07632D1CEA}"/>
              </a:ext>
            </a:extLst>
          </p:cNvPr>
          <p:cNvSpPr txBox="1"/>
          <p:nvPr/>
        </p:nvSpPr>
        <p:spPr>
          <a:xfrm>
            <a:off x="675025" y="258307"/>
            <a:ext cx="795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</a:t>
            </a:r>
            <a:r>
              <a:rPr lang="ru-RU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«Оптимизация процесса оповещения пациента»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приглашении пациента на профилактические мероприятия)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(текущее состояние)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7A7DAED-92A0-4316-B8D7-33CB8115037A}"/>
              </a:ext>
            </a:extLst>
          </p:cNvPr>
          <p:cNvGrpSpPr/>
          <p:nvPr/>
        </p:nvGrpSpPr>
        <p:grpSpPr>
          <a:xfrm>
            <a:off x="699445" y="5701251"/>
            <a:ext cx="4387442" cy="1085208"/>
            <a:chOff x="813288" y="5092118"/>
            <a:chExt cx="4312385" cy="1384184"/>
          </a:xfrm>
          <a:solidFill>
            <a:schemeClr val="bg1"/>
          </a:solidFill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95BCA099-7510-4299-9B40-D0D2403EF974}"/>
                </a:ext>
              </a:extLst>
            </p:cNvPr>
            <p:cNvSpPr/>
            <p:nvPr/>
          </p:nvSpPr>
          <p:spPr>
            <a:xfrm>
              <a:off x="813288" y="5092118"/>
              <a:ext cx="4312385" cy="13841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Потеря времени на формирование списков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Долгое ожидание разговора с пациентом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Долгий разговор с пациентом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3E5ABA-5A0D-49A1-ACEA-3BF725A7CBF1}"/>
                </a:ext>
              </a:extLst>
            </p:cNvPr>
            <p:cNvSpPr txBox="1"/>
            <p:nvPr/>
          </p:nvSpPr>
          <p:spPr>
            <a:xfrm>
              <a:off x="1878709" y="5102839"/>
              <a:ext cx="1954635" cy="4318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Проблемы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647B0AD-ABC5-4059-88D4-5CD9CF052735}"/>
              </a:ext>
            </a:extLst>
          </p:cNvPr>
          <p:cNvSpPr txBox="1"/>
          <p:nvPr/>
        </p:nvSpPr>
        <p:spPr>
          <a:xfrm>
            <a:off x="7787154" y="1140026"/>
            <a:ext cx="117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= 50</a:t>
            </a:r>
          </a:p>
        </p:txBody>
      </p:sp>
    </p:spTree>
    <p:extLst>
      <p:ext uri="{BB962C8B-B14F-4D97-AF65-F5344CB8AC3E}">
        <p14:creationId xmlns:p14="http://schemas.microsoft.com/office/powerpoint/2010/main" val="61494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6469577-E499-49CB-AFBD-68BD36EB4126}"/>
              </a:ext>
            </a:extLst>
          </p:cNvPr>
          <p:cNvGrpSpPr/>
          <p:nvPr/>
        </p:nvGrpSpPr>
        <p:grpSpPr>
          <a:xfrm>
            <a:off x="1108924" y="1362011"/>
            <a:ext cx="6926152" cy="3621309"/>
            <a:chOff x="1485733" y="1977800"/>
            <a:chExt cx="5737187" cy="280397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ACEC122C-1160-482C-9ED9-513823B4C8D6}"/>
                </a:ext>
              </a:extLst>
            </p:cNvPr>
            <p:cNvSpPr/>
            <p:nvPr/>
          </p:nvSpPr>
          <p:spPr>
            <a:xfrm>
              <a:off x="2315240" y="4021797"/>
              <a:ext cx="3970213" cy="759976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7DE93E0-3752-4C2E-8C9A-F038B7366B44}"/>
                </a:ext>
              </a:extLst>
            </p:cNvPr>
            <p:cNvSpPr/>
            <p:nvPr/>
          </p:nvSpPr>
          <p:spPr>
            <a:xfrm>
              <a:off x="2302051" y="2975192"/>
              <a:ext cx="3983402" cy="820302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D467777D-1A0E-494A-853B-41F49E8998C2}"/>
                </a:ext>
              </a:extLst>
            </p:cNvPr>
            <p:cNvSpPr/>
            <p:nvPr/>
          </p:nvSpPr>
          <p:spPr>
            <a:xfrm>
              <a:off x="2302051" y="2017017"/>
              <a:ext cx="3983402" cy="657329"/>
            </a:xfrm>
            <a:prstGeom prst="rect">
              <a:avLst/>
            </a:prstGeom>
            <a:solidFill>
              <a:schemeClr val="bg1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5E179338-DD00-43E9-A53A-BE0EDD1D1662}"/>
                </a:ext>
              </a:extLst>
            </p:cNvPr>
            <p:cNvSpPr/>
            <p:nvPr/>
          </p:nvSpPr>
          <p:spPr>
            <a:xfrm>
              <a:off x="2500722" y="2159719"/>
              <a:ext cx="1069597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Медицинский работник информирует о своем Б/Л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857FF076-79F9-4F1F-AE6E-8E209C740B7B}"/>
                </a:ext>
              </a:extLst>
            </p:cNvPr>
            <p:cNvSpPr/>
            <p:nvPr/>
          </p:nvSpPr>
          <p:spPr>
            <a:xfrm>
              <a:off x="3852414" y="2166965"/>
              <a:ext cx="1198009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 отделением информирует ст. регистратора, оператора </a:t>
              </a:r>
              <a:r>
                <a:rPr lang="en-US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Call </a:t>
              </a:r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 о Б/Л врача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E1E831F8-C0FE-419B-93FF-B60C2D514620}"/>
                </a:ext>
              </a:extLst>
            </p:cNvPr>
            <p:cNvSpPr/>
            <p:nvPr/>
          </p:nvSpPr>
          <p:spPr>
            <a:xfrm>
              <a:off x="3737931" y="3161155"/>
              <a:ext cx="1069597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списка для обзвона 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9222847-81E9-4933-9B16-C2B668AAECA8}"/>
                </a:ext>
              </a:extLst>
            </p:cNvPr>
            <p:cNvSpPr/>
            <p:nvPr/>
          </p:nvSpPr>
          <p:spPr>
            <a:xfrm>
              <a:off x="5118655" y="3161155"/>
              <a:ext cx="859872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Автоматический обзвон пациентов</a:t>
              </a: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768D2E27-8F3E-455F-9F24-D6DCC37B69DB}"/>
                </a:ext>
              </a:extLst>
            </p:cNvPr>
            <p:cNvSpPr/>
            <p:nvPr/>
          </p:nvSpPr>
          <p:spPr>
            <a:xfrm>
              <a:off x="4903642" y="4159263"/>
              <a:ext cx="1124124" cy="402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 проинформирован об отмене приема врача</a:t>
              </a:r>
            </a:p>
          </p:txBody>
        </p:sp>
        <p:sp>
          <p:nvSpPr>
            <p:cNvPr id="86" name="Стрелка: вправо 85">
              <a:extLst>
                <a:ext uri="{FF2B5EF4-FFF2-40B4-BE49-F238E27FC236}">
                  <a16:creationId xmlns:a16="http://schemas.microsoft.com/office/drawing/2014/main" id="{B8BC2AA2-E875-489D-978A-03E9B88127DA}"/>
                </a:ext>
              </a:extLst>
            </p:cNvPr>
            <p:cNvSpPr/>
            <p:nvPr/>
          </p:nvSpPr>
          <p:spPr>
            <a:xfrm>
              <a:off x="3605170" y="2326765"/>
              <a:ext cx="247244" cy="7638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7" name="Стрелка: вправо 86">
              <a:extLst>
                <a:ext uri="{FF2B5EF4-FFF2-40B4-BE49-F238E27FC236}">
                  <a16:creationId xmlns:a16="http://schemas.microsoft.com/office/drawing/2014/main" id="{76A8374D-8813-4407-A5CA-E416AA211A42}"/>
                </a:ext>
              </a:extLst>
            </p:cNvPr>
            <p:cNvSpPr/>
            <p:nvPr/>
          </p:nvSpPr>
          <p:spPr>
            <a:xfrm rot="5400000">
              <a:off x="4003122" y="2799903"/>
              <a:ext cx="607153" cy="13212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8" name="Стрелка: вправо 87">
              <a:extLst>
                <a:ext uri="{FF2B5EF4-FFF2-40B4-BE49-F238E27FC236}">
                  <a16:creationId xmlns:a16="http://schemas.microsoft.com/office/drawing/2014/main" id="{7C8EFD31-593D-41D8-B4E4-89CFAF9F1B63}"/>
                </a:ext>
              </a:extLst>
            </p:cNvPr>
            <p:cNvSpPr/>
            <p:nvPr/>
          </p:nvSpPr>
          <p:spPr>
            <a:xfrm>
              <a:off x="4805682" y="3321174"/>
              <a:ext cx="312973" cy="8006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4" name="Стрелка: вправо 103">
              <a:extLst>
                <a:ext uri="{FF2B5EF4-FFF2-40B4-BE49-F238E27FC236}">
                  <a16:creationId xmlns:a16="http://schemas.microsoft.com/office/drawing/2014/main" id="{111683C5-A008-4C90-AC75-8DB1C2D79DC7}"/>
                </a:ext>
              </a:extLst>
            </p:cNvPr>
            <p:cNvSpPr/>
            <p:nvPr/>
          </p:nvSpPr>
          <p:spPr>
            <a:xfrm rot="5400000" flipV="1">
              <a:off x="5203284" y="3778702"/>
              <a:ext cx="595436" cy="1656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1C73ECC-9F39-45B7-8481-4388EA2AFAEB}"/>
                </a:ext>
              </a:extLst>
            </p:cNvPr>
            <p:cNvSpPr txBox="1"/>
            <p:nvPr/>
          </p:nvSpPr>
          <p:spPr>
            <a:xfrm>
              <a:off x="3535467" y="2403153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мин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1A387E0-B079-4FC2-8B46-CB2CFFDF7A5F}"/>
                </a:ext>
              </a:extLst>
            </p:cNvPr>
            <p:cNvSpPr txBox="1"/>
            <p:nvPr/>
          </p:nvSpPr>
          <p:spPr>
            <a:xfrm>
              <a:off x="3931807" y="2731674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мин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0F784BC-CDC4-495E-8D90-2933A911F3AF}"/>
                </a:ext>
              </a:extLst>
            </p:cNvPr>
            <p:cNvSpPr txBox="1"/>
            <p:nvPr/>
          </p:nvSpPr>
          <p:spPr>
            <a:xfrm>
              <a:off x="4749208" y="3401243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мин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5D4BD39-3136-4A83-AC4C-A707CB28910E}"/>
                </a:ext>
              </a:extLst>
            </p:cNvPr>
            <p:cNvSpPr txBox="1"/>
            <p:nvPr/>
          </p:nvSpPr>
          <p:spPr>
            <a:xfrm>
              <a:off x="2315238" y="1977800"/>
              <a:ext cx="4954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58F8626-3A0C-4E7F-AB0A-535932B1F019}"/>
                </a:ext>
              </a:extLst>
            </p:cNvPr>
            <p:cNvSpPr txBox="1"/>
            <p:nvPr/>
          </p:nvSpPr>
          <p:spPr>
            <a:xfrm>
              <a:off x="2343441" y="2955772"/>
              <a:ext cx="1897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 сестра, оператор </a:t>
              </a:r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Call </a:t>
              </a: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1F9C62F-4E79-43A2-B631-47E09BEEE6EB}"/>
                </a:ext>
              </a:extLst>
            </p:cNvPr>
            <p:cNvSpPr txBox="1"/>
            <p:nvPr/>
          </p:nvSpPr>
          <p:spPr>
            <a:xfrm>
              <a:off x="2605423" y="4055387"/>
              <a:ext cx="6866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D7FDC6F-16E3-401D-BB4E-196C10B968B0}"/>
                </a:ext>
              </a:extLst>
            </p:cNvPr>
            <p:cNvSpPr txBox="1"/>
            <p:nvPr/>
          </p:nvSpPr>
          <p:spPr>
            <a:xfrm>
              <a:off x="5537874" y="3840627"/>
              <a:ext cx="4406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мин</a:t>
              </a:r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7BD85CF4-ACE3-45A5-A85F-4249A3BFFDE3}"/>
                </a:ext>
              </a:extLst>
            </p:cNvPr>
            <p:cNvSpPr/>
            <p:nvPr/>
          </p:nvSpPr>
          <p:spPr>
            <a:xfrm>
              <a:off x="1485733" y="2159719"/>
              <a:ext cx="732892" cy="4026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Начало  процесса</a:t>
              </a:r>
            </a:p>
          </p:txBody>
        </p:sp>
        <p:sp>
          <p:nvSpPr>
            <p:cNvPr id="126" name="Стрелка: вправо 125">
              <a:extLst>
                <a:ext uri="{FF2B5EF4-FFF2-40B4-BE49-F238E27FC236}">
                  <a16:creationId xmlns:a16="http://schemas.microsoft.com/office/drawing/2014/main" id="{C392A8DD-DD85-4ED0-BAB3-0CD23C2C0C52}"/>
                </a:ext>
              </a:extLst>
            </p:cNvPr>
            <p:cNvSpPr/>
            <p:nvPr/>
          </p:nvSpPr>
          <p:spPr>
            <a:xfrm>
              <a:off x="2231625" y="2309874"/>
              <a:ext cx="262106" cy="10446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EF708A10-3D49-436D-A343-55B4D21E2803}"/>
                </a:ext>
              </a:extLst>
            </p:cNvPr>
            <p:cNvSpPr/>
            <p:nvPr/>
          </p:nvSpPr>
          <p:spPr>
            <a:xfrm>
              <a:off x="6467911" y="4159262"/>
              <a:ext cx="755009" cy="4026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Конец процесса</a:t>
              </a:r>
            </a:p>
          </p:txBody>
        </p:sp>
        <p:sp>
          <p:nvSpPr>
            <p:cNvPr id="128" name="Стрелка: вправо 127">
              <a:extLst>
                <a:ext uri="{FF2B5EF4-FFF2-40B4-BE49-F238E27FC236}">
                  <a16:creationId xmlns:a16="http://schemas.microsoft.com/office/drawing/2014/main" id="{7FC66D6D-CB9F-425D-9354-B7D24129571A}"/>
                </a:ext>
              </a:extLst>
            </p:cNvPr>
            <p:cNvSpPr/>
            <p:nvPr/>
          </p:nvSpPr>
          <p:spPr>
            <a:xfrm>
              <a:off x="6027766" y="4309107"/>
              <a:ext cx="459321" cy="92677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963A89D-A4B7-4947-8146-1458DB6C7C58}"/>
              </a:ext>
            </a:extLst>
          </p:cNvPr>
          <p:cNvSpPr txBox="1"/>
          <p:nvPr/>
        </p:nvSpPr>
        <p:spPr>
          <a:xfrm>
            <a:off x="1087730" y="258307"/>
            <a:ext cx="754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</a:t>
            </a:r>
            <a:r>
              <a:rPr lang="ru-RU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«Оптимизация процесса оповещения пациента»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отмены приема врача)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(целевое состояние)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C3FAD20-74B7-4CEC-BC6C-9925FFA18C11}"/>
              </a:ext>
            </a:extLst>
          </p:cNvPr>
          <p:cNvGrpSpPr/>
          <p:nvPr/>
        </p:nvGrpSpPr>
        <p:grpSpPr>
          <a:xfrm>
            <a:off x="434200" y="5251684"/>
            <a:ext cx="5710727" cy="1492096"/>
            <a:chOff x="813288" y="5092117"/>
            <a:chExt cx="4312385" cy="1704147"/>
          </a:xfrm>
          <a:solidFill>
            <a:schemeClr val="bg1"/>
          </a:solidFill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268CB8AA-7013-426A-8AC1-B74C2FE1D5B8}"/>
                </a:ext>
              </a:extLst>
            </p:cNvPr>
            <p:cNvSpPr/>
            <p:nvPr/>
          </p:nvSpPr>
          <p:spPr>
            <a:xfrm>
              <a:off x="813288" y="5092117"/>
              <a:ext cx="4312385" cy="170414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Разработать процедуру опроса пациента для актуализации сведений в базу данных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Создать правило формирования списков для обзвона пациентов 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Приобрести голосовой модуль интегрируемый с МИС БАРС для автоматического оповещения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3BB825-93E7-4288-AE43-2FD7AFB8450F}"/>
                </a:ext>
              </a:extLst>
            </p:cNvPr>
            <p:cNvSpPr txBox="1"/>
            <p:nvPr/>
          </p:nvSpPr>
          <p:spPr>
            <a:xfrm>
              <a:off x="1782679" y="5132031"/>
              <a:ext cx="1954635" cy="4318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Мероприятия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6C7159D-F19C-4946-BFB5-6AA0C00DB658}"/>
              </a:ext>
            </a:extLst>
          </p:cNvPr>
          <p:cNvSpPr txBox="1"/>
          <p:nvPr/>
        </p:nvSpPr>
        <p:spPr>
          <a:xfrm>
            <a:off x="7367779" y="1362011"/>
            <a:ext cx="117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= 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2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240FFE4-1124-4A56-84CD-C6097D630B83}"/>
              </a:ext>
            </a:extLst>
          </p:cNvPr>
          <p:cNvSpPr/>
          <p:nvPr/>
        </p:nvSpPr>
        <p:spPr>
          <a:xfrm>
            <a:off x="1248695" y="1334569"/>
            <a:ext cx="5963645" cy="993324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CEC122C-1160-482C-9ED9-513823B4C8D6}"/>
              </a:ext>
            </a:extLst>
          </p:cNvPr>
          <p:cNvSpPr/>
          <p:nvPr/>
        </p:nvSpPr>
        <p:spPr>
          <a:xfrm>
            <a:off x="1290472" y="3731846"/>
            <a:ext cx="5963645" cy="993324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1E831F8-C0FE-419B-93FF-B60C2D514620}"/>
              </a:ext>
            </a:extLst>
          </p:cNvPr>
          <p:cNvSpPr/>
          <p:nvPr/>
        </p:nvSpPr>
        <p:spPr>
          <a:xfrm>
            <a:off x="2857855" y="1532360"/>
            <a:ext cx="1318362" cy="7236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списков Д-учета, Диспансеризации, вакцинации, ФЛГ  для обзвона пациентов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9222847-81E9-4933-9B16-C2B668AAECA8}"/>
              </a:ext>
            </a:extLst>
          </p:cNvPr>
          <p:cNvSpPr/>
          <p:nvPr/>
        </p:nvSpPr>
        <p:spPr>
          <a:xfrm>
            <a:off x="5107564" y="1532360"/>
            <a:ext cx="1318362" cy="616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обзвон пациентов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768D2E27-8F3E-455F-9F24-D6DCC37B69DB}"/>
              </a:ext>
            </a:extLst>
          </p:cNvPr>
          <p:cNvSpPr/>
          <p:nvPr/>
        </p:nvSpPr>
        <p:spPr>
          <a:xfrm>
            <a:off x="5140250" y="3982474"/>
            <a:ext cx="1232998" cy="526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проинформирован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1F9C62F-4E79-43A2-B631-47E09BEEE6EB}"/>
              </a:ext>
            </a:extLst>
          </p:cNvPr>
          <p:cNvSpPr txBox="1"/>
          <p:nvPr/>
        </p:nvSpPr>
        <p:spPr>
          <a:xfrm>
            <a:off x="1317999" y="3869404"/>
            <a:ext cx="846306" cy="30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7FDC6F-16E3-401D-BB4E-196C10B968B0}"/>
              </a:ext>
            </a:extLst>
          </p:cNvPr>
          <p:cNvSpPr txBox="1"/>
          <p:nvPr/>
        </p:nvSpPr>
        <p:spPr>
          <a:xfrm>
            <a:off x="5655778" y="2903172"/>
            <a:ext cx="543155" cy="27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мин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D0612C4-88F0-4608-8B36-13EA0B4CE3D9}"/>
              </a:ext>
            </a:extLst>
          </p:cNvPr>
          <p:cNvSpPr/>
          <p:nvPr/>
        </p:nvSpPr>
        <p:spPr>
          <a:xfrm>
            <a:off x="5655778" y="2139255"/>
            <a:ext cx="100971" cy="184321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EFA91D-7E85-4D63-8516-4DC5DF713945}"/>
              </a:ext>
            </a:extLst>
          </p:cNvPr>
          <p:cNvSpPr txBox="1"/>
          <p:nvPr/>
        </p:nvSpPr>
        <p:spPr>
          <a:xfrm>
            <a:off x="4377987" y="1557414"/>
            <a:ext cx="543155" cy="27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DAB57ECA-C169-4E10-A661-EE14A37B13DC}"/>
              </a:ext>
            </a:extLst>
          </p:cNvPr>
          <p:cNvSpPr/>
          <p:nvPr/>
        </p:nvSpPr>
        <p:spPr>
          <a:xfrm>
            <a:off x="7641813" y="3965352"/>
            <a:ext cx="845302" cy="5263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процесса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AAE5F200-450C-4AD0-A727-E94DBD223C01}"/>
              </a:ext>
            </a:extLst>
          </p:cNvPr>
          <p:cNvSpPr/>
          <p:nvPr/>
        </p:nvSpPr>
        <p:spPr>
          <a:xfrm>
            <a:off x="6373248" y="4181060"/>
            <a:ext cx="1250282" cy="948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5909166-9650-426C-8590-B4EBB76759AB}"/>
              </a:ext>
            </a:extLst>
          </p:cNvPr>
          <p:cNvSpPr/>
          <p:nvPr/>
        </p:nvSpPr>
        <p:spPr>
          <a:xfrm>
            <a:off x="266470" y="1578883"/>
            <a:ext cx="845302" cy="5263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 процесса</a:t>
            </a:r>
          </a:p>
        </p:txBody>
      </p: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DA0BA20C-9E0F-4446-90AA-E4569017E296}"/>
              </a:ext>
            </a:extLst>
          </p:cNvPr>
          <p:cNvSpPr/>
          <p:nvPr/>
        </p:nvSpPr>
        <p:spPr>
          <a:xfrm>
            <a:off x="1109723" y="1785647"/>
            <a:ext cx="1737937" cy="1085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C45094-B8D2-46E3-A723-2D5E9ED02060}"/>
              </a:ext>
            </a:extLst>
          </p:cNvPr>
          <p:cNvSpPr txBox="1"/>
          <p:nvPr/>
        </p:nvSpPr>
        <p:spPr>
          <a:xfrm>
            <a:off x="689121" y="173853"/>
            <a:ext cx="754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</a:t>
            </a:r>
            <a:r>
              <a:rPr lang="ru-RU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«Оптимизация процесса оповещения пациента»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приглашении пациента на профилактические мероприятия)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(целевое состояние)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6238C80-8AC6-4AEA-BE68-5B2C7DD74EFF}"/>
              </a:ext>
            </a:extLst>
          </p:cNvPr>
          <p:cNvGrpSpPr/>
          <p:nvPr/>
        </p:nvGrpSpPr>
        <p:grpSpPr>
          <a:xfrm>
            <a:off x="488206" y="5054889"/>
            <a:ext cx="5710727" cy="1593071"/>
            <a:chOff x="796485" y="4983102"/>
            <a:chExt cx="4312385" cy="1536816"/>
          </a:xfrm>
          <a:solidFill>
            <a:schemeClr val="bg1"/>
          </a:solidFill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47DCD8F3-FD3D-40A6-8182-218594B8940D}"/>
                </a:ext>
              </a:extLst>
            </p:cNvPr>
            <p:cNvSpPr/>
            <p:nvPr/>
          </p:nvSpPr>
          <p:spPr>
            <a:xfrm>
              <a:off x="796485" y="4983102"/>
              <a:ext cx="4312385" cy="15368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Разработать процедуру опроса пациента для актуализации сведений в базу данных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Создать правило формирования списков для обзвона пациентов </a:t>
              </a:r>
            </a:p>
            <a:p>
              <a:pPr marL="342900" indent="-342900">
                <a:buAutoNum type="arabicPeriod"/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Приобрести голосовой модуль интегрируемый с МИС БАРС для автоматического оповещения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4EB26B-B644-446B-AC59-B5D7515BBDD2}"/>
                </a:ext>
              </a:extLst>
            </p:cNvPr>
            <p:cNvSpPr txBox="1"/>
            <p:nvPr/>
          </p:nvSpPr>
          <p:spPr>
            <a:xfrm>
              <a:off x="1742464" y="4999384"/>
              <a:ext cx="1954635" cy="4318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Мероприятия</a:t>
              </a:r>
            </a:p>
          </p:txBody>
        </p:sp>
      </p:grp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BABA2B9E-4F85-4DF5-8213-AF88BA85D853}"/>
              </a:ext>
            </a:extLst>
          </p:cNvPr>
          <p:cNvSpPr/>
          <p:nvPr/>
        </p:nvSpPr>
        <p:spPr>
          <a:xfrm>
            <a:off x="4191564" y="1786813"/>
            <a:ext cx="916000" cy="1304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6855D8-5E27-4635-9333-4E668D6878AA}"/>
              </a:ext>
            </a:extLst>
          </p:cNvPr>
          <p:cNvSpPr txBox="1"/>
          <p:nvPr/>
        </p:nvSpPr>
        <p:spPr>
          <a:xfrm>
            <a:off x="1248695" y="1334569"/>
            <a:ext cx="22159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сестра, оператор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866322-F859-4F7D-BBCD-F15597FC0303}"/>
              </a:ext>
            </a:extLst>
          </p:cNvPr>
          <p:cNvSpPr txBox="1"/>
          <p:nvPr/>
        </p:nvSpPr>
        <p:spPr>
          <a:xfrm>
            <a:off x="7398762" y="1232924"/>
            <a:ext cx="117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= 7</a:t>
            </a:r>
          </a:p>
        </p:txBody>
      </p:sp>
    </p:spTree>
    <p:extLst>
      <p:ext uri="{BB962C8B-B14F-4D97-AF65-F5344CB8AC3E}">
        <p14:creationId xmlns:p14="http://schemas.microsoft.com/office/powerpoint/2010/main" val="60064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13B9-1935-4A86-8D98-5B3412EBFF36}"/>
              </a:ext>
            </a:extLst>
          </p:cNvPr>
          <p:cNvSpPr/>
          <p:nvPr/>
        </p:nvSpPr>
        <p:spPr>
          <a:xfrm>
            <a:off x="2039613" y="2915019"/>
            <a:ext cx="4792993" cy="981503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A539DC-DD46-44FD-8DB4-8635128A3464}"/>
              </a:ext>
            </a:extLst>
          </p:cNvPr>
          <p:cNvSpPr/>
          <p:nvPr/>
        </p:nvSpPr>
        <p:spPr>
          <a:xfrm>
            <a:off x="2049508" y="1412659"/>
            <a:ext cx="4808916" cy="848935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17F905-EE5D-4BE5-8937-D02EF7259965}"/>
              </a:ext>
            </a:extLst>
          </p:cNvPr>
          <p:cNvSpPr/>
          <p:nvPr/>
        </p:nvSpPr>
        <p:spPr>
          <a:xfrm>
            <a:off x="2289352" y="1596958"/>
            <a:ext cx="1291258" cy="520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информирует о своем Б/Л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A06F41-0D16-44F2-B50A-B485D1567A4A}"/>
              </a:ext>
            </a:extLst>
          </p:cNvPr>
          <p:cNvSpPr/>
          <p:nvPr/>
        </p:nvSpPr>
        <p:spPr>
          <a:xfrm>
            <a:off x="3921165" y="1606316"/>
            <a:ext cx="1942739" cy="520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отделением ставит отметку об отмене приема, автоматически формируется список для оповещения пациентов и происходит обзвон пациентов.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1C65E1-5ED7-4512-BBC8-EFB9A04C7F6C}"/>
              </a:ext>
            </a:extLst>
          </p:cNvPr>
          <p:cNvSpPr/>
          <p:nvPr/>
        </p:nvSpPr>
        <p:spPr>
          <a:xfrm>
            <a:off x="4211013" y="3092554"/>
            <a:ext cx="1357086" cy="520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проинформирован об отмене приема врача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E78AA1A-CAF9-4653-97C5-48A43749D6AB}"/>
              </a:ext>
            </a:extLst>
          </p:cNvPr>
          <p:cNvSpPr/>
          <p:nvPr/>
        </p:nvSpPr>
        <p:spPr>
          <a:xfrm>
            <a:off x="3622684" y="1812697"/>
            <a:ext cx="298482" cy="986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7DFA947-BE9B-4869-8930-54E24A87E0EB}"/>
              </a:ext>
            </a:extLst>
          </p:cNvPr>
          <p:cNvSpPr/>
          <p:nvPr/>
        </p:nvSpPr>
        <p:spPr>
          <a:xfrm rot="5400000" flipV="1">
            <a:off x="4414925" y="2500984"/>
            <a:ext cx="959538" cy="2102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E6D623-937C-446A-AFC3-269899F6A02F}"/>
              </a:ext>
            </a:extLst>
          </p:cNvPr>
          <p:cNvSpPr txBox="1"/>
          <p:nvPr/>
        </p:nvSpPr>
        <p:spPr>
          <a:xfrm>
            <a:off x="3538535" y="1911351"/>
            <a:ext cx="531989" cy="2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16E95-1B4C-460F-9F4A-663AE2E340C6}"/>
              </a:ext>
            </a:extLst>
          </p:cNvPr>
          <p:cNvSpPr txBox="1"/>
          <p:nvPr/>
        </p:nvSpPr>
        <p:spPr>
          <a:xfrm>
            <a:off x="4357567" y="2371377"/>
            <a:ext cx="531989" cy="2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мин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6DF4D6-77F8-4B21-8395-79B956FE0B99}"/>
              </a:ext>
            </a:extLst>
          </p:cNvPr>
          <p:cNvSpPr txBox="1"/>
          <p:nvPr/>
        </p:nvSpPr>
        <p:spPr>
          <a:xfrm>
            <a:off x="2065428" y="1362011"/>
            <a:ext cx="598113" cy="29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4E08D-7654-4169-816E-393AAE70263F}"/>
              </a:ext>
            </a:extLst>
          </p:cNvPr>
          <p:cNvSpPr txBox="1"/>
          <p:nvPr/>
        </p:nvSpPr>
        <p:spPr>
          <a:xfrm>
            <a:off x="2389933" y="2958400"/>
            <a:ext cx="828908" cy="29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296EF11-3AD0-46DA-AF4B-323E3231C25E}"/>
              </a:ext>
            </a:extLst>
          </p:cNvPr>
          <p:cNvSpPr/>
          <p:nvPr/>
        </p:nvSpPr>
        <p:spPr>
          <a:xfrm>
            <a:off x="1064018" y="1596958"/>
            <a:ext cx="884775" cy="5200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 процесса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C5306706-88B3-4956-9EB0-AC8913D6CC5F}"/>
              </a:ext>
            </a:extLst>
          </p:cNvPr>
          <p:cNvSpPr/>
          <p:nvPr/>
        </p:nvSpPr>
        <p:spPr>
          <a:xfrm>
            <a:off x="1964487" y="1790882"/>
            <a:ext cx="316424" cy="13491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DBD309B-3836-470F-A46C-C0C010C9CCBA}"/>
              </a:ext>
            </a:extLst>
          </p:cNvPr>
          <p:cNvSpPr/>
          <p:nvPr/>
        </p:nvSpPr>
        <p:spPr>
          <a:xfrm>
            <a:off x="7052876" y="3092554"/>
            <a:ext cx="911476" cy="5200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процесса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DF0B1744-D299-4DF7-BA28-8ADCCF4F6399}"/>
              </a:ext>
            </a:extLst>
          </p:cNvPr>
          <p:cNvSpPr/>
          <p:nvPr/>
        </p:nvSpPr>
        <p:spPr>
          <a:xfrm>
            <a:off x="5568099" y="3286078"/>
            <a:ext cx="1507927" cy="14292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4B28A3-7182-4DD1-A511-ADCB60AEFB3C}"/>
              </a:ext>
            </a:extLst>
          </p:cNvPr>
          <p:cNvSpPr txBox="1"/>
          <p:nvPr/>
        </p:nvSpPr>
        <p:spPr>
          <a:xfrm>
            <a:off x="1087730" y="258307"/>
            <a:ext cx="754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</a:t>
            </a:r>
            <a:r>
              <a:rPr lang="ru-RU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«Оптимизация процесса оповещения пациента»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отмены приема врача)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(идеальное состояние)</a:t>
            </a:r>
          </a:p>
        </p:txBody>
      </p:sp>
    </p:spTree>
    <p:extLst>
      <p:ext uri="{BB962C8B-B14F-4D97-AF65-F5344CB8AC3E}">
        <p14:creationId xmlns:p14="http://schemas.microsoft.com/office/powerpoint/2010/main" val="140411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626211-2EB4-4DBC-9C1C-203DF7DC81DC}"/>
              </a:ext>
            </a:extLst>
          </p:cNvPr>
          <p:cNvSpPr/>
          <p:nvPr/>
        </p:nvSpPr>
        <p:spPr>
          <a:xfrm>
            <a:off x="1231751" y="4518241"/>
            <a:ext cx="5963644" cy="993325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0D99ED-DDC4-4006-87F7-37ED6095979E}"/>
              </a:ext>
            </a:extLst>
          </p:cNvPr>
          <p:cNvSpPr/>
          <p:nvPr/>
        </p:nvSpPr>
        <p:spPr>
          <a:xfrm>
            <a:off x="1231751" y="1413611"/>
            <a:ext cx="5963644" cy="2858342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10298C-DD63-437F-9F7F-2544DEC5B75F}"/>
              </a:ext>
            </a:extLst>
          </p:cNvPr>
          <p:cNvSpPr/>
          <p:nvPr/>
        </p:nvSpPr>
        <p:spPr>
          <a:xfrm>
            <a:off x="1828558" y="2306624"/>
            <a:ext cx="2170519" cy="7236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списка для приглашения пациентов на профилактические мероприятия, автоматический обзвон пациентов.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226437-AE5E-4730-BF35-52FD104D095D}"/>
              </a:ext>
            </a:extLst>
          </p:cNvPr>
          <p:cNvSpPr/>
          <p:nvPr/>
        </p:nvSpPr>
        <p:spPr>
          <a:xfrm>
            <a:off x="2705541" y="4687137"/>
            <a:ext cx="1232998" cy="526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проинформирован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44CAE-076E-4A5E-9582-A7FA7FA22DD5}"/>
              </a:ext>
            </a:extLst>
          </p:cNvPr>
          <p:cNvSpPr txBox="1"/>
          <p:nvPr/>
        </p:nvSpPr>
        <p:spPr>
          <a:xfrm>
            <a:off x="1660640" y="1420290"/>
            <a:ext cx="2338438" cy="30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сестра, оператор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0E412-FE6A-4C8A-A478-B6540885F67F}"/>
              </a:ext>
            </a:extLst>
          </p:cNvPr>
          <p:cNvSpPr txBox="1"/>
          <p:nvPr/>
        </p:nvSpPr>
        <p:spPr>
          <a:xfrm>
            <a:off x="1764931" y="4511562"/>
            <a:ext cx="846306" cy="30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DE36E384-4FB2-468E-B4D7-48EA176F089D}"/>
              </a:ext>
            </a:extLst>
          </p:cNvPr>
          <p:cNvSpPr/>
          <p:nvPr/>
        </p:nvSpPr>
        <p:spPr>
          <a:xfrm>
            <a:off x="3158863" y="3017833"/>
            <a:ext cx="163177" cy="16626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CF0832-382A-4003-80CB-EB0AA0121220}"/>
              </a:ext>
            </a:extLst>
          </p:cNvPr>
          <p:cNvSpPr txBox="1"/>
          <p:nvPr/>
        </p:nvSpPr>
        <p:spPr>
          <a:xfrm>
            <a:off x="3400395" y="3518029"/>
            <a:ext cx="543155" cy="27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AE10A29-6B98-41EA-9F64-2AD965012F53}"/>
              </a:ext>
            </a:extLst>
          </p:cNvPr>
          <p:cNvSpPr/>
          <p:nvPr/>
        </p:nvSpPr>
        <p:spPr>
          <a:xfrm>
            <a:off x="7419000" y="4687137"/>
            <a:ext cx="845302" cy="5263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процесса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69DB759C-BD2A-4F0F-A263-5744F726C446}"/>
              </a:ext>
            </a:extLst>
          </p:cNvPr>
          <p:cNvSpPr/>
          <p:nvPr/>
        </p:nvSpPr>
        <p:spPr>
          <a:xfrm flipV="1">
            <a:off x="3938539" y="4861965"/>
            <a:ext cx="3480461" cy="1529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0868BA4-883D-4AA7-8DE3-DD33079EAFD9}"/>
              </a:ext>
            </a:extLst>
          </p:cNvPr>
          <p:cNvSpPr/>
          <p:nvPr/>
        </p:nvSpPr>
        <p:spPr>
          <a:xfrm>
            <a:off x="663392" y="2341731"/>
            <a:ext cx="845302" cy="5263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 процесса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C4135A1F-5C57-4655-8052-8EB0CE8F37E9}"/>
              </a:ext>
            </a:extLst>
          </p:cNvPr>
          <p:cNvSpPr/>
          <p:nvPr/>
        </p:nvSpPr>
        <p:spPr>
          <a:xfrm>
            <a:off x="1501016" y="2537990"/>
            <a:ext cx="323066" cy="1365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5F5627-C8B3-4BE2-89ED-8939C8B49ABB}"/>
              </a:ext>
            </a:extLst>
          </p:cNvPr>
          <p:cNvSpPr txBox="1"/>
          <p:nvPr/>
        </p:nvSpPr>
        <p:spPr>
          <a:xfrm>
            <a:off x="1087730" y="258307"/>
            <a:ext cx="754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</a:t>
            </a:r>
            <a:r>
              <a:rPr lang="ru-RU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«Оптимизация процесса оповещения пациента»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приглашении пациента на профилактические мероприятия)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(идеальное состояние)</a:t>
            </a:r>
          </a:p>
        </p:txBody>
      </p:sp>
    </p:spTree>
    <p:extLst>
      <p:ext uri="{BB962C8B-B14F-4D97-AF65-F5344CB8AC3E}">
        <p14:creationId xmlns:p14="http://schemas.microsoft.com/office/powerpoint/2010/main" val="205223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4">
            <a:extLst>
              <a:ext uri="{FF2B5EF4-FFF2-40B4-BE49-F238E27FC236}">
                <a16:creationId xmlns:a16="http://schemas.microsoft.com/office/drawing/2014/main" id="{81F0A17B-B4D4-4485-9AA3-09D3A1DD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104" y="668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69A2DFA-5AC8-49F6-9C61-CDF460ECA5A7}"/>
              </a:ext>
            </a:extLst>
          </p:cNvPr>
          <p:cNvGrpSpPr/>
          <p:nvPr/>
        </p:nvGrpSpPr>
        <p:grpSpPr>
          <a:xfrm>
            <a:off x="4334859" y="3209317"/>
            <a:ext cx="4649749" cy="3408363"/>
            <a:chOff x="4645252" y="234593"/>
            <a:chExt cx="4218566" cy="340836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CCC2D66-DA47-42EF-8139-743415C625A2}"/>
                </a:ext>
              </a:extLst>
            </p:cNvPr>
            <p:cNvSpPr/>
            <p:nvPr/>
          </p:nvSpPr>
          <p:spPr>
            <a:xfrm>
              <a:off x="4645252" y="234593"/>
              <a:ext cx="4218566" cy="2710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МЕРЫ</a:t>
              </a:r>
            </a:p>
          </p:txBody>
        </p:sp>
        <p:sp>
          <p:nvSpPr>
            <p:cNvPr id="79" name="Фигура, имеющая форму буквы L 78">
              <a:extLst>
                <a:ext uri="{FF2B5EF4-FFF2-40B4-BE49-F238E27FC236}">
                  <a16:creationId xmlns:a16="http://schemas.microsoft.com/office/drawing/2014/main" id="{E7504C73-261E-41F5-B9BA-DCB376A97D47}"/>
                </a:ext>
              </a:extLst>
            </p:cNvPr>
            <p:cNvSpPr/>
            <p:nvPr/>
          </p:nvSpPr>
          <p:spPr>
            <a:xfrm rot="10800000" flipH="1">
              <a:off x="4645253" y="250219"/>
              <a:ext cx="358911" cy="3392737"/>
            </a:xfrm>
            <a:prstGeom prst="corner">
              <a:avLst>
                <a:gd name="adj1" fmla="val 50000"/>
                <a:gd name="adj2" fmla="val 7104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79B4FD5-FA9D-4E6E-8FDE-9D8B3182EC09}"/>
                </a:ext>
              </a:extLst>
            </p:cNvPr>
            <p:cNvSpPr txBox="1"/>
            <p:nvPr/>
          </p:nvSpPr>
          <p:spPr>
            <a:xfrm>
              <a:off x="4884824" y="514994"/>
              <a:ext cx="3970281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Создать правило формирования списков для обзвона пациентов</a:t>
              </a:r>
            </a:p>
            <a:p>
              <a:pPr marL="342900" indent="-342900">
                <a:buAutoNum type="arabicPeriod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актуализации контактных данных пациентов:</a:t>
              </a:r>
            </a:p>
            <a:p>
              <a:pPr marL="285750" indent="-285750">
                <a:buFont typeface="Times New Roman" panose="02020603050405020304" pitchFamily="18" charset="0"/>
                <a:buChar char="—"/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разработать речевые модели операторам </a:t>
              </a: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Call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цента </a:t>
              </a:r>
            </a:p>
            <a:p>
              <a:pPr marL="285750" indent="-285750">
                <a:buFont typeface="Times New Roman" panose="02020603050405020304" pitchFamily="18" charset="0"/>
                <a:buChar char="—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разработать Чек лист для регистратуры</a:t>
              </a:r>
            </a:p>
            <a:p>
              <a:pPr marL="342900" indent="-342900">
                <a:buFont typeface="+mj-lt"/>
                <a:buAutoNum type="arabicPeriod" startAt="3"/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Разработать речевые шаблоны для голосового модуля</a:t>
              </a:r>
            </a:p>
            <a:p>
              <a:pPr marL="342900" indent="-342900">
                <a:buFont typeface="+mj-lt"/>
                <a:buAutoNum type="arabicPeriod" startAt="3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Приобрести голосовой модуль интегрируемый с МИС БАРС  для автоматического оповещения пациентов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5DC4C9A-BEA5-47F6-8E05-E8F644F08959}"/>
              </a:ext>
            </a:extLst>
          </p:cNvPr>
          <p:cNvGrpSpPr/>
          <p:nvPr/>
        </p:nvGrpSpPr>
        <p:grpSpPr>
          <a:xfrm>
            <a:off x="190124" y="295426"/>
            <a:ext cx="5694157" cy="3824909"/>
            <a:chOff x="-19601" y="252960"/>
            <a:chExt cx="5694157" cy="3824909"/>
          </a:xfrm>
        </p:grpSpPr>
        <p:sp>
          <p:nvSpPr>
            <p:cNvPr id="4" name="Прямоугольник: скругленные углы 6">
              <a:extLst>
                <a:ext uri="{FF2B5EF4-FFF2-40B4-BE49-F238E27FC236}">
                  <a16:creationId xmlns:a16="http://schemas.microsoft.com/office/drawing/2014/main" id="{CA1E53A6-0414-48AE-BFA7-4D596260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32" y="252960"/>
              <a:ext cx="5396624" cy="6468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Медицинский работник тратит много времени на оповещение пациентов об отмене приема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59CACD7B-C918-49C5-AE70-9D36B83CB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51" y="1283679"/>
              <a:ext cx="1903705" cy="5125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Потеря времени на составление списков для обзвона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E9BA7A77-8B44-409F-BEF1-C52ACB07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87" y="1287179"/>
              <a:ext cx="1683650" cy="5146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Долгое ожидание разговора с пациентом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Блок-схема: объединение 5">
              <a:extLst>
                <a:ext uri="{FF2B5EF4-FFF2-40B4-BE49-F238E27FC236}">
                  <a16:creationId xmlns:a16="http://schemas.microsoft.com/office/drawing/2014/main" id="{75CB1500-A557-4469-8FC7-CDE69B074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24" y="899838"/>
              <a:ext cx="1572413" cy="381116"/>
            </a:xfrm>
            <a:prstGeom prst="flowChartMerge">
              <a:avLst/>
            </a:prstGeom>
            <a:solidFill>
              <a:schemeClr val="bg1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Почему?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Блок-схема: объединение 5">
              <a:extLst>
                <a:ext uri="{FF2B5EF4-FFF2-40B4-BE49-F238E27FC236}">
                  <a16:creationId xmlns:a16="http://schemas.microsoft.com/office/drawing/2014/main" id="{68BEEFE0-2377-4C9A-A879-82160D8AB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850" y="895398"/>
              <a:ext cx="1572413" cy="381116"/>
            </a:xfrm>
            <a:prstGeom prst="flowChartMerge">
              <a:avLst/>
            </a:prstGeom>
            <a:solidFill>
              <a:schemeClr val="bg1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Почему?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Блок-схема: объединение 5">
              <a:extLst>
                <a:ext uri="{FF2B5EF4-FFF2-40B4-BE49-F238E27FC236}">
                  <a16:creationId xmlns:a16="http://schemas.microsoft.com/office/drawing/2014/main" id="{43666BA8-22F8-4F13-9AFB-E94F2020F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272" y="902563"/>
              <a:ext cx="1572413" cy="381116"/>
            </a:xfrm>
            <a:prstGeom prst="flowChartMerge">
              <a:avLst/>
            </a:prstGeom>
            <a:solidFill>
              <a:schemeClr val="bg1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Почему?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Блок-схема: объединение 5">
              <a:extLst>
                <a:ext uri="{FF2B5EF4-FFF2-40B4-BE49-F238E27FC236}">
                  <a16:creationId xmlns:a16="http://schemas.microsoft.com/office/drawing/2014/main" id="{72A105E8-E9D9-40FE-995E-93870F272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96" y="1801381"/>
              <a:ext cx="1572413" cy="381116"/>
            </a:xfrm>
            <a:prstGeom prst="flowChartMerge">
              <a:avLst/>
            </a:prstGeom>
            <a:solidFill>
              <a:schemeClr val="bg1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Почему?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Взрыв: 8 точек 81">
              <a:extLst>
                <a:ext uri="{FF2B5EF4-FFF2-40B4-BE49-F238E27FC236}">
                  <a16:creationId xmlns:a16="http://schemas.microsoft.com/office/drawing/2014/main" id="{95187B25-FD48-43E9-846E-1217B852376E}"/>
                </a:ext>
              </a:extLst>
            </p:cNvPr>
            <p:cNvSpPr/>
            <p:nvPr/>
          </p:nvSpPr>
          <p:spPr>
            <a:xfrm rot="19943509">
              <a:off x="-19601" y="1111909"/>
              <a:ext cx="523011" cy="543973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2" name="Блок-схема: объединение 5">
              <a:extLst>
                <a:ext uri="{FF2B5EF4-FFF2-40B4-BE49-F238E27FC236}">
                  <a16:creationId xmlns:a16="http://schemas.microsoft.com/office/drawing/2014/main" id="{D160C5A3-7CFF-4337-BFA0-D8CD4A02A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94" y="1796958"/>
              <a:ext cx="1572975" cy="330275"/>
            </a:xfrm>
            <a:prstGeom prst="flowChartMerge">
              <a:avLst/>
            </a:prstGeom>
            <a:solidFill>
              <a:schemeClr val="bg1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Почему?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B14A2AF4-DA70-4E74-9626-03467534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87" y="2144633"/>
              <a:ext cx="1717626" cy="7766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Пациент долго не берет трубку, линия занята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utoShape 58">
              <a:extLst>
                <a:ext uri="{FF2B5EF4-FFF2-40B4-BE49-F238E27FC236}">
                  <a16:creationId xmlns:a16="http://schemas.microsoft.com/office/drawing/2014/main" id="{B7356155-7B5A-4D56-889E-51FF7A346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226" y="1276514"/>
              <a:ext cx="1750376" cy="5558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Неактуальные контактные данные в ЭМК пациента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Блок-схема: объединение 5">
              <a:extLst>
                <a:ext uri="{FF2B5EF4-FFF2-40B4-BE49-F238E27FC236}">
                  <a16:creationId xmlns:a16="http://schemas.microsoft.com/office/drawing/2014/main" id="{E688C47A-5131-44A0-A611-30DC0D5BF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203" y="1828820"/>
              <a:ext cx="1646662" cy="367693"/>
            </a:xfrm>
            <a:prstGeom prst="flowChartMerge">
              <a:avLst/>
            </a:prstGeom>
            <a:solidFill>
              <a:schemeClr val="bg1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Почему?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AutoShape 58">
              <a:extLst>
                <a:ext uri="{FF2B5EF4-FFF2-40B4-BE49-F238E27FC236}">
                  <a16:creationId xmlns:a16="http://schemas.microsoft.com/office/drawing/2014/main" id="{EDAEEBFD-ECE5-43D6-B493-9B8C826B3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577" y="2195117"/>
              <a:ext cx="1717626" cy="75157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Пациент вовремя не оповестил об изменении контактных данных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Взрыв: 8 точек 26">
              <a:extLst>
                <a:ext uri="{FF2B5EF4-FFF2-40B4-BE49-F238E27FC236}">
                  <a16:creationId xmlns:a16="http://schemas.microsoft.com/office/drawing/2014/main" id="{38FEC483-56C3-4F2E-AE70-D9662B8988E1}"/>
                </a:ext>
              </a:extLst>
            </p:cNvPr>
            <p:cNvSpPr/>
            <p:nvPr/>
          </p:nvSpPr>
          <p:spPr>
            <a:xfrm rot="19943509">
              <a:off x="1746032" y="1046317"/>
              <a:ext cx="523011" cy="543973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8" name="Блок-схема: объединение 5">
              <a:extLst>
                <a:ext uri="{FF2B5EF4-FFF2-40B4-BE49-F238E27FC236}">
                  <a16:creationId xmlns:a16="http://schemas.microsoft.com/office/drawing/2014/main" id="{A172720E-DC47-46FE-952C-FB61B4814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849" y="2955586"/>
              <a:ext cx="1563369" cy="402873"/>
            </a:xfrm>
            <a:prstGeom prst="flowChartMerge">
              <a:avLst/>
            </a:prstGeom>
            <a:solidFill>
              <a:schemeClr val="bg1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Почему?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AutoShape 58">
              <a:extLst>
                <a:ext uri="{FF2B5EF4-FFF2-40B4-BE49-F238E27FC236}">
                  <a16:creationId xmlns:a16="http://schemas.microsoft.com/office/drawing/2014/main" id="{018A6B63-DF8B-4665-B3F1-13C2F89F6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850" y="3367352"/>
              <a:ext cx="1734001" cy="7105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Пациента не спросили об изменениях контактных данных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Взрыв: 8 точек 20">
              <a:extLst>
                <a:ext uri="{FF2B5EF4-FFF2-40B4-BE49-F238E27FC236}">
                  <a16:creationId xmlns:a16="http://schemas.microsoft.com/office/drawing/2014/main" id="{0B83629F-0FEE-499B-8A94-6A9E0EBA3580}"/>
                </a:ext>
              </a:extLst>
            </p:cNvPr>
            <p:cNvSpPr/>
            <p:nvPr/>
          </p:nvSpPr>
          <p:spPr>
            <a:xfrm rot="19943509">
              <a:off x="3571932" y="983713"/>
              <a:ext cx="523011" cy="543973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" name="AutoShape 9">
              <a:extLst>
                <a:ext uri="{FF2B5EF4-FFF2-40B4-BE49-F238E27FC236}">
                  <a16:creationId xmlns:a16="http://schemas.microsoft.com/office/drawing/2014/main" id="{2DDD3E4A-3F18-4E6E-9022-B95D9DA6C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49" y="2203003"/>
              <a:ext cx="1903705" cy="7436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Некорректный вид формируемого списка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309805"/>
      </p:ext>
    </p:extLst>
  </p:cSld>
  <p:clrMapOvr>
    <a:masterClrMapping/>
  </p:clrMapOvr>
</p:sld>
</file>

<file path=ppt/theme/theme1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1140</TotalTime>
  <Words>1332</Words>
  <Application>Microsoft Office PowerPoint</Application>
  <DocSecurity>0</DocSecurity>
  <PresentationFormat>Экран (4:3)</PresentationFormat>
  <Paragraphs>273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12</vt:i4>
      </vt:variant>
    </vt:vector>
  </HeadingPairs>
  <TitlesOfParts>
    <vt:vector size="37" baseType="lpstr">
      <vt:lpstr>Arial</vt:lpstr>
      <vt:lpstr>Arial (Основной текст)</vt:lpstr>
      <vt:lpstr>Calibri</vt:lpstr>
      <vt:lpstr>Calibri Light</vt:lpstr>
      <vt:lpstr>Times New Roman</vt:lpstr>
      <vt:lpstr>Wingdings</vt:lpstr>
      <vt:lpstr>2_b-section32</vt:lpstr>
      <vt:lpstr>b-content</vt:lpstr>
      <vt:lpstr>3_b-default</vt:lpstr>
      <vt:lpstr>1_b-section32</vt:lpstr>
      <vt:lpstr>14_b-default</vt:lpstr>
      <vt:lpstr>b-default</vt:lpstr>
      <vt:lpstr>b-section32</vt:lpstr>
      <vt:lpstr>10_b-default</vt:lpstr>
      <vt:lpstr>17_b-default</vt:lpstr>
      <vt:lpstr>2_RDM027</vt:lpstr>
      <vt:lpstr>4_b-default</vt:lpstr>
      <vt:lpstr>Тема Office</vt:lpstr>
      <vt:lpstr>b-section31</vt:lpstr>
      <vt:lpstr>22_b-default</vt:lpstr>
      <vt:lpstr>3_b-section32</vt:lpstr>
      <vt:lpstr>b-section33</vt:lpstr>
      <vt:lpstr>16_b-default</vt:lpstr>
      <vt:lpstr>b-section81</vt:lpstr>
      <vt:lpstr>1_b-default</vt:lpstr>
      <vt:lpstr>ПСР-проект «Оптимизация процесса оповещения пациента»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ПСР-проект «Повышение доступности амбулаторно-поликлинической помощи путем внедрения инструментов автоматизированного оповещения пациентов»</dc:title>
  <dc:creator>German</dc:creator>
  <cp:lastModifiedBy>Пользователь</cp:lastModifiedBy>
  <cp:revision>58</cp:revision>
  <cp:lastPrinted>2024-10-30T05:34:03Z</cp:lastPrinted>
  <dcterms:modified xsi:type="dcterms:W3CDTF">2024-11-12T09:29:10Z</dcterms:modified>
</cp:coreProperties>
</file>