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2" r:id="rId4"/>
    <p:sldId id="261" r:id="rId5"/>
    <p:sldId id="2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5F752-7D24-4FC6-B4AD-268E71EED380}" type="doc">
      <dgm:prSet loTypeId="urn:microsoft.com/office/officeart/2005/8/layout/hProcess9#1" loCatId="process" qsTypeId="urn:microsoft.com/office/officeart/2005/8/quickstyle/simple1#1" qsCatId="simple" csTypeId="urn:microsoft.com/office/officeart/2005/8/colors/accent1_2#1" csCatId="accent1" phldr="1"/>
      <dgm:spPr/>
    </dgm:pt>
    <dgm:pt modelId="{5F8F1E0A-0651-4C5C-8FDD-0E3EC20AEAB6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ДОУ</a:t>
          </a:r>
        </a:p>
      </dgm:t>
    </dgm:pt>
    <dgm:pt modelId="{3FA01906-CDC8-41E0-8039-C2DF1D1E9A3E}" type="parTrans" cxnId="{ED89440F-F35D-4EFC-B956-7E8A31D0397F}">
      <dgm:prSet/>
      <dgm:spPr/>
      <dgm:t>
        <a:bodyPr/>
        <a:lstStyle/>
        <a:p>
          <a:endParaRPr lang="ru-RU"/>
        </a:p>
      </dgm:t>
    </dgm:pt>
    <dgm:pt modelId="{A0C7B925-4086-450D-900F-6CD753A18103}" type="sibTrans" cxnId="{ED89440F-F35D-4EFC-B956-7E8A31D0397F}">
      <dgm:prSet/>
      <dgm:spPr/>
      <dgm:t>
        <a:bodyPr/>
        <a:lstStyle/>
        <a:p>
          <a:endParaRPr lang="ru-RU"/>
        </a:p>
      </dgm:t>
    </dgm:pt>
    <dgm:pt modelId="{582FED56-299D-4892-BE17-0EAFF619531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уровень</a:t>
          </a:r>
        </a:p>
      </dgm:t>
    </dgm:pt>
    <dgm:pt modelId="{1799C04A-5121-46CA-89C5-D1172A5FE2D3}" type="parTrans" cxnId="{A0711412-DF44-436E-BE8C-8937095B6E85}">
      <dgm:prSet/>
      <dgm:spPr/>
      <dgm:t>
        <a:bodyPr/>
        <a:lstStyle/>
        <a:p>
          <a:endParaRPr lang="ru-RU"/>
        </a:p>
      </dgm:t>
    </dgm:pt>
    <dgm:pt modelId="{652248EC-4F2C-4631-84EF-31866BAAFFEF}" type="sibTrans" cxnId="{A0711412-DF44-436E-BE8C-8937095B6E85}">
      <dgm:prSet/>
      <dgm:spPr/>
      <dgm:t>
        <a:bodyPr/>
        <a:lstStyle/>
        <a:p>
          <a:endParaRPr lang="ru-RU"/>
        </a:p>
      </dgm:t>
    </dgm:pt>
    <dgm:pt modelId="{1EBB678A-1F67-4282-9A12-FF34502C24E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 </a:t>
          </a:r>
        </a:p>
      </dgm:t>
    </dgm:pt>
    <dgm:pt modelId="{EE520056-F8B1-42E5-B385-5F30392E887B}" type="parTrans" cxnId="{731B293A-FF6F-48E1-98D1-215C7A940B76}">
      <dgm:prSet/>
      <dgm:spPr/>
      <dgm:t>
        <a:bodyPr/>
        <a:lstStyle/>
        <a:p>
          <a:endParaRPr lang="ru-RU"/>
        </a:p>
      </dgm:t>
    </dgm:pt>
    <dgm:pt modelId="{A965EC0A-FEF8-49A2-BC70-FFCCE614B819}" type="sibTrans" cxnId="{731B293A-FF6F-48E1-98D1-215C7A940B76}">
      <dgm:prSet/>
      <dgm:spPr/>
      <dgm:t>
        <a:bodyPr/>
        <a:lstStyle/>
        <a:p>
          <a:endParaRPr lang="ru-RU"/>
        </a:p>
      </dgm:t>
    </dgm:pt>
    <dgm:pt modelId="{981F9B4A-485A-4E1B-B098-A37BAC24E111}" type="pres">
      <dgm:prSet presAssocID="{1255F752-7D24-4FC6-B4AD-268E71EED380}" presName="CompostProcess" presStyleCnt="0">
        <dgm:presLayoutVars>
          <dgm:dir/>
          <dgm:resizeHandles val="exact"/>
        </dgm:presLayoutVars>
      </dgm:prSet>
      <dgm:spPr/>
    </dgm:pt>
    <dgm:pt modelId="{8390E110-BD30-4105-9A59-6BEBEA11C087}" type="pres">
      <dgm:prSet presAssocID="{1255F752-7D24-4FC6-B4AD-268E71EED380}" presName="arrow" presStyleLbl="bgShp" presStyleIdx="0" presStyleCnt="1"/>
      <dgm:spPr>
        <a:solidFill>
          <a:schemeClr val="accent6"/>
        </a:solidFill>
      </dgm:spPr>
    </dgm:pt>
    <dgm:pt modelId="{5B60A1B8-A78C-4FAD-9B50-687FB69CF88C}" type="pres">
      <dgm:prSet presAssocID="{1255F752-7D24-4FC6-B4AD-268E71EED380}" presName="linearProcess" presStyleCnt="0"/>
      <dgm:spPr/>
    </dgm:pt>
    <dgm:pt modelId="{FF0A1DE0-E2C1-4340-83D6-AE8FB8526458}" type="pres">
      <dgm:prSet presAssocID="{5F8F1E0A-0651-4C5C-8FDD-0E3EC20AEAB6}" presName="textNode" presStyleLbl="node1" presStyleIdx="0" presStyleCnt="3" custScaleX="154651" custScaleY="116914">
        <dgm:presLayoutVars>
          <dgm:bulletEnabled val="1"/>
        </dgm:presLayoutVars>
      </dgm:prSet>
      <dgm:spPr/>
    </dgm:pt>
    <dgm:pt modelId="{E0CE438D-D28F-4A59-A52D-FE7307C13381}" type="pres">
      <dgm:prSet presAssocID="{A0C7B925-4086-450D-900F-6CD753A18103}" presName="sibTrans" presStyleCnt="0"/>
      <dgm:spPr/>
    </dgm:pt>
    <dgm:pt modelId="{75007E26-9ADD-40A7-975F-BE629D673A7D}" type="pres">
      <dgm:prSet presAssocID="{582FED56-299D-4892-BE17-0EAFF6195311}" presName="textNode" presStyleLbl="node1" presStyleIdx="1" presStyleCnt="3" custScaleX="149534" custScaleY="111762" custLinFactNeighborX="-88861" custLinFactNeighborY="30">
        <dgm:presLayoutVars>
          <dgm:bulletEnabled val="1"/>
        </dgm:presLayoutVars>
      </dgm:prSet>
      <dgm:spPr/>
    </dgm:pt>
    <dgm:pt modelId="{88EB6B6C-5CB2-403B-8EE7-F9A802611DE1}" type="pres">
      <dgm:prSet presAssocID="{652248EC-4F2C-4631-84EF-31866BAAFFEF}" presName="sibTrans" presStyleCnt="0"/>
      <dgm:spPr/>
    </dgm:pt>
    <dgm:pt modelId="{3F3AF823-2479-4B71-B1DD-E27EAE208AC8}" type="pres">
      <dgm:prSet presAssocID="{1EBB678A-1F67-4282-9A12-FF34502C24E3}" presName="textNode" presStyleLbl="node1" presStyleIdx="2" presStyleCnt="3" custScaleX="126605" custScaleY="115514" custLinFactX="-2936" custLinFactNeighborX="-100000" custLinFactNeighborY="-1102">
        <dgm:presLayoutVars>
          <dgm:bulletEnabled val="1"/>
        </dgm:presLayoutVars>
      </dgm:prSet>
      <dgm:spPr/>
    </dgm:pt>
  </dgm:ptLst>
  <dgm:cxnLst>
    <dgm:cxn modelId="{ED89440F-F35D-4EFC-B956-7E8A31D0397F}" srcId="{1255F752-7D24-4FC6-B4AD-268E71EED380}" destId="{5F8F1E0A-0651-4C5C-8FDD-0E3EC20AEAB6}" srcOrd="0" destOrd="0" parTransId="{3FA01906-CDC8-41E0-8039-C2DF1D1E9A3E}" sibTransId="{A0C7B925-4086-450D-900F-6CD753A18103}"/>
    <dgm:cxn modelId="{A0711412-DF44-436E-BE8C-8937095B6E85}" srcId="{1255F752-7D24-4FC6-B4AD-268E71EED380}" destId="{582FED56-299D-4892-BE17-0EAFF6195311}" srcOrd="1" destOrd="0" parTransId="{1799C04A-5121-46CA-89C5-D1172A5FE2D3}" sibTransId="{652248EC-4F2C-4631-84EF-31866BAAFFEF}"/>
    <dgm:cxn modelId="{731B293A-FF6F-48E1-98D1-215C7A940B76}" srcId="{1255F752-7D24-4FC6-B4AD-268E71EED380}" destId="{1EBB678A-1F67-4282-9A12-FF34502C24E3}" srcOrd="2" destOrd="0" parTransId="{EE520056-F8B1-42E5-B385-5F30392E887B}" sibTransId="{A965EC0A-FEF8-49A2-BC70-FFCCE614B819}"/>
    <dgm:cxn modelId="{6EFF2450-1182-410B-9358-466CF1ABD871}" type="presOf" srcId="{582FED56-299D-4892-BE17-0EAFF6195311}" destId="{75007E26-9ADD-40A7-975F-BE629D673A7D}" srcOrd="0" destOrd="0" presId="urn:microsoft.com/office/officeart/2005/8/layout/hProcess9#1"/>
    <dgm:cxn modelId="{07384594-651D-4AE9-AD6E-DBCCD7285416}" type="presOf" srcId="{1EBB678A-1F67-4282-9A12-FF34502C24E3}" destId="{3F3AF823-2479-4B71-B1DD-E27EAE208AC8}" srcOrd="0" destOrd="0" presId="urn:microsoft.com/office/officeart/2005/8/layout/hProcess9#1"/>
    <dgm:cxn modelId="{C97850E3-6897-4064-AD40-B773D2CBE96B}" type="presOf" srcId="{1255F752-7D24-4FC6-B4AD-268E71EED380}" destId="{981F9B4A-485A-4E1B-B098-A37BAC24E111}" srcOrd="0" destOrd="0" presId="urn:microsoft.com/office/officeart/2005/8/layout/hProcess9#1"/>
    <dgm:cxn modelId="{98370DEF-B596-4A7F-9655-7A98B141C66C}" type="presOf" srcId="{5F8F1E0A-0651-4C5C-8FDD-0E3EC20AEAB6}" destId="{FF0A1DE0-E2C1-4340-83D6-AE8FB8526458}" srcOrd="0" destOrd="0" presId="urn:microsoft.com/office/officeart/2005/8/layout/hProcess9#1"/>
    <dgm:cxn modelId="{3B27F71F-9B74-4C3E-9B7B-6E34171BDC88}" type="presParOf" srcId="{981F9B4A-485A-4E1B-B098-A37BAC24E111}" destId="{8390E110-BD30-4105-9A59-6BEBEA11C087}" srcOrd="0" destOrd="0" presId="urn:microsoft.com/office/officeart/2005/8/layout/hProcess9#1"/>
    <dgm:cxn modelId="{8BE73142-49BC-4310-B7C6-9DF8AB5BB26C}" type="presParOf" srcId="{981F9B4A-485A-4E1B-B098-A37BAC24E111}" destId="{5B60A1B8-A78C-4FAD-9B50-687FB69CF88C}" srcOrd="1" destOrd="0" presId="urn:microsoft.com/office/officeart/2005/8/layout/hProcess9#1"/>
    <dgm:cxn modelId="{F750EEDB-F24A-44F8-BE3A-A0F43E033125}" type="presParOf" srcId="{5B60A1B8-A78C-4FAD-9B50-687FB69CF88C}" destId="{FF0A1DE0-E2C1-4340-83D6-AE8FB8526458}" srcOrd="0" destOrd="0" presId="urn:microsoft.com/office/officeart/2005/8/layout/hProcess9#1"/>
    <dgm:cxn modelId="{9C581391-831E-4018-86E7-B07025F01DE9}" type="presParOf" srcId="{5B60A1B8-A78C-4FAD-9B50-687FB69CF88C}" destId="{E0CE438D-D28F-4A59-A52D-FE7307C13381}" srcOrd="1" destOrd="0" presId="urn:microsoft.com/office/officeart/2005/8/layout/hProcess9#1"/>
    <dgm:cxn modelId="{0FC0A47C-1851-4DD0-8518-D69F33EF297F}" type="presParOf" srcId="{5B60A1B8-A78C-4FAD-9B50-687FB69CF88C}" destId="{75007E26-9ADD-40A7-975F-BE629D673A7D}" srcOrd="2" destOrd="0" presId="urn:microsoft.com/office/officeart/2005/8/layout/hProcess9#1"/>
    <dgm:cxn modelId="{39DFE217-2FFA-482D-A722-87DA375EAB5F}" type="presParOf" srcId="{5B60A1B8-A78C-4FAD-9B50-687FB69CF88C}" destId="{88EB6B6C-5CB2-403B-8EE7-F9A802611DE1}" srcOrd="3" destOrd="0" presId="urn:microsoft.com/office/officeart/2005/8/layout/hProcess9#1"/>
    <dgm:cxn modelId="{12316D14-312C-461E-9547-2ADF8A0CBDBA}" type="presParOf" srcId="{5B60A1B8-A78C-4FAD-9B50-687FB69CF88C}" destId="{3F3AF823-2479-4B71-B1DD-E27EAE208AC8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E110-BD30-4105-9A59-6BEBEA11C087}">
      <dsp:nvSpPr>
        <dsp:cNvPr id="0" name=""/>
        <dsp:cNvSpPr/>
      </dsp:nvSpPr>
      <dsp:spPr>
        <a:xfrm>
          <a:off x="258193" y="0"/>
          <a:ext cx="2926198" cy="3399621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A1DE0-E2C1-4340-83D6-AE8FB8526458}">
      <dsp:nvSpPr>
        <dsp:cNvPr id="0" name=""/>
        <dsp:cNvSpPr/>
      </dsp:nvSpPr>
      <dsp:spPr>
        <a:xfrm>
          <a:off x="656" y="904883"/>
          <a:ext cx="1186999" cy="158985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ДОУ</a:t>
          </a:r>
        </a:p>
      </dsp:txBody>
      <dsp:txXfrm>
        <a:off x="58601" y="962828"/>
        <a:ext cx="1071109" cy="1473963"/>
      </dsp:txXfrm>
    </dsp:sp>
    <dsp:sp modelId="{75007E26-9ADD-40A7-975F-BE629D673A7D}">
      <dsp:nvSpPr>
        <dsp:cNvPr id="0" name=""/>
        <dsp:cNvSpPr/>
      </dsp:nvSpPr>
      <dsp:spPr>
        <a:xfrm>
          <a:off x="1195164" y="940321"/>
          <a:ext cx="1147724" cy="151979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уровень</a:t>
          </a:r>
        </a:p>
      </dsp:txBody>
      <dsp:txXfrm>
        <a:off x="1251191" y="996348"/>
        <a:ext cx="1035670" cy="1407739"/>
      </dsp:txXfrm>
    </dsp:sp>
    <dsp:sp modelId="{3F3AF823-2479-4B71-B1DD-E27EAE208AC8}">
      <dsp:nvSpPr>
        <dsp:cNvPr id="0" name=""/>
        <dsp:cNvSpPr/>
      </dsp:nvSpPr>
      <dsp:spPr>
        <a:xfrm>
          <a:off x="2380251" y="899417"/>
          <a:ext cx="971736" cy="157081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 </a:t>
          </a:r>
        </a:p>
      </dsp:txBody>
      <dsp:txXfrm>
        <a:off x="2427687" y="946853"/>
        <a:ext cx="876864" cy="1475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D0C8-DF01-47DE-A8B0-3017B89C3795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676F-4707-4272-A8EC-FF206689F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02A4-DDA5-4426-834E-5A8EA0A61B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9184" y="115888"/>
            <a:ext cx="1234016" cy="7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562708" y="1508400"/>
            <a:ext cx="11068061" cy="45900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317A-2530-401F-A1DD-61B254D1DEC2}" type="datetimeFigureOut">
              <a:rPr lang="ru-RU" smtClean="0"/>
              <a:pPr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5C37-CAF9-4D86-AD0F-BA00EB569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759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4267" r="22612"/>
          <a:stretch>
            <a:fillRect/>
          </a:stretch>
        </p:blipFill>
        <p:spPr>
          <a:xfrm>
            <a:off x="495300" y="381000"/>
            <a:ext cx="1409700" cy="1619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5" y="195953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0" y="523934"/>
            <a:ext cx="812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B1F33"/>
                </a:solidFill>
                <a:effectLst/>
                <a:latin typeface="LatoWeb"/>
              </a:rPr>
              <a:t>Муниципальное дошкольное образовательное учреждение "Детский сад №4 комбинированного вида</a:t>
            </a:r>
            <a:r>
              <a:rPr lang="ru-RU" b="1" dirty="0">
                <a:solidFill>
                  <a:srgbClr val="0B1F33"/>
                </a:solidFill>
                <a:latin typeface="LatoWeb"/>
              </a:rPr>
              <a:t>»</a:t>
            </a:r>
            <a:r>
              <a:rPr lang="ru-RU" b="1" i="0" dirty="0">
                <a:solidFill>
                  <a:srgbClr val="0B1F33"/>
                </a:solidFill>
                <a:effectLst/>
                <a:latin typeface="LatoWeb"/>
              </a:rPr>
              <a:t> г Железногорска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6525" y="1715958"/>
            <a:ext cx="7038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Курской области 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навигации в здании детского сада»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703" y="4211143"/>
            <a:ext cx="4390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проекта:    Плаксина Е.М.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Кошкина О.В.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Роточева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Юдина Т.Л.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Смотрова А.В.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6325" y="5958096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 2024г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 bwMode="auto">
          <a:xfrm>
            <a:off x="1564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1812923" y="972562"/>
            <a:ext cx="4145575" cy="22322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00">
              <a:solidFill>
                <a:srgbClr val="003274">
                  <a:lumMod val="75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Прямоугольник 17"/>
          <p:cNvSpPr/>
          <p:nvPr/>
        </p:nvSpPr>
        <p:spPr bwMode="auto">
          <a:xfrm>
            <a:off x="1812922" y="3394109"/>
            <a:ext cx="4140202" cy="27544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Прямоугольник 21"/>
          <p:cNvSpPr/>
          <p:nvPr/>
        </p:nvSpPr>
        <p:spPr bwMode="auto">
          <a:xfrm>
            <a:off x="6052068" y="971686"/>
            <a:ext cx="4293160" cy="223224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defRPr/>
            </a:pPr>
            <a:endParaRPr lang="ru-RU" sz="6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Ключевые риски: Потеря времени и лишние передвижения в поиске нужного помещения родителями и гостями учреждения.</a:t>
            </a: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  <a:p>
            <a:pPr marL="228600" indent="-228600" algn="just">
              <a:buAutoNum type="arabicPeriod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Длительное время поиска нужной группы (помещения).</a:t>
            </a:r>
          </a:p>
          <a:p>
            <a:pPr marL="228600" indent="-228600" algn="just">
              <a:buAutoNum type="arabicPeriod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Отвлечение персонала от </a:t>
            </a:r>
            <a:r>
              <a:rPr lang="ru-RU" sz="90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основной деятельности.</a:t>
            </a:r>
            <a:endParaRPr lang="ru-RU" sz="900" dirty="0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Прямоугольник 22"/>
          <p:cNvSpPr/>
          <p:nvPr/>
        </p:nvSpPr>
        <p:spPr bwMode="auto">
          <a:xfrm>
            <a:off x="6028584" y="3368011"/>
            <a:ext cx="4293160" cy="27544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03274">
                  <a:lumMod val="75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522538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leObj" r:id="rId4" imgW="0" imgH="0" progId="">
                  <p:embed/>
                </p:oleObj>
              </mc:Choice>
              <mc:Fallback>
                <p:oleObj name="oleObj" r:id="rId4" imgW="0" imgH="0" progId="">
                  <p:embed/>
                  <p:pic>
                    <p:nvPicPr>
                      <p:cNvPr id="0" name="AutoShap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538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10906" y="186403"/>
            <a:ext cx="7529510" cy="650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ctr" anchorCtr="0" compatLnSpc="1">
            <a:normAutofit fontScale="90000"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Оптимизация перемещения посетителей по зданию дошкольного образовательного учреждения МДОУ «Детский сад № 4 комбинированного вида» г. Железногорска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</a:br>
            <a:endParaRPr lang="en-US" sz="1800" b="1" dirty="0">
              <a:solidFill>
                <a:srgbClr val="00206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extBox 19"/>
          <p:cNvSpPr/>
          <p:nvPr/>
        </p:nvSpPr>
        <p:spPr bwMode="auto">
          <a:xfrm>
            <a:off x="6087866" y="3429000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00" u="none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lang="ru-RU" sz="1000" u="none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. </a:t>
            </a:r>
            <a:r>
              <a:rPr lang="ru-RU" sz="100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Ключевые события (КС) </a:t>
            </a:r>
            <a:endParaRPr dirty="0"/>
          </a:p>
        </p:txBody>
      </p:sp>
      <p:sp>
        <p:nvSpPr>
          <p:cNvPr id="12" name="TextBox 20"/>
          <p:cNvSpPr/>
          <p:nvPr/>
        </p:nvSpPr>
        <p:spPr bwMode="auto">
          <a:xfrm>
            <a:off x="1847528" y="3429001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sz="100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lang="ru-RU" sz="100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. </a:t>
            </a:r>
            <a:r>
              <a:rPr lang="ru-RU" sz="1000" u="sng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Цели и плановый эффект</a:t>
            </a:r>
            <a:endParaRPr dirty="0"/>
          </a:p>
        </p:txBody>
      </p:sp>
      <p:sp>
        <p:nvSpPr>
          <p:cNvPr id="13" name="TextBox 16"/>
          <p:cNvSpPr/>
          <p:nvPr/>
        </p:nvSpPr>
        <p:spPr bwMode="auto">
          <a:xfrm>
            <a:off x="6064412" y="1020443"/>
            <a:ext cx="428081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sz="1000" u="none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ru-RU" sz="1000" u="none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. </a:t>
            </a:r>
            <a:r>
              <a:rPr lang="ru-RU" sz="100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Обоснование выбора</a:t>
            </a:r>
          </a:p>
          <a:p>
            <a:pPr>
              <a:defRPr/>
            </a:pPr>
            <a:endParaRPr dirty="0"/>
          </a:p>
        </p:txBody>
      </p:sp>
      <p:sp>
        <p:nvSpPr>
          <p:cNvPr id="14" name="TextBox 23"/>
          <p:cNvSpPr/>
          <p:nvPr/>
        </p:nvSpPr>
        <p:spPr bwMode="auto">
          <a:xfrm>
            <a:off x="1779889" y="1025744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 sz="1000" u="none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1. </a:t>
            </a:r>
            <a:r>
              <a:rPr lang="ru-RU" sz="1000" dirty="0">
                <a:solidFill>
                  <a:srgbClr val="002060"/>
                </a:solidFill>
                <a:latin typeface="Arial" panose="020B0604020202020204"/>
                <a:cs typeface="Arial" panose="020B0604020202020204"/>
              </a:rPr>
              <a:t>Вовлеченные лица и рамки проекта</a:t>
            </a:r>
            <a:endParaRPr dirty="0"/>
          </a:p>
        </p:txBody>
      </p:sp>
      <p:pic>
        <p:nvPicPr>
          <p:cNvPr id="17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09080" y="91722"/>
            <a:ext cx="657693" cy="684000"/>
          </a:xfrm>
          <a:prstGeom prst="rect">
            <a:avLst/>
          </a:prstGeom>
          <a:noFill/>
        </p:spPr>
      </p:pic>
      <p:pic>
        <p:nvPicPr>
          <p:cNvPr id="19" name="Picture 280" descr="Росатом — Википедия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914980" y="73928"/>
            <a:ext cx="670905" cy="683328"/>
          </a:xfrm>
          <a:prstGeom prst="rect">
            <a:avLst/>
          </a:prstGeom>
          <a:noFill/>
        </p:spPr>
      </p:pic>
      <p:sp>
        <p:nvSpPr>
          <p:cNvPr id="24" name="TextBox 65"/>
          <p:cNvSpPr txBox="1">
            <a:spLocks noChangeArrowheads="1"/>
          </p:cNvSpPr>
          <p:nvPr/>
        </p:nvSpPr>
        <p:spPr bwMode="auto">
          <a:xfrm>
            <a:off x="1779890" y="1271964"/>
            <a:ext cx="421350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002060"/>
                </a:solidFill>
                <a:cs typeface="Arial" panose="020B0604020202020204"/>
              </a:rPr>
              <a:t>Заказчик</a:t>
            </a:r>
            <a:r>
              <a:rPr lang="en-US" altLang="ru-RU" sz="1000" dirty="0">
                <a:solidFill>
                  <a:srgbClr val="002060"/>
                </a:solidFill>
                <a:cs typeface="Arial" panose="020B0604020202020204"/>
              </a:rPr>
              <a:t> </a:t>
            </a:r>
            <a:r>
              <a:rPr lang="ru-RU" altLang="ru-RU" sz="1000" dirty="0">
                <a:solidFill>
                  <a:srgbClr val="002060"/>
                </a:solidFill>
                <a:cs typeface="Arial" panose="020B0604020202020204"/>
              </a:rPr>
              <a:t>проекта</a:t>
            </a:r>
            <a:r>
              <a:rPr lang="en-US" altLang="ru-RU" sz="1000" dirty="0">
                <a:solidFill>
                  <a:srgbClr val="002060"/>
                </a:solidFill>
                <a:cs typeface="Arial" panose="020B0604020202020204"/>
              </a:rPr>
              <a:t>:</a:t>
            </a:r>
            <a:r>
              <a:rPr lang="ru-RU" altLang="ru-RU" sz="1000" u="none" dirty="0">
                <a:solidFill>
                  <a:srgbClr val="002060"/>
                </a:solidFill>
                <a:cs typeface="Arial" panose="020B0604020202020204"/>
              </a:rPr>
              <a:t>заведующий МДОУ «Детский сад № 4 комбинированного вида» г. Железногорска</a:t>
            </a:r>
            <a:endParaRPr lang="ru-RU" altLang="ru-RU" sz="10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1800601" y="2492896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002060"/>
                </a:solidFill>
                <a:cs typeface="Arial" panose="020B0604020202020204"/>
              </a:rPr>
              <a:t>Команда проекта: </a:t>
            </a:r>
            <a:r>
              <a:rPr lang="ru-RU" altLang="ru-RU" sz="1000" u="none" dirty="0">
                <a:solidFill>
                  <a:srgbClr val="002060"/>
                </a:solidFill>
                <a:cs typeface="Arial" panose="020B0604020202020204"/>
              </a:rPr>
              <a:t>А.В. </a:t>
            </a:r>
            <a:r>
              <a:rPr lang="ru-RU" altLang="ru-RU" sz="1000" u="none" dirty="0" err="1">
                <a:solidFill>
                  <a:srgbClr val="002060"/>
                </a:solidFill>
                <a:cs typeface="Arial" panose="020B0604020202020204"/>
              </a:rPr>
              <a:t>Смотрова</a:t>
            </a:r>
            <a:r>
              <a:rPr lang="ru-RU" altLang="ru-RU" sz="1000" u="none" dirty="0">
                <a:solidFill>
                  <a:srgbClr val="002060"/>
                </a:solidFill>
                <a:cs typeface="Arial" panose="020B0604020202020204"/>
              </a:rPr>
              <a:t>, Т.Л. Юдина, О.В. Кошкина, Е.М. Плаксина, Н.А. </a:t>
            </a:r>
            <a:r>
              <a:rPr lang="ru-RU" altLang="ru-RU" sz="1000" u="none" dirty="0" err="1">
                <a:solidFill>
                  <a:srgbClr val="002060"/>
                </a:solidFill>
                <a:cs typeface="Arial" panose="020B0604020202020204"/>
              </a:rPr>
              <a:t>Роточева</a:t>
            </a:r>
            <a:r>
              <a:rPr lang="ru-RU" altLang="ru-RU" sz="1000" u="none">
                <a:solidFill>
                  <a:srgbClr val="002060"/>
                </a:solidFill>
                <a:cs typeface="Arial" panose="020B0604020202020204"/>
              </a:rPr>
              <a:t>.</a:t>
            </a:r>
            <a:endParaRPr lang="ru-RU" altLang="ru-RU" sz="10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1765708" y="1567555"/>
            <a:ext cx="4145575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rgbClr val="002060"/>
                </a:solidFill>
                <a:cs typeface="Arial" panose="020B0604020202020204"/>
              </a:rPr>
              <a:t>Периметр проекта</a:t>
            </a:r>
            <a:r>
              <a:rPr lang="en-US" altLang="ru-RU" sz="1000" dirty="0">
                <a:solidFill>
                  <a:srgbClr val="002060"/>
                </a:solidFill>
                <a:cs typeface="Arial" panose="020B0604020202020204"/>
              </a:rPr>
              <a:t>:</a:t>
            </a:r>
            <a:r>
              <a:rPr lang="ru-RU" altLang="ru-RU" sz="1000" dirty="0">
                <a:solidFill>
                  <a:srgbClr val="002060"/>
                </a:solidFill>
                <a:cs typeface="Arial" panose="020B0604020202020204"/>
              </a:rPr>
              <a:t> от центрального входа в </a:t>
            </a:r>
            <a:r>
              <a:rPr lang="ru-RU" altLang="ru-RU" sz="1000" u="none" dirty="0">
                <a:solidFill>
                  <a:srgbClr val="002060"/>
                </a:solidFill>
                <a:cs typeface="Arial" panose="020B0604020202020204"/>
              </a:rPr>
              <a:t>здание МДОУ «Детский сад № 4 комбинированного вида» г. Железногорска до выхода</a:t>
            </a:r>
          </a:p>
          <a:p>
            <a:pPr algn="just"/>
            <a:r>
              <a:rPr lang="ru-RU" altLang="ru-RU" sz="1000" u="none" dirty="0">
                <a:solidFill>
                  <a:srgbClr val="002060"/>
                </a:solidFill>
                <a:cs typeface="Arial" panose="020B0604020202020204"/>
              </a:rPr>
              <a:t>Границы процесса: с момента входа в МДОУ до группы (помещения)</a:t>
            </a:r>
          </a:p>
          <a:p>
            <a:pPr algn="just"/>
            <a:endParaRPr lang="ru-RU" altLang="ru-RU" sz="1000" u="none" dirty="0">
              <a:solidFill>
                <a:srgbClr val="002060"/>
              </a:solidFill>
              <a:cs typeface="Arial" panose="020B0604020202020204"/>
            </a:endParaRPr>
          </a:p>
          <a:p>
            <a:pPr algn="just"/>
            <a:endParaRPr lang="ru-RU" altLang="ru-RU" sz="1000" b="0" u="none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1812923" y="2318642"/>
            <a:ext cx="409836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5985">
              <a:defRPr/>
            </a:pPr>
            <a:r>
              <a:rPr lang="ru-RU" altLang="ru-RU" sz="1000" dirty="0">
                <a:solidFill>
                  <a:srgbClr val="002060"/>
                </a:solidFill>
                <a:cs typeface="Arial" panose="020B0604020202020204"/>
              </a:rPr>
              <a:t>Руководитель ПСР-проекта: Е.М. Плаксина</a:t>
            </a:r>
            <a:endParaRPr lang="ru-RU" sz="10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/>
            </a:endParaRPr>
          </a:p>
          <a:p>
            <a:pPr algn="just" defTabSz="895985">
              <a:defRPr/>
            </a:pPr>
            <a:endParaRPr lang="ru-RU" sz="1000" b="0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6112164" y="3830851"/>
            <a:ext cx="4178089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проекта                                                                22.12.2023	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Картирование текущего состояния процессов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endParaRPr lang="en-US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целевого состояния и плана </a:t>
            </a:r>
            <a:b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мероприятий:	</a:t>
            </a: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AutoNum type="arabicPeriod" startAt="4"/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40000"/>
              </a:spcBef>
              <a:spcAft>
                <a:spcPct val="20000"/>
              </a:spcAft>
              <a:buAutoNum type="arabicPeriod" startAt="4"/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проекта: 	</a:t>
            </a:r>
          </a:p>
          <a:p>
            <a:pPr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Закрепление результатов и закрытие проекта </a:t>
            </a:r>
            <a:r>
              <a:rPr lang="en-US" alt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918479" y="3819987"/>
          <a:ext cx="3929089" cy="1497700"/>
        </p:xfrm>
        <a:graphic>
          <a:graphicData uri="http://schemas.openxmlformats.org/drawingml/2006/table">
            <a:tbl>
              <a:tblPr firstRow="1" bandRow="1"/>
              <a:tblGrid>
                <a:gridCol w="2007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18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времени поиска группы (помещения), мин.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38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Удовлетворенность родителей от навигации по МДОУ, %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4267" r="22612"/>
          <a:stretch>
            <a:fillRect/>
          </a:stretch>
        </p:blipFill>
        <p:spPr>
          <a:xfrm>
            <a:off x="152399" y="381000"/>
            <a:ext cx="1409700" cy="1619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4" y="1903808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724" y="735656"/>
            <a:ext cx="529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6910" r="21958" b="4936"/>
          <a:stretch>
            <a:fillRect/>
          </a:stretch>
        </p:blipFill>
        <p:spPr>
          <a:xfrm rot="5400000">
            <a:off x="3745581" y="-1333612"/>
            <a:ext cx="5501074" cy="9410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6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4267" r="22612"/>
          <a:stretch>
            <a:fillRect/>
          </a:stretch>
        </p:blipFill>
        <p:spPr>
          <a:xfrm>
            <a:off x="200024" y="180975"/>
            <a:ext cx="1409700" cy="1619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6" y="1800224"/>
            <a:ext cx="178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9950" y="1171574"/>
            <a:ext cx="7905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информация о расположении групп и кабинетов.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указатели направления движения в коридорах и на лестницах.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визуальное обозначение главного входа.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0050" y="285750"/>
            <a:ext cx="56864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проекта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00024" y="2600325"/>
          <a:ext cx="3442586" cy="339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91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4267" r="22612"/>
          <a:stretch>
            <a:fillRect/>
          </a:stretch>
        </p:blipFill>
        <p:spPr>
          <a:xfrm>
            <a:off x="152399" y="381000"/>
            <a:ext cx="1409700" cy="1619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4" y="1903808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Курская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9081" y="642609"/>
            <a:ext cx="621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A01E7-5EE9-433F-81C9-D7405469AA2A}"/>
              </a:ext>
            </a:extLst>
          </p:cNvPr>
          <p:cNvSpPr txBox="1"/>
          <p:nvPr/>
        </p:nvSpPr>
        <p:spPr>
          <a:xfrm>
            <a:off x="2669382" y="1504173"/>
            <a:ext cx="260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ВПП (время протекания процесса): 10 минут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7E55A-F283-4980-870A-CD56F77E4F72}"/>
              </a:ext>
            </a:extLst>
          </p:cNvPr>
          <p:cNvSpPr txBox="1"/>
          <p:nvPr/>
        </p:nvSpPr>
        <p:spPr>
          <a:xfrm>
            <a:off x="7948613" y="1324151"/>
            <a:ext cx="32385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процесса): 5 минут (экономия времени 5 минут или 50%)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9D8B5-D1AA-426C-ADCD-D60666CFF319}"/>
              </a:ext>
            </a:extLst>
          </p:cNvPr>
          <p:cNvSpPr txBox="1"/>
          <p:nvPr/>
        </p:nvSpPr>
        <p:spPr>
          <a:xfrm>
            <a:off x="1057273" y="2993572"/>
            <a:ext cx="71818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временных потерь за счет: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навигационного плана-схемы и размещения его в холле;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прикрепления на двери табличек с названием помещения, кабинета (эмблем);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разведения потоков движения людей по лестничным пролетам с помощью стрелочных указателей.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40A373-FD74-4D3D-B108-E794E6F299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9855" y="4334040"/>
            <a:ext cx="3599055" cy="27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8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376</Words>
  <Application>Microsoft Office PowerPoint</Application>
  <PresentationFormat>Широкоэкранный</PresentationFormat>
  <Paragraphs>62</Paragraphs>
  <Slides>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LatoWeb</vt:lpstr>
      <vt:lpstr>Times New Roman</vt:lpstr>
      <vt:lpstr>Wingdings</vt:lpstr>
      <vt:lpstr>Тема Office</vt:lpstr>
      <vt:lpstr>oleObj</vt:lpstr>
      <vt:lpstr>Презентация PowerPoint</vt:lpstr>
      <vt:lpstr>Оптимизация перемещения посетителей по зданию дошкольного образовательного учреждения МДОУ «Детский сад № 4 комбинированного вида» г. Железногорска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Павлова</cp:lastModifiedBy>
  <cp:revision>28</cp:revision>
  <dcterms:created xsi:type="dcterms:W3CDTF">2024-05-06T13:07:00Z</dcterms:created>
  <dcterms:modified xsi:type="dcterms:W3CDTF">2025-08-12T07:42:01Z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BB67FDBE949D4127915425441C3EB41C_12</vt:lpwstr>
  </property>
  <property fmtid="{D5CDD505-2E9C-101B-9397-08002B2CF9AE}" pid="3" name="KSOProductBuildVer">
    <vt:lpwstr>1049-12.2.0.16909</vt:lpwstr>
  </property>
</Properties>
</file>