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1"/>
  </p:notesMasterIdLst>
  <p:sldIdLst>
    <p:sldId id="1758" r:id="rId20"/>
    <p:sldId id="1759" r:id="rId21"/>
    <p:sldId id="258" r:id="rId22"/>
    <p:sldId id="261" r:id="rId23"/>
    <p:sldId id="263" r:id="rId24"/>
    <p:sldId id="265" r:id="rId25"/>
    <p:sldId id="264" r:id="rId26"/>
    <p:sldId id="1761" r:id="rId27"/>
    <p:sldId id="1760" r:id="rId28"/>
    <p:sldId id="1762" r:id="rId29"/>
    <p:sldId id="1763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 w="12700">
              <a:solidFill>
                <a:schemeClr val="accent3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3"/>
              </a:solidFill>
              <a:prstDash val="solid"/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  <a:prstDash val="solid"/>
            </a:ln>
          </a:left>
          <a:right>
            <a:ln w="12700">
              <a:solidFill>
                <a:schemeClr val="accent6"/>
              </a:solidFill>
              <a:prstDash val="solid"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 w="12700">
              <a:solidFill>
                <a:schemeClr val="accent6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</a:tblBg>
    <a:wholeTbl>
      <a:tcTxStyle>
        <a:fontRef idx="minor"/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/>
        <a:schemeClr val="tx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5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5"/>
              </a:solidFill>
              <a:prstDash val="solid"/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6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6"/>
              </a:solidFill>
              <a:prstDash val="solid"/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/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/>
        <a:schemeClr val="dk1"/>
      </a:tcTxStyle>
      <a:tcStyle>
        <a:tcBdr/>
      </a:tcStyle>
    </a:seCell>
    <a:swCell>
      <a:tcTxStyle b="on">
        <a:fontRef idx="minor"/>
        <a:schemeClr val="dk1"/>
      </a:tcTxStyle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/>
        <a:schemeClr val="tx1"/>
      </a:tcTxStyle>
      <a:tcStyle>
        <a:tcBdr>
          <a:left>
            <a:ln w="12700">
              <a:solidFill>
                <a:schemeClr val="accent3"/>
              </a:solidFill>
              <a:prstDash val="solid"/>
            </a:ln>
          </a:left>
          <a:right>
            <a:ln w="12700">
              <a:solidFill>
                <a:schemeClr val="accent3"/>
              </a:solidFill>
              <a:prstDash val="solid"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 w="12700">
              <a:solidFill>
                <a:schemeClr val="accent3"/>
              </a:solidFill>
              <a:prstDash val="solid"/>
            </a:ln>
          </a:insideH>
          <a:insideV>
            <a:ln w="12700">
              <a:solidFill>
                <a:schemeClr val="accent3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3"/>
              </a:solidFill>
              <a:prstDash val="solid"/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  <a:prstDash val="solid"/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/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tx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tx1"/>
              </a:solidFill>
              <a:prstDash val="solid"/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/>
        <a:schemeClr val="tx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/>
        <a:schemeClr val="tx1"/>
      </a:tcTxStyle>
      <a:tcStyle>
        <a:tcBdr>
          <a:left>
            <a:ln w="12700">
              <a:solidFill>
                <a:schemeClr val="accent5"/>
              </a:solidFill>
              <a:prstDash val="solid"/>
            </a:ln>
          </a:left>
          <a:right>
            <a:ln w="12700">
              <a:solidFill>
                <a:schemeClr val="accent5"/>
              </a:solidFill>
              <a:prstDash val="solid"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 w="12700">
              <a:solidFill>
                <a:schemeClr val="accent5"/>
              </a:solidFill>
              <a:prstDash val="solid"/>
            </a:ln>
          </a:insideH>
          <a:insideV>
            <a:ln w="12700">
              <a:solidFill>
                <a:schemeClr val="accent5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5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5"/>
              </a:solidFill>
              <a:prstDash val="solid"/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3"/>
              </a:solidFill>
              <a:prstDash val="solid"/>
            </a:ln>
          </a:top>
          <a:bottom>
            <a:ln w="12700">
              <a:solidFill>
                <a:schemeClr val="accent3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3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3"/>
              </a:solidFill>
              <a:prstDash val="solid"/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/>
        <a:schemeClr val="tx1"/>
      </a:tcTxStyle>
      <a:tcStyle>
        <a:tcBdr>
          <a:left>
            <a:ln w="12700">
              <a:solidFill>
                <a:schemeClr val="accent6"/>
              </a:solidFill>
              <a:prstDash val="solid"/>
            </a:ln>
          </a:left>
          <a:right>
            <a:ln w="12700">
              <a:solidFill>
                <a:schemeClr val="accent6"/>
              </a:solidFill>
              <a:prstDash val="solid"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 w="12700">
              <a:solidFill>
                <a:schemeClr val="accent6"/>
              </a:solidFill>
              <a:prstDash val="solid"/>
            </a:ln>
          </a:insideH>
          <a:insideV>
            <a:ln w="12700">
              <a:solidFill>
                <a:schemeClr val="accent6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6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6"/>
              </a:solidFill>
              <a:prstDash val="solid"/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/>
        <a:schemeClr val="dk1"/>
      </a:tcTxStyle>
      <a:tcStyle>
        <a:tcBdr/>
      </a:tcStyle>
    </a:seCell>
    <a:swCell>
      <a:tcTxStyle b="on">
        <a:fontRef idx="minor"/>
        <a:schemeClr val="dk1"/>
      </a:tcTxStyle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/>
        <a:schemeClr val="tx1"/>
      </a:tcTxStyle>
      <a:tcStyle>
        <a:tcBdr>
          <a:left>
            <a:ln w="12700">
              <a:solidFill>
                <a:schemeClr val="accent4"/>
              </a:solidFill>
              <a:prstDash val="solid"/>
            </a:ln>
          </a:left>
          <a:right>
            <a:ln w="12700">
              <a:solidFill>
                <a:schemeClr val="accent4"/>
              </a:solidFill>
              <a:prstDash val="solid"/>
            </a:ln>
          </a:right>
          <a:top>
            <a:ln w="12700">
              <a:solidFill>
                <a:schemeClr val="accent4"/>
              </a:solidFill>
              <a:prstDash val="solid"/>
            </a:ln>
          </a:top>
          <a:bottom>
            <a:ln w="12700">
              <a:solidFill>
                <a:schemeClr val="accent4"/>
              </a:solidFill>
              <a:prstDash val="solid"/>
            </a:ln>
          </a:bottom>
          <a:insideH>
            <a:ln w="12700">
              <a:solidFill>
                <a:schemeClr val="accent4"/>
              </a:solidFill>
              <a:prstDash val="solid"/>
            </a:ln>
          </a:insideH>
          <a:insideV>
            <a:ln w="12700">
              <a:solidFill>
                <a:schemeClr val="accent4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4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4"/>
              </a:solidFill>
              <a:prstDash val="solid"/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/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3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47DE-052A-4CFE-93D9-6FB6472FAF44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55F1-42FE-45F3-9418-F2FE4A173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2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3C563-1F42-4DB1-B27B-ABE34F0D033D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8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  <a:ln/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27575"/>
            <a:ext cx="4967288" cy="44783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476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77" name="Shape 477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title" idx="1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subTitle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grpSp>
        <p:nvGrpSpPr>
          <p:cNvPr id="480" name="Shape 480"/>
          <p:cNvGrpSpPr/>
          <p:nvPr/>
        </p:nvGrpSpPr>
        <p:grpSpPr>
          <a:xfrm>
            <a:off x="5637213" y="1194011"/>
            <a:ext cx="1992333" cy="369888"/>
            <a:chOff x="0" y="0"/>
            <a:chExt cx="1992333" cy="369888"/>
          </a:xfrm>
        </p:grpSpPr>
        <p:sp>
          <p:nvSpPr>
            <p:cNvPr id="481" name="Shape 481"/>
            <p:cNvSpPr/>
            <p:nvPr/>
          </p:nvSpPr>
          <p:spPr>
            <a:xfrm>
              <a:off x="0" y="9525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25474" y="9525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938212" y="9525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631971" y="9525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1279543" y="63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 idx="1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77" name="Shape 777"/>
          <p:cNvSpPr txBox="1">
            <a:spLocks noGrp="1"/>
          </p:cNvSpPr>
          <p:nvPr>
            <p:ph type="body" idx="1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body" idx="8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title" idx="17"/>
          </p:nvPr>
        </p:nvSpPr>
        <p:spPr>
          <a:xfrm>
            <a:off x="6788156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93" name="Shape 893"/>
          <p:cNvSpPr txBox="1">
            <a:spLocks noGrp="1"/>
          </p:cNvSpPr>
          <p:nvPr>
            <p:ph type="body" idx="16"/>
          </p:nvPr>
        </p:nvSpPr>
        <p:spPr>
          <a:xfrm>
            <a:off x="468318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4" name="Shape 8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Group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/>
        </p:nvSpPr>
        <p:spPr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defPPr/>
            <a:lvl1pPr lvl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title" idx="19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defPPr/>
            <a:lvl1pPr lvl="0">
              <a:defRPr sz="3300" b="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subTitle" idx="18"/>
          </p:nvPr>
        </p:nvSpPr>
        <p:spPr>
          <a:xfrm>
            <a:off x="2050718" y="3945699"/>
            <a:ext cx="5036084" cy="219819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id="679" name="Picture 679"/>
          <p:cNvPicPr/>
          <p:nvPr/>
        </p:nvPicPr>
        <p:blipFill>
          <a:blip r:embed="rId2"/>
          <a:stretch/>
        </p:blipFill>
        <p:spPr>
          <a:xfrm>
            <a:off x="3293135" y="4617893"/>
            <a:ext cx="5850864" cy="2240107"/>
          </a:xfrm>
          <a:prstGeom prst="rect">
            <a:avLst/>
          </a:prstGeom>
          <a:ln>
            <a:noFill/>
          </a:ln>
        </p:spPr>
      </p:pic>
      <p:pic>
        <p:nvPicPr>
          <p:cNvPr id="681" name="Picture 681"/>
          <p:cNvPicPr/>
          <p:nvPr/>
        </p:nvPicPr>
        <p:blipFill>
          <a:blip r:embed="rId3"/>
          <a:stretch/>
        </p:blipFill>
        <p:spPr>
          <a:xfrm>
            <a:off x="12959" y="194373"/>
            <a:ext cx="9127802" cy="1882144"/>
          </a:xfrm>
          <a:prstGeom prst="rect">
            <a:avLst/>
          </a:prstGeom>
          <a:ln>
            <a:noFill/>
          </a:ln>
        </p:spPr>
      </p:pic>
      <p:pic>
        <p:nvPicPr>
          <p:cNvPr id="683" name="Picture 683"/>
          <p:cNvPicPr/>
          <p:nvPr/>
        </p:nvPicPr>
        <p:blipFill>
          <a:blip r:embed="rId4"/>
          <a:stretch/>
        </p:blipFill>
        <p:spPr>
          <a:xfrm>
            <a:off x="2050721" y="2119331"/>
            <a:ext cx="1255377" cy="9017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>
            <a:spLocks noGrp="1"/>
          </p:cNvSpPr>
          <p:nvPr>
            <p:ph type="title" idx="19"/>
          </p:nvPr>
        </p:nvSpPr>
        <p:spPr>
          <a:xfrm>
            <a:off x="1256996" y="337153"/>
            <a:ext cx="6817284" cy="2983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id="954" name="Shape 954"/>
          <p:cNvSpPr/>
          <p:nvPr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algn="l"/>
            <a:r>
              <a:rPr sz="2200">
                <a:solidFill>
                  <a:srgbClr val="003274"/>
                </a:solidFill>
                <a:latin typeface="Arial"/>
                <a:ea typeface="Arial"/>
                <a:cs typeface="Arial"/>
              </a:rPr>
              <a:t>‹#›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title" idx="21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869" name="Shape 869"/>
          <p:cNvSpPr txBox="1">
            <a:spLocks noGrp="1"/>
          </p:cNvSpPr>
          <p:nvPr>
            <p:ph type="subTitle" idx="20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871" name="Picture 87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 idx="2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2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2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73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title" idx="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9" name="Shape 1059"/>
          <p:cNvSpPr txBox="1">
            <a:spLocks noGrp="1"/>
          </p:cNvSpPr>
          <p:nvPr>
            <p:ph type="body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0" name="Shape 10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 idx="2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74" name="Shape 874"/>
          <p:cNvSpPr txBox="1">
            <a:spLocks noGrp="1"/>
          </p:cNvSpPr>
          <p:nvPr>
            <p:ph type="body" idx="2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type="body" idx="73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body" idx="8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body" idx="8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8" name="Shape 8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 idx="2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body" idx="2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body" idx="73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title" idx="2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31" name="Shape 1131"/>
          <p:cNvSpPr txBox="1">
            <a:spLocks noGrp="1"/>
          </p:cNvSpPr>
          <p:nvPr>
            <p:ph type="body" idx="2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32" name="Shape 1132"/>
          <p:cNvSpPr txBox="1">
            <a:spLocks noGrp="1"/>
          </p:cNvSpPr>
          <p:nvPr>
            <p:ph type="body" idx="73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33" name="Shape 11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 idx="2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type="body" idx="2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5" name="Shape 8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Group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423"/>
          <p:cNvPicPr/>
          <p:nvPr/>
        </p:nvPicPr>
        <p:blipFill>
          <a:blip r:embed="rId2"/>
          <a:stretch/>
        </p:blipFill>
        <p:spPr>
          <a:xfrm>
            <a:off x="179388" y="115888"/>
            <a:ext cx="925512" cy="720725"/>
          </a:xfrm>
          <a:prstGeom prst="rect">
            <a:avLst/>
          </a:prstGeom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60"/>
          </p:nvPr>
        </p:nvSpPr>
        <p:spPr>
          <a:xfrm>
            <a:off x="422031" y="1508400"/>
            <a:ext cx="8301046" cy="4589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title" idx="21"/>
          </p:nvPr>
        </p:nvSpPr>
        <p:spPr>
          <a:xfrm>
            <a:off x="1256996" y="332426"/>
            <a:ext cx="6817284" cy="3077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8259765" y="6448427"/>
            <a:ext cx="627061" cy="37782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 idx="22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subTitle" idx="23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id="804" name="Shape 80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808" name="Picture 808"/>
          <p:cNvPicPr/>
          <p:nvPr/>
        </p:nvPicPr>
        <p:blipFill>
          <a:blip r:embed="rId2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 idx="3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88" name="Shape 1088"/>
          <p:cNvSpPr txBox="1">
            <a:spLocks noGrp="1"/>
          </p:cNvSpPr>
          <p:nvPr>
            <p:ph type="subTitle" idx="2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090" name="Picture 1090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1091" name="Shape 1091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 idx="22"/>
          </p:nvPr>
        </p:nvSpPr>
        <p:spPr>
          <a:xfrm>
            <a:off x="623888" y="1709739"/>
            <a:ext cx="7886700" cy="2852736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23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98" name="Shape 79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19" name="Shape 1019"/>
          <p:cNvSpPr txBox="1">
            <a:spLocks noGrp="1"/>
          </p:cNvSpPr>
          <p:nvPr>
            <p:ph type="body" idx="23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0" name="Shape 1020"/>
          <p:cNvSpPr txBox="1">
            <a:spLocks noGrp="1"/>
          </p:cNvSpPr>
          <p:nvPr>
            <p:ph type="body" idx="7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1" name="Shape 10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23" name="Shape 10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title" idx="22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94" name="Shape 1094"/>
          <p:cNvSpPr txBox="1">
            <a:spLocks noGrp="1"/>
          </p:cNvSpPr>
          <p:nvPr>
            <p:ph type="body" idx="23"/>
          </p:nvPr>
        </p:nvSpPr>
        <p:spPr>
          <a:xfrm>
            <a:off x="629842" y="1681163"/>
            <a:ext cx="3868339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95" name="Shape 1095"/>
          <p:cNvSpPr txBox="1">
            <a:spLocks noGrp="1"/>
          </p:cNvSpPr>
          <p:nvPr>
            <p:ph type="body" idx="72"/>
          </p:nvPr>
        </p:nvSpPr>
        <p:spPr>
          <a:xfrm>
            <a:off x="629842" y="2505075"/>
            <a:ext cx="3868339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6" name="Shape 1096"/>
          <p:cNvSpPr txBox="1">
            <a:spLocks noGrp="1"/>
          </p:cNvSpPr>
          <p:nvPr>
            <p:ph type="body" idx="90"/>
          </p:nvPr>
        </p:nvSpPr>
        <p:spPr>
          <a:xfrm>
            <a:off x="4629150" y="1681163"/>
            <a:ext cx="3887390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91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8" name="Shape 109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99" name="Shape 10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00" name="Shape 1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title" idx="22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1063" name="Shape 1063"/>
          <p:cNvSpPr txBox="1">
            <a:spLocks noGrp="1"/>
          </p:cNvSpPr>
          <p:nvPr>
            <p:ph type="body" idx="23"/>
          </p:nvPr>
        </p:nvSpPr>
        <p:spPr>
          <a:xfrm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4" name="Shape 1064"/>
          <p:cNvSpPr txBox="1">
            <a:spLocks noGrp="1"/>
          </p:cNvSpPr>
          <p:nvPr>
            <p:ph type="body" idx="7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65" name="Shape 10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67" name="Shape 10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 idx="22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23"/>
          </p:nvPr>
        </p:nvSpPr>
        <p:spPr>
          <a:xfrm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/>
            </a:lvl1pPr>
            <a:lvl2pPr marL="342900" lvl="1" indent="0">
              <a:buNone/>
              <a:defRPr sz="2100"/>
            </a:lvl2pPr>
            <a:lvl3pPr marL="685800" lvl="2" indent="0">
              <a:buNone/>
              <a:defRPr sz="1800"/>
            </a:lvl3pPr>
            <a:lvl4pPr marL="1028700" lvl="3" indent="0">
              <a:buNone/>
              <a:defRPr sz="1500"/>
            </a:lvl4pPr>
            <a:lvl5pPr marL="1371600" lvl="4" indent="0">
              <a:buNone/>
              <a:defRPr sz="1500"/>
            </a:lvl5pPr>
            <a:lvl6pPr marL="1714500" lvl="5" indent="0">
              <a:buNone/>
              <a:defRPr sz="1500"/>
            </a:lvl6pPr>
            <a:lvl7pPr marL="2057400" lvl="6" indent="0">
              <a:buNone/>
              <a:defRPr sz="1500"/>
            </a:lvl7pPr>
            <a:lvl8pPr marL="2400300" lvl="7" indent="0">
              <a:buNone/>
              <a:defRPr sz="1500"/>
            </a:lvl8pPr>
            <a:lvl9pPr marL="2743200" lvl="8" indent="0">
              <a:buNone/>
              <a:defRPr sz="1500"/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body" idx="7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 idx="2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 idx="22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23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05.06.2024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B72E-05AE-4FE1-94F6-B456F2A7C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3FA98E-9212-4B4C-A904-609A1FC5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A007E-B528-49DE-BE86-6C0580CE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4FD-4E35-48D3-83E1-1674CCCD726A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F9B7F-A877-4048-AF1C-C38B595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6B643-C655-4A8B-BE54-CCD9F921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F36B-2734-425D-960E-7580655B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397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  <a:cs typeface="+mn-cs"/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 idx="24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ubTitle" idx="25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403" name="Picture 403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405" name="Shape 405"/>
          <p:cNvGrpSpPr/>
          <p:nvPr/>
        </p:nvGrpSpPr>
        <p:grpSpPr>
          <a:xfrm>
            <a:off x="5634045" y="1190609"/>
            <a:ext cx="1879611" cy="374653"/>
            <a:chOff x="0" y="0"/>
            <a:chExt cx="1879611" cy="374653"/>
          </a:xfrm>
        </p:grpSpPr>
        <p:sp>
          <p:nvSpPr>
            <p:cNvPr id="406" name="Shape 406"/>
            <p:cNvSpPr/>
            <p:nvPr/>
          </p:nvSpPr>
          <p:spPr>
            <a:xfrm>
              <a:off x="1519248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322262" y="4766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35000" y="4766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947737" y="4766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1260475" y="4766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0" y="14289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1</a:t>
              </a:r>
            </a:p>
          </p:txBody>
        </p:sp>
      </p:grp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9" name="Shape 769"/>
          <p:cNvSpPr txBox="1"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 idx="24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25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36" name="Shape 1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25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50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 idx="24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25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50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6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66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 idx="24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25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body" idx="50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 idx="24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25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50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 idx="2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 idx="3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 idx="24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5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040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041" name="Shape 1041"/>
          <p:cNvSpPr txBox="1">
            <a:spLocks noGrp="1"/>
          </p:cNvSpPr>
          <p:nvPr>
            <p:ph type="title" idx="27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subTitle" idx="26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4" name="Shape 944"/>
          <p:cNvSpPr txBox="1"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 idx="2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92" name="Shape 992"/>
          <p:cNvSpPr txBox="1">
            <a:spLocks noGrp="1"/>
          </p:cNvSpPr>
          <p:nvPr>
            <p:ph type="body" idx="2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93" name="Shape 9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53" name="Shape 753"/>
          <p:cNvSpPr txBox="1">
            <a:spLocks noGrp="1"/>
          </p:cNvSpPr>
          <p:nvPr>
            <p:ph type="body" idx="2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6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5" name="Shape 7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 idx="2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06" name="Shape 906"/>
          <p:cNvSpPr txBox="1">
            <a:spLocks noGrp="1"/>
          </p:cNvSpPr>
          <p:nvPr>
            <p:ph type="body" idx="2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07" name="Shape 907"/>
          <p:cNvSpPr txBox="1">
            <a:spLocks noGrp="1"/>
          </p:cNvSpPr>
          <p:nvPr>
            <p:ph type="body" idx="6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08" name="Shape 908"/>
          <p:cNvSpPr txBox="1">
            <a:spLocks noGrp="1"/>
          </p:cNvSpPr>
          <p:nvPr>
            <p:ph type="body" idx="7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09" name="Shape 909"/>
          <p:cNvSpPr txBox="1">
            <a:spLocks noGrp="1"/>
          </p:cNvSpPr>
          <p:nvPr>
            <p:ph type="body" idx="8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 idx="2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2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6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title" idx="2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070" name="Shape 1070"/>
          <p:cNvSpPr txBox="1">
            <a:spLocks noGrp="1"/>
          </p:cNvSpPr>
          <p:nvPr>
            <p:ph type="body" idx="2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body" idx="6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72" name="Shape 10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 idx="2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 idx="2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2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1 большой объект и 2 маленьких объекта">
    <p:spTree>
      <p:nvGrpSpPr>
        <p:cNvPr id="1" name="Group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 idx="2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45" name="Shape 645"/>
          <p:cNvSpPr txBox="1">
            <a:spLocks noGrp="1"/>
          </p:cNvSpPr>
          <p:nvPr>
            <p:ph type="body" idx="26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69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75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">
    <p:spTree>
      <p:nvGrpSpPr>
        <p:cNvPr id="1" name="Group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27"/>
          </p:nvPr>
        </p:nvSpPr>
        <p:spPr>
          <a:xfrm>
            <a:off x="468313" y="0"/>
            <a:ext cx="8424862" cy="6273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3" name="Shape 10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548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550" name="Shape 550"/>
          <p:cNvGrpSpPr/>
          <p:nvPr/>
        </p:nvGrpSpPr>
        <p:grpSpPr>
          <a:xfrm>
            <a:off x="5618163" y="1198789"/>
            <a:ext cx="1924049" cy="360363"/>
            <a:chOff x="0" y="0"/>
            <a:chExt cx="1924049" cy="360363"/>
          </a:xfrm>
        </p:grpSpPr>
        <p:sp>
          <p:nvSpPr>
            <p:cNvPr id="551" name="Shape 551"/>
            <p:cNvSpPr/>
            <p:nvPr/>
          </p:nvSpPr>
          <p:spPr>
            <a:xfrm>
              <a:off x="0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625475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938212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1250950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563687" y="0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6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7" name="Shape 557"/>
          <p:cNvSpPr txBox="1">
            <a:spLocks noGrp="1"/>
          </p:cNvSpPr>
          <p:nvPr>
            <p:ph type="title" idx="29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subTitle" idx="28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29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8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64" name="Shape 864"/>
          <p:cNvSpPr txBox="1">
            <a:spLocks noGrp="1"/>
          </p:cNvSpPr>
          <p:nvPr>
            <p:ph type="body" idx="28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65" name="Shape 865"/>
          <p:cNvSpPr txBox="1">
            <a:spLocks noGrp="1"/>
          </p:cNvSpPr>
          <p:nvPr>
            <p:ph type="body" idx="45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5" name="Shape 935"/>
          <p:cNvSpPr txBox="1">
            <a:spLocks noGrp="1"/>
          </p:cNvSpPr>
          <p:nvPr>
            <p:ph type="body" idx="2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6" name="Shape 936"/>
          <p:cNvSpPr txBox="1">
            <a:spLocks noGrp="1"/>
          </p:cNvSpPr>
          <p:nvPr>
            <p:ph type="body" idx="51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7" name="Shape 9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29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8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4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46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4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 idx="29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8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45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 idx="29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28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687" name="Shape 687"/>
          <p:cNvSpPr txBox="1">
            <a:spLocks noGrp="1"/>
          </p:cNvSpPr>
          <p:nvPr>
            <p:ph type="body" idx="45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 idx="2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 idx="29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36" name="Shape 1036"/>
          <p:cNvSpPr txBox="1">
            <a:spLocks noGrp="1"/>
          </p:cNvSpPr>
          <p:nvPr>
            <p:ph type="body" idx="28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7" name="Shape 10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>
            <a:spLocks noGrp="1"/>
          </p:cNvSpPr>
          <p:nvPr>
            <p:ph type="subTitle" idx="30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title" idx="31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830" name="Picture 830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831" name="Shape 831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832" name="Shape 832"/>
          <p:cNvGrpSpPr/>
          <p:nvPr/>
        </p:nvGrpSpPr>
        <p:grpSpPr>
          <a:xfrm>
            <a:off x="5619757" y="1198773"/>
            <a:ext cx="1879610" cy="365125"/>
            <a:chOff x="0" y="0"/>
            <a:chExt cx="1879610" cy="365125"/>
          </a:xfrm>
        </p:grpSpPr>
        <p:sp>
          <p:nvSpPr>
            <p:cNvPr id="833" name="Shape 833"/>
            <p:cNvSpPr/>
            <p:nvPr/>
          </p:nvSpPr>
          <p:spPr>
            <a:xfrm>
              <a:off x="0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>
              <a:off x="312737" y="0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1519247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938211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1231900" y="0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619129" y="476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3</a:t>
              </a:r>
            </a:p>
          </p:txBody>
        </p: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title" idx="3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84" name="Shape 1084"/>
          <p:cNvSpPr txBox="1">
            <a:spLocks noGrp="1"/>
          </p:cNvSpPr>
          <p:nvPr>
            <p:ph type="body" idx="3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3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4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 idx="3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81" name="Shape 881"/>
          <p:cNvSpPr txBox="1">
            <a:spLocks noGrp="1"/>
          </p:cNvSpPr>
          <p:nvPr>
            <p:ph type="body" idx="3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82" name="Shape 882"/>
          <p:cNvSpPr txBox="1">
            <a:spLocks noGrp="1"/>
          </p:cNvSpPr>
          <p:nvPr>
            <p:ph type="body" idx="4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3" name="Shape 883"/>
          <p:cNvSpPr txBox="1">
            <a:spLocks noGrp="1"/>
          </p:cNvSpPr>
          <p:nvPr>
            <p:ph type="body" idx="8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86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title" idx="3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22" name="Shape 922"/>
          <p:cNvSpPr txBox="1">
            <a:spLocks noGrp="1"/>
          </p:cNvSpPr>
          <p:nvPr>
            <p:ph type="body" idx="3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3" name="Shape 923"/>
          <p:cNvSpPr txBox="1">
            <a:spLocks noGrp="1"/>
          </p:cNvSpPr>
          <p:nvPr>
            <p:ph type="body" idx="4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24" name="Shape 9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 idx="3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3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4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 idx="3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 idx="3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body" idx="3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15"/>
          <p:cNvPicPr/>
          <p:nvPr/>
        </p:nvPicPr>
        <p:blipFill>
          <a:blip r:embed="rId3"/>
          <a:stretch/>
        </p:blipFill>
        <p:spPr>
          <a:xfrm>
            <a:off x="323869" y="293691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16" name="Shape 316"/>
          <p:cNvSpPr txBox="1">
            <a:spLocks noGrp="1"/>
          </p:cNvSpPr>
          <p:nvPr>
            <p:ph type="title" idx="33"/>
          </p:nvPr>
        </p:nvSpPr>
        <p:spPr>
          <a:xfrm>
            <a:off x="612778" y="2181299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ubTitle" idx="32"/>
          </p:nvPr>
        </p:nvSpPr>
        <p:spPr>
          <a:xfrm>
            <a:off x="612793" y="3284539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319" name="Picture 319"/>
          <p:cNvPicPr/>
          <p:nvPr/>
        </p:nvPicPr>
        <p:blipFill>
          <a:blip r:embed="rId3"/>
          <a:stretch/>
        </p:blipFill>
        <p:spPr>
          <a:xfrm>
            <a:off x="323869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21" name="Picture 32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3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33"/>
          </p:nvPr>
        </p:nvSpPr>
        <p:spPr>
          <a:xfrm>
            <a:off x="722313" y="4406974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3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 idx="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5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5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5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32"/>
          </p:nvPr>
        </p:nvSpPr>
        <p:spPr>
          <a:xfrm>
            <a:off x="468348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67"/>
          </p:nvPr>
        </p:nvSpPr>
        <p:spPr>
          <a:xfrm>
            <a:off x="4756187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title" idx="3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26" name="Shape 1026"/>
          <p:cNvSpPr txBox="1">
            <a:spLocks noGrp="1"/>
          </p:cNvSpPr>
          <p:nvPr>
            <p:ph type="body" idx="3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27" name="Shape 1027"/>
          <p:cNvSpPr txBox="1">
            <a:spLocks noGrp="1"/>
          </p:cNvSpPr>
          <p:nvPr>
            <p:ph type="body" idx="67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Shape 1028"/>
          <p:cNvSpPr txBox="1">
            <a:spLocks noGrp="1"/>
          </p:cNvSpPr>
          <p:nvPr>
            <p:ph type="body" idx="88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29" name="Shape 1029"/>
          <p:cNvSpPr txBox="1">
            <a:spLocks noGrp="1"/>
          </p:cNvSpPr>
          <p:nvPr>
            <p:ph type="body" idx="89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0" name="Shape 10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 idx="3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83" name="Shape 1183"/>
          <p:cNvSpPr txBox="1">
            <a:spLocks noGrp="1"/>
          </p:cNvSpPr>
          <p:nvPr>
            <p:ph type="body" idx="32"/>
          </p:nvPr>
        </p:nvSpPr>
        <p:spPr>
          <a:xfrm>
            <a:off x="3575051" y="273063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4" name="Shape 1184"/>
          <p:cNvSpPr txBox="1">
            <a:spLocks noGrp="1"/>
          </p:cNvSpPr>
          <p:nvPr>
            <p:ph type="body" idx="67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 idx="3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3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67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title" idx="3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41" name="Shape 841"/>
          <p:cNvSpPr txBox="1">
            <a:spLocks noGrp="1"/>
          </p:cNvSpPr>
          <p:nvPr>
            <p:ph type="body" idx="3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42" name="Shape 8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title" idx="33"/>
          </p:nvPr>
        </p:nvSpPr>
        <p:spPr>
          <a:xfrm>
            <a:off x="6788156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0" name="Shape 940"/>
          <p:cNvSpPr txBox="1">
            <a:spLocks noGrp="1"/>
          </p:cNvSpPr>
          <p:nvPr>
            <p:ph type="body" idx="32"/>
          </p:nvPr>
        </p:nvSpPr>
        <p:spPr>
          <a:xfrm>
            <a:off x="468318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1" name="Shape 9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Picture 996"/>
          <p:cNvPicPr/>
          <p:nvPr/>
        </p:nvPicPr>
        <p:blipFill>
          <a:blip r:embed="rId3"/>
          <a:stretch/>
        </p:blipFill>
        <p:spPr>
          <a:xfrm>
            <a:off x="354014" y="511175"/>
            <a:ext cx="1392236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997" name="Shape 997"/>
          <p:cNvSpPr/>
          <p:nvPr/>
        </p:nvSpPr>
        <p:spPr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003274"/>
                </a:solidFill>
                <a:latin typeface="Arial"/>
                <a:ea typeface="Arial"/>
                <a:cs typeface="Arial"/>
              </a:rPr>
              <a:t>1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5892801" y="1076327"/>
            <a:ext cx="360362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9" name="Shape 999"/>
          <p:cNvSpPr/>
          <p:nvPr/>
        </p:nvSpPr>
        <p:spPr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6831013" y="1076327"/>
            <a:ext cx="360361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2" name="Shape 1002"/>
          <p:cNvSpPr/>
          <p:nvPr/>
        </p:nvSpPr>
        <p:spPr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7456489" y="1076327"/>
            <a:ext cx="360361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7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4" name="Shape 1004"/>
          <p:cNvSpPr/>
          <p:nvPr/>
        </p:nvSpPr>
        <p:spPr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8</a:t>
            </a:r>
          </a:p>
        </p:txBody>
      </p:sp>
      <p:sp>
        <p:nvSpPr>
          <p:cNvPr id="1005" name="Shape 1005"/>
          <p:cNvSpPr txBox="1">
            <a:spLocks noGrp="1"/>
          </p:cNvSpPr>
          <p:nvPr>
            <p:ph type="title" idx="34"/>
          </p:nvPr>
        </p:nvSpPr>
        <p:spPr>
          <a:xfrm>
            <a:off x="611189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06" name="Shape 1006"/>
          <p:cNvSpPr txBox="1">
            <a:spLocks noGrp="1"/>
          </p:cNvSpPr>
          <p:nvPr>
            <p:ph type="subTitle" idx="35"/>
          </p:nvPr>
        </p:nvSpPr>
        <p:spPr>
          <a:xfrm>
            <a:off x="611189" y="4652963"/>
            <a:ext cx="7723186" cy="360362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3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title" idx="34"/>
          </p:nvPr>
        </p:nvSpPr>
        <p:spPr>
          <a:xfrm>
            <a:off x="722314" y="4406902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49" name="Shape 749"/>
          <p:cNvSpPr txBox="1">
            <a:spLocks noGrp="1"/>
          </p:cNvSpPr>
          <p:nvPr>
            <p:ph type="body" idx="35"/>
          </p:nvPr>
        </p:nvSpPr>
        <p:spPr>
          <a:xfrm>
            <a:off x="722314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 idx="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body" idx="5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17" name="Shape 917"/>
          <p:cNvSpPr txBox="1">
            <a:spLocks noGrp="1"/>
          </p:cNvSpPr>
          <p:nvPr>
            <p:ph type="body" idx="35"/>
          </p:nvPr>
        </p:nvSpPr>
        <p:spPr>
          <a:xfrm>
            <a:off x="468314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8" name="Shape 918"/>
          <p:cNvSpPr txBox="1">
            <a:spLocks noGrp="1"/>
          </p:cNvSpPr>
          <p:nvPr>
            <p:ph type="body" idx="38"/>
          </p:nvPr>
        </p:nvSpPr>
        <p:spPr>
          <a:xfrm>
            <a:off x="4756151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9" name="Shape 9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 idx="34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35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3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54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5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 idx="34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body" idx="35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body" idx="38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 idx="34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35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 idx="3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body" idx="35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>
            <a:spLocks noGrp="1"/>
          </p:cNvSpPr>
          <p:nvPr>
            <p:ph type="title" idx="34"/>
          </p:nvPr>
        </p:nvSpPr>
        <p:spPr>
          <a:xfrm>
            <a:off x="6788151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2" name="Shape 1052"/>
          <p:cNvSpPr txBox="1">
            <a:spLocks noGrp="1"/>
          </p:cNvSpPr>
          <p:nvPr>
            <p:ph type="body" idx="35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 idx="37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subTitle" idx="36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791" name="Picture 79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66" name="Shape 966"/>
          <p:cNvSpPr txBox="1">
            <a:spLocks noGrp="1"/>
          </p:cNvSpPr>
          <p:nvPr>
            <p:ph type="body" idx="3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 idx="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573" name="Shape 573"/>
          <p:cNvSpPr txBox="1">
            <a:spLocks noGrp="1"/>
          </p:cNvSpPr>
          <p:nvPr>
            <p:ph type="body" idx="5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 idx="3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3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19" name="Shape 819"/>
          <p:cNvSpPr txBox="1">
            <a:spLocks noGrp="1"/>
          </p:cNvSpPr>
          <p:nvPr>
            <p:ph type="body" idx="3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0" name="Shape 820"/>
          <p:cNvSpPr txBox="1">
            <a:spLocks noGrp="1"/>
          </p:cNvSpPr>
          <p:nvPr>
            <p:ph type="body" idx="3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3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3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3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4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4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 idx="3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3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3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title" idx="3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71" name="Shape 1171"/>
          <p:cNvSpPr txBox="1">
            <a:spLocks noGrp="1"/>
          </p:cNvSpPr>
          <p:nvPr>
            <p:ph type="body" idx="3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72" name="Shape 1172"/>
          <p:cNvSpPr txBox="1">
            <a:spLocks noGrp="1"/>
          </p:cNvSpPr>
          <p:nvPr>
            <p:ph type="body" idx="3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73" name="Shape 11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title" idx="3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2" name="Shape 782"/>
          <p:cNvSpPr txBox="1">
            <a:spLocks noGrp="1"/>
          </p:cNvSpPr>
          <p:nvPr>
            <p:ph type="body" idx="3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 idx="3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body" idx="3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75" name="Shape 107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76" name="Shape 10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 idx="3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2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 txBox="1">
            <a:spLocks noGrp="1"/>
          </p:cNvSpPr>
          <p:nvPr>
            <p:ph type="title" idx="5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178" name="Shape 1178"/>
          <p:cNvSpPr txBox="1">
            <a:spLocks noGrp="1"/>
          </p:cNvSpPr>
          <p:nvPr>
            <p:ph type="subTitle" idx="4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180" name="Picture 1180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 idx="5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4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0" name="Shape 7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9" name="Shape 979"/>
          <p:cNvSpPr txBox="1">
            <a:spLocks noGrp="1"/>
          </p:cNvSpPr>
          <p:nvPr>
            <p:ph type="body" idx="4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80" name="Shape 980"/>
          <p:cNvSpPr txBox="1">
            <a:spLocks noGrp="1"/>
          </p:cNvSpPr>
          <p:nvPr>
            <p:ph type="body" idx="42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81" name="Shape 9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 idx="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4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4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4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title" idx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09" name="Shape 1009"/>
          <p:cNvSpPr txBox="1">
            <a:spLocks noGrp="1"/>
          </p:cNvSpPr>
          <p:nvPr>
            <p:ph type="body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0" name="Shape 10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 idx="5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4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4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 txBox="1">
            <a:spLocks noGrp="1"/>
          </p:cNvSpPr>
          <p:nvPr>
            <p:ph type="title" idx="5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90" name="Shape 1190"/>
          <p:cNvSpPr txBox="1">
            <a:spLocks noGrp="1"/>
          </p:cNvSpPr>
          <p:nvPr>
            <p:ph type="body" idx="4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4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92" name="Shape 1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2" name="Shape 732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title" idx="5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13" name="Shape 913"/>
          <p:cNvSpPr txBox="1">
            <a:spLocks noGrp="1"/>
          </p:cNvSpPr>
          <p:nvPr>
            <p:ph type="body" idx="4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4" name="Shape 9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Group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8" name="Shape 448"/>
          <p:cNvSpPr txBox="1">
            <a:spLocks noGrp="1"/>
          </p:cNvSpPr>
          <p:nvPr>
            <p:ph type="title" idx="5"/>
          </p:nvPr>
        </p:nvSpPr>
        <p:spPr>
          <a:xfrm>
            <a:off x="562210" y="0"/>
            <a:ext cx="8581790" cy="76632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600">
                <a:solidFill>
                  <a:srgbClr val="215BAE"/>
                </a:soli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449" name="Shape 449"/>
          <p:cNvSpPr/>
          <p:nvPr/>
        </p:nv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451" name="Picture 451"/>
          <p:cNvPicPr/>
          <p:nvPr/>
        </p:nvPicPr>
        <p:blipFill>
          <a:blip r:embed="rId3"/>
          <a:stretch/>
        </p:blipFill>
        <p:spPr>
          <a:xfrm>
            <a:off x="562210" y="6214281"/>
            <a:ext cx="2158814" cy="379415"/>
          </a:xfrm>
          <a:prstGeom prst="rect">
            <a:avLst/>
          </a:prstGeom>
        </p:spPr>
      </p:pic>
      <p:sp>
        <p:nvSpPr>
          <p:cNvPr id="452" name="Shape 452"/>
          <p:cNvSpPr txBox="1"/>
          <p:nvPr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sz="2600" b="1" i="0">
                <a:solidFill>
                  <a:schemeClr val="bg1"/>
                </a:solidFill>
                <a:latin typeface="Arial"/>
                <a:ea typeface="Arial"/>
                <a:cs typeface="Arial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Picture 1145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146" name="Shape 1146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sp>
        <p:nvSpPr>
          <p:cNvPr id="1147" name="Shape 1147"/>
          <p:cNvSpPr txBox="1">
            <a:spLocks noGrp="1"/>
          </p:cNvSpPr>
          <p:nvPr>
            <p:ph type="title" idx="7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148" name="Shape 1148"/>
          <p:cNvSpPr txBox="1">
            <a:spLocks noGrp="1"/>
          </p:cNvSpPr>
          <p:nvPr>
            <p:ph type="subTitle" idx="6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grpSp>
        <p:nvGrpSpPr>
          <p:cNvPr id="1149" name="Shape 1149"/>
          <p:cNvGrpSpPr/>
          <p:nvPr/>
        </p:nvGrpSpPr>
        <p:grpSpPr>
          <a:xfrm>
            <a:off x="5580063" y="1194011"/>
            <a:ext cx="1924068" cy="369888"/>
            <a:chOff x="0" y="0"/>
            <a:chExt cx="1924068" cy="369888"/>
          </a:xfrm>
        </p:grpSpPr>
        <p:sp>
          <p:nvSpPr>
            <p:cNvPr id="1150" name="Shape 1150"/>
            <p:cNvSpPr/>
            <p:nvPr/>
          </p:nvSpPr>
          <p:spPr>
            <a:xfrm>
              <a:off x="0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312737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>
              <a:off x="625475" y="1593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563705" y="9525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250950" y="1593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911238" y="0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39" name="Shape 1139"/>
          <p:cNvSpPr txBox="1">
            <a:spLocks noGrp="1"/>
          </p:cNvSpPr>
          <p:nvPr>
            <p:ph type="body" idx="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40" name="Shape 11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 idx="7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59" name="Shape 7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6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48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 idx="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2" name="Shape 762"/>
          <p:cNvSpPr txBox="1">
            <a:spLocks noGrp="1"/>
          </p:cNvSpPr>
          <p:nvPr>
            <p:ph type="body" idx="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3" name="Shape 763"/>
          <p:cNvSpPr txBox="1">
            <a:spLocks noGrp="1"/>
          </p:cNvSpPr>
          <p:nvPr>
            <p:ph type="body" idx="4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4" name="Shape 764"/>
          <p:cNvSpPr txBox="1">
            <a:spLocks noGrp="1"/>
          </p:cNvSpPr>
          <p:nvPr>
            <p:ph type="body" idx="8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body" idx="8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title" idx="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62" name="Shape 1162"/>
          <p:cNvSpPr txBox="1">
            <a:spLocks noGrp="1"/>
          </p:cNvSpPr>
          <p:nvPr>
            <p:ph type="body" idx="6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63" name="Shape 1163"/>
          <p:cNvSpPr txBox="1">
            <a:spLocks noGrp="1"/>
          </p:cNvSpPr>
          <p:nvPr>
            <p:ph type="body" idx="48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64" name="Shape 11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 idx="7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6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4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6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title" idx="7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67" name="Shape 1167"/>
          <p:cNvSpPr txBox="1">
            <a:spLocks noGrp="1"/>
          </p:cNvSpPr>
          <p:nvPr>
            <p:ph type="body" idx="6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68" name="Shape 11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Picture 901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902" name="Shape 902"/>
          <p:cNvSpPr txBox="1">
            <a:spLocks noGrp="1"/>
          </p:cNvSpPr>
          <p:nvPr>
            <p:ph type="title" idx="9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903" name="Shape 903"/>
          <p:cNvSpPr txBox="1">
            <a:spLocks noGrp="1"/>
          </p:cNvSpPr>
          <p:nvPr>
            <p:ph type="subTitle" idx="8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8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 idx="9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717" name="Shape 717"/>
          <p:cNvSpPr txBox="1">
            <a:spLocks noGrp="1"/>
          </p:cNvSpPr>
          <p:nvPr>
            <p:ph type="body" idx="8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64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8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68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 idx="9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5" name="Shape 725"/>
          <p:cNvSpPr txBox="1">
            <a:spLocks noGrp="1"/>
          </p:cNvSpPr>
          <p:nvPr>
            <p:ph type="body" idx="8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68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body" idx="78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79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 idx="9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8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68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 idx="9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62" name="Shape 662"/>
          <p:cNvSpPr txBox="1">
            <a:spLocks noGrp="1"/>
          </p:cNvSpPr>
          <p:nvPr>
            <p:ph type="body" idx="8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663" name="Shape 663"/>
          <p:cNvSpPr txBox="1">
            <a:spLocks noGrp="1"/>
          </p:cNvSpPr>
          <p:nvPr>
            <p:ph type="body" idx="68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97" name="Shape 897"/>
          <p:cNvSpPr txBox="1">
            <a:spLocks noGrp="1"/>
          </p:cNvSpPr>
          <p:nvPr>
            <p:ph type="body" idx="8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>
            <a:spLocks noGrp="1"/>
          </p:cNvSpPr>
          <p:nvPr>
            <p:ph type="title" idx="9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45" name="Shape 1045"/>
          <p:cNvSpPr txBox="1">
            <a:spLocks noGrp="1"/>
          </p:cNvSpPr>
          <p:nvPr>
            <p:ph type="body" idx="8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6" name="Shape 10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">
    <p:spTree>
      <p:nvGrpSpPr>
        <p:cNvPr id="1" name="Group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9"/>
          </p:nvPr>
        </p:nvSpPr>
        <p:spPr>
          <a:xfrm>
            <a:off x="468313" y="0"/>
            <a:ext cx="8424862" cy="6273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 idx="11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927" name="Shape 927"/>
          <p:cNvSpPr txBox="1">
            <a:spLocks noGrp="1"/>
          </p:cNvSpPr>
          <p:nvPr>
            <p:ph type="subTitle" idx="10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929" name="Picture 929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2" name="Shape 7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 idx="1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0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84" name="Shape 9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4" name="Shape 974"/>
          <p:cNvSpPr txBox="1">
            <a:spLocks noGrp="1"/>
          </p:cNvSpPr>
          <p:nvPr>
            <p:ph type="body" idx="10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5" name="Shape 975"/>
          <p:cNvSpPr txBox="1">
            <a:spLocks noGrp="1"/>
          </p:cNvSpPr>
          <p:nvPr>
            <p:ph type="body" idx="59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6" name="Shape 9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 idx="1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body" idx="10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59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body" idx="76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77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 idx="1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0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59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 idx="1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41" name="Shape 741"/>
          <p:cNvSpPr txBox="1">
            <a:spLocks noGrp="1"/>
          </p:cNvSpPr>
          <p:nvPr>
            <p:ph type="body" idx="10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body" idx="59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 idx="11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0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subTitle" idx="12"/>
          </p:nvPr>
        </p:nvSpPr>
        <p:spPr>
          <a:xfrm>
            <a:off x="611188" y="4652963"/>
            <a:ext cx="7723186" cy="360362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title" idx="13"/>
          </p:nvPr>
        </p:nvSpPr>
        <p:spPr>
          <a:xfrm>
            <a:off x="611188" y="2455863"/>
            <a:ext cx="7723186" cy="2139950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591" name="Picture 591"/>
          <p:cNvPicPr/>
          <p:nvPr/>
        </p:nvPicPr>
        <p:blipFill>
          <a:blip r:embed="rId3"/>
          <a:stretch/>
        </p:blipFill>
        <p:spPr>
          <a:xfrm>
            <a:off x="354013" y="511175"/>
            <a:ext cx="1392237" cy="1231900"/>
          </a:xfrm>
          <a:prstGeom prst="rect">
            <a:avLst/>
          </a:prstGeom>
        </p:spPr>
      </p:pic>
      <p:sp>
        <p:nvSpPr>
          <p:cNvPr id="592" name="Shape 592"/>
          <p:cNvSpPr txBox="1"/>
          <p:nvPr/>
        </p:nvSpPr>
        <p:spPr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sz="1400" b="1">
                <a:solidFill>
                  <a:schemeClr val="hlink"/>
                </a:solidFill>
                <a:latin typeface="Arial"/>
                <a:ea typeface="Arial"/>
                <a:cs typeface="Arial"/>
              </a:rPr>
              <a:t>www.rosatom.ru</a:t>
            </a:r>
          </a:p>
        </p:txBody>
      </p:sp>
      <p:grpSp>
        <p:nvGrpSpPr>
          <p:cNvPr id="593" name="Shape 593"/>
          <p:cNvGrpSpPr/>
          <p:nvPr/>
        </p:nvGrpSpPr>
        <p:grpSpPr>
          <a:xfrm>
            <a:off x="5634044" y="1214422"/>
            <a:ext cx="1885968" cy="365125"/>
            <a:chOff x="0" y="0"/>
            <a:chExt cx="1885968" cy="365125"/>
          </a:xfrm>
        </p:grpSpPr>
        <p:sp>
          <p:nvSpPr>
            <p:cNvPr id="594" name="Shape 594"/>
            <p:cNvSpPr/>
            <p:nvPr/>
          </p:nvSpPr>
          <p:spPr>
            <a:xfrm>
              <a:off x="0" y="4762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525605" y="0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625475" y="4762"/>
              <a:ext cx="360362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938212" y="4762"/>
              <a:ext cx="360363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1250950" y="4762"/>
              <a:ext cx="360361" cy="360363"/>
            </a:xfrm>
            <a:prstGeom prst="ellipse">
              <a:avLst/>
            </a:prstGeom>
            <a:noFill/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292109" y="4762"/>
              <a:ext cx="360362" cy="36036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2400" b="1">
                  <a:solidFill>
                    <a:schemeClr val="hlink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 idx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64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3" name="Shape 563"/>
          <p:cNvSpPr txBox="1">
            <a:spLocks noGrp="1"/>
          </p:cNvSpPr>
          <p:nvPr>
            <p:ph type="body" idx="70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7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58" name="Shape 1158"/>
          <p:cNvSpPr txBox="1">
            <a:spLocks noGrp="1"/>
          </p:cNvSpPr>
          <p:nvPr>
            <p:ph type="body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59" name="Shape 11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title" idx="13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962" name="Shape 962"/>
          <p:cNvSpPr txBox="1">
            <a:spLocks noGrp="1"/>
          </p:cNvSpPr>
          <p:nvPr>
            <p:ph type="body" idx="12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63" name="Shape 9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79" name="Shape 1079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80" name="Shape 1080"/>
          <p:cNvSpPr txBox="1">
            <a:spLocks noGrp="1"/>
          </p:cNvSpPr>
          <p:nvPr>
            <p:ph type="body" idx="61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81" name="Shape 10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2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6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6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6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 idx="13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type="body" idx="1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body" idx="6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title" idx="13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87" name="Shape 987"/>
          <p:cNvSpPr txBox="1">
            <a:spLocks noGrp="1"/>
          </p:cNvSpPr>
          <p:nvPr>
            <p:ph type="body" idx="1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988" name="Shape 988"/>
          <p:cNvSpPr txBox="1">
            <a:spLocks noGrp="1"/>
          </p:cNvSpPr>
          <p:nvPr>
            <p:ph type="body" idx="6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89" name="Shape 9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70" name="Shape 970"/>
          <p:cNvSpPr txBox="1">
            <a:spLocks noGrp="1"/>
          </p:cNvSpPr>
          <p:nvPr>
            <p:ph type="body" idx="12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1" name="Shape 9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>
            <a:spLocks noGrp="1"/>
          </p:cNvSpPr>
          <p:nvPr>
            <p:ph type="title" idx="13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8" name="Shape 948"/>
          <p:cNvSpPr txBox="1">
            <a:spLocks noGrp="1"/>
          </p:cNvSpPr>
          <p:nvPr>
            <p:ph type="body" idx="12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9" name="Shape 9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 idx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64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аблица">
    <p:spTree>
      <p:nvGrpSpPr>
        <p:cNvPr id="1" name="Group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 idx="13"/>
          </p:nvPr>
        </p:nvSpPr>
        <p:spPr>
          <a:xfrm>
            <a:off x="468313" y="0"/>
            <a:ext cx="7632700" cy="962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07" name="Shape 307"/>
          <p:cNvSpPr txBox="1">
            <a:spLocks noGrp="1"/>
          </p:cNvSpPr>
          <p:nvPr>
            <p:ph type="title" idx="15"/>
          </p:nvPr>
        </p:nvSpPr>
        <p:spPr>
          <a:xfrm>
            <a:off x="612775" y="2181225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ubTitle" idx="14"/>
          </p:nvPr>
        </p:nvSpPr>
        <p:spPr>
          <a:xfrm>
            <a:off x="612775" y="3284538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58" name="Shape 858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title" idx="15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body" idx="14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6" name="Shape 10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56" name="Shape 10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14" name="Shape 814"/>
          <p:cNvSpPr txBox="1">
            <a:spLocks noGrp="1"/>
          </p:cNvSpPr>
          <p:nvPr>
            <p:ph type="body" idx="14"/>
          </p:nvPr>
        </p:nvSpPr>
        <p:spPr>
          <a:xfrm>
            <a:off x="468313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body" idx="56"/>
          </p:nvPr>
        </p:nvSpPr>
        <p:spPr>
          <a:xfrm>
            <a:off x="4756150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 idx="1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4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56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57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58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>
            <a:spLocks noGrp="1"/>
          </p:cNvSpPr>
          <p:nvPr>
            <p:ph type="title" idx="15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88" name="Shape 888"/>
          <p:cNvSpPr txBox="1">
            <a:spLocks noGrp="1"/>
          </p:cNvSpPr>
          <p:nvPr>
            <p:ph type="body" idx="14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9" name="Shape 889"/>
          <p:cNvSpPr txBox="1">
            <a:spLocks noGrp="1"/>
          </p:cNvSpPr>
          <p:nvPr>
            <p:ph type="body" idx="56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 idx="15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4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body" idx="56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>
            <a:spLocks noGrp="1"/>
          </p:cNvSpPr>
          <p:nvPr>
            <p:ph type="title" idx="1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126" name="Shape 1126"/>
          <p:cNvSpPr txBox="1">
            <a:spLocks noGrp="1"/>
          </p:cNvSpPr>
          <p:nvPr>
            <p:ph type="body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27" name="Shape 1127"/>
          <p:cNvSpPr txBox="1">
            <a:spLocks noGrp="1"/>
          </p:cNvSpPr>
          <p:nvPr>
            <p:ph type="body" idx="64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28" name="Shape 1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54" name="Shape 854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 idx="15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4"/>
          </p:nvPr>
        </p:nvSpPr>
        <p:spPr>
          <a:xfrm>
            <a:off x="468313" y="0"/>
            <a:ext cx="6167437" cy="627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03"/>
          <p:cNvPicPr/>
          <p:nvPr/>
        </p:nvPicPr>
        <p:blipFill>
          <a:blip r:embed="rId3"/>
          <a:stretch/>
        </p:blipFill>
        <p:spPr>
          <a:xfrm>
            <a:off x="323877" y="293691"/>
            <a:ext cx="1674813" cy="148113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104" name="Shape 1104"/>
          <p:cNvSpPr txBox="1">
            <a:spLocks noGrp="1"/>
          </p:cNvSpPr>
          <p:nvPr>
            <p:ph type="title" idx="17"/>
          </p:nvPr>
        </p:nvSpPr>
        <p:spPr>
          <a:xfrm>
            <a:off x="612778" y="2181279"/>
            <a:ext cx="8280400" cy="1031875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1800"/>
            </a:lvl1pPr>
          </a:lstStyle>
          <a:p>
            <a:r>
              <a:t>Образец заголовка</a:t>
            </a:r>
          </a:p>
        </p:txBody>
      </p:sp>
      <p:sp>
        <p:nvSpPr>
          <p:cNvPr id="1105" name="Shape 1105"/>
          <p:cNvSpPr txBox="1">
            <a:spLocks noGrp="1"/>
          </p:cNvSpPr>
          <p:nvPr>
            <p:ph type="subTitle" idx="16"/>
          </p:nvPr>
        </p:nvSpPr>
        <p:spPr>
          <a:xfrm>
            <a:off x="612802" y="3284539"/>
            <a:ext cx="3743325" cy="649287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pic>
        <p:nvPicPr>
          <p:cNvPr id="1107" name="Picture 1107"/>
          <p:cNvPicPr/>
          <p:nvPr/>
        </p:nvPicPr>
        <p:blipFill>
          <a:blip r:embed="rId3"/>
          <a:stretch/>
        </p:blipFill>
        <p:spPr>
          <a:xfrm>
            <a:off x="323850" y="293688"/>
            <a:ext cx="1674813" cy="1481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3" name="Shape 1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 idx="17"/>
          </p:nvPr>
        </p:nvSpPr>
        <p:spPr>
          <a:xfrm>
            <a:off x="722313" y="4406954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6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11" name="Shape 6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7" name="Shape 1117"/>
          <p:cNvSpPr txBox="1">
            <a:spLocks noGrp="1"/>
          </p:cNvSpPr>
          <p:nvPr>
            <p:ph type="body" idx="16"/>
          </p:nvPr>
        </p:nvSpPr>
        <p:spPr>
          <a:xfrm>
            <a:off x="468340" y="1125538"/>
            <a:ext cx="4135437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8" name="Shape 1118"/>
          <p:cNvSpPr txBox="1">
            <a:spLocks noGrp="1"/>
          </p:cNvSpPr>
          <p:nvPr>
            <p:ph type="body" idx="82"/>
          </p:nvPr>
        </p:nvSpPr>
        <p:spPr>
          <a:xfrm>
            <a:off x="4756177" y="1125538"/>
            <a:ext cx="4137025" cy="514826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9" name="Shape 11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 idx="17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0" name="Shape 1110"/>
          <p:cNvSpPr txBox="1">
            <a:spLocks noGrp="1"/>
          </p:cNvSpPr>
          <p:nvPr>
            <p:ph type="body" idx="16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8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body" idx="92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13" name="Shape 1113"/>
          <p:cNvSpPr txBox="1">
            <a:spLocks noGrp="1"/>
          </p:cNvSpPr>
          <p:nvPr>
            <p:ph type="body" idx="93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14" name="Shape 1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title" idx="17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57" name="Shape 957"/>
          <p:cNvSpPr txBox="1">
            <a:spLocks noGrp="1"/>
          </p:cNvSpPr>
          <p:nvPr>
            <p:ph type="body" idx="16"/>
          </p:nvPr>
        </p:nvSpPr>
        <p:spPr>
          <a:xfrm>
            <a:off x="3575051" y="273077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58" name="Shape 958"/>
          <p:cNvSpPr txBox="1">
            <a:spLocks noGrp="1"/>
          </p:cNvSpPr>
          <p:nvPr>
            <p:ph type="body" idx="8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title" idx="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7" name="Shape 7"/>
          <p:cNvGrpSpPr/>
          <p:nvPr/>
        </p:nvGrpSpPr>
        <p:grpSpPr>
          <a:xfrm>
            <a:off x="220403" y="6510357"/>
            <a:ext cx="1473437" cy="190479"/>
            <a:chOff x="0" y="0"/>
            <a:chExt cx="1473437" cy="190479"/>
          </a:xfrm>
        </p:grpSpPr>
        <p:sp>
          <p:nvSpPr>
            <p:cNvPr id="8" name="Shape 8"/>
            <p:cNvSpPr/>
            <p:nvPr/>
          </p:nvSpPr>
          <p:spPr>
            <a:xfrm>
              <a:off x="0" y="11092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1294050" y="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535216" y="1567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38353" y="156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501878" y="1567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55856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789216" y="1567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032110" y="1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  <p:sp>
          <p:nvSpPr>
            <p:cNvPr id="16" name="Shape 16"/>
            <p:cNvSpPr/>
            <p:nvPr/>
          </p:nvSpPr>
          <p:spPr>
            <a:xfrm>
              <a:off x="1259075" y="1362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001918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279630" y="0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8"/>
          </p:nvPr>
        </p:nvSpPr>
        <p:spPr>
          <a:xfrm>
            <a:off x="1482158" y="1990667"/>
            <a:ext cx="4389768" cy="125611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>
            <a:sp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 idx="19"/>
          </p:nvPr>
        </p:nvSpPr>
        <p:spPr>
          <a:xfrm>
            <a:off x="1256996" y="337153"/>
            <a:ext cx="6817284" cy="2983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/>
          <a:p>
            <a:pPr lvl="0"/>
            <a:r>
              <a:t>Click to edit Master title style</a:t>
            </a:r>
          </a:p>
        </p:txBody>
      </p:sp>
      <p:sp>
        <p:nvSpPr>
          <p:cNvPr id="94" name="Shape 94"/>
          <p:cNvSpPr/>
          <p:nvPr/>
        </p:nvSpPr>
        <p:spPr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4"/>
          <a:stretch/>
        </p:blipFill>
        <p:spPr>
          <a:xfrm>
            <a:off x="8178323" y="42452"/>
            <a:ext cx="905489" cy="801773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99" name="Picture 99"/>
          <p:cNvPicPr/>
          <p:nvPr/>
        </p:nvPicPr>
        <p:blipFill>
          <a:blip r:embed="rId5"/>
          <a:stretch/>
        </p:blipFill>
        <p:spPr>
          <a:xfrm>
            <a:off x="129182" y="119001"/>
            <a:ext cx="1022737" cy="734624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defPPr/>
      <a:lvl1pPr lvl="0" algn="l"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lvl="1" algn="l">
        <a:defRPr sz="1900" b="1">
          <a:solidFill>
            <a:schemeClr val="tx2"/>
          </a:solidFill>
          <a:latin typeface="Arial"/>
          <a:ea typeface="Arial"/>
          <a:cs typeface="Arial"/>
        </a:defRPr>
      </a:lvl2pPr>
      <a:lvl3pPr lvl="2" algn="l">
        <a:defRPr sz="1900" b="1">
          <a:solidFill>
            <a:schemeClr val="tx2"/>
          </a:solidFill>
          <a:latin typeface="Arial"/>
          <a:ea typeface="Arial"/>
          <a:cs typeface="Arial"/>
        </a:defRPr>
      </a:lvl3pPr>
      <a:lvl4pPr lvl="3" algn="l">
        <a:defRPr sz="1900" b="1">
          <a:solidFill>
            <a:schemeClr val="tx2"/>
          </a:solidFill>
          <a:latin typeface="Arial"/>
          <a:ea typeface="Arial"/>
          <a:cs typeface="Arial"/>
        </a:defRPr>
      </a:lvl4pPr>
      <a:lvl5pPr lvl="4" algn="l">
        <a:defRPr sz="1900" b="1">
          <a:solidFill>
            <a:schemeClr val="tx2"/>
          </a:solidFill>
          <a:latin typeface="Arial"/>
          <a:ea typeface="Arial"/>
          <a:cs typeface="Arial"/>
        </a:defRPr>
      </a:lvl5pPr>
      <a:lvl6pPr marL="466330" lvl="5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6pPr>
      <a:lvl7pPr marL="932665" lvl="6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7pPr>
      <a:lvl8pPr marL="1398999" lvl="7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8pPr>
      <a:lvl9pPr marL="1865332" lvl="8" indent="0" algn="l">
        <a:defRPr sz="19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marL="0" lvl="0" indent="0" algn="l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44" lvl="1" indent="-195925" algn="l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66330" lvl="2" indent="-267170" algn="l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626636" lvl="3" indent="-158683" algn="l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764785" lvl="4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764785" lvl="5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764785" lvl="6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764785" lvl="7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764785" lvl="8" indent="-132776" algn="l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6633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32665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98999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65332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331665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97996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64329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730663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 idx="2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05" name="Picture 105"/>
          <p:cNvPicPr/>
          <p:nvPr/>
        </p:nvPicPr>
        <p:blipFill>
          <a:blip r:embed="rId16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22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23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dt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05.06.2024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875" r:id="rId11"/>
    <p:sldLayoutId id="2147483876" r:id="rId12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24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5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pic>
        <p:nvPicPr>
          <p:cNvPr id="117" name="Picture 117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18" name="Shape 118"/>
          <p:cNvGrpSpPr/>
          <p:nvPr/>
        </p:nvGrpSpPr>
        <p:grpSpPr>
          <a:xfrm>
            <a:off x="330154" y="6496071"/>
            <a:ext cx="1474814" cy="190478"/>
            <a:chOff x="0" y="0"/>
            <a:chExt cx="1474814" cy="190478"/>
          </a:xfrm>
        </p:grpSpPr>
        <p:sp>
          <p:nvSpPr>
            <p:cNvPr id="119" name="Shape 119"/>
            <p:cNvSpPr/>
            <p:nvPr/>
          </p:nvSpPr>
          <p:spPr>
            <a:xfrm>
              <a:off x="1295426" y="0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277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531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234968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98493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52470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8583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11090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55689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998532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041418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 idx="2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35" name="Picture 135"/>
          <p:cNvPicPr/>
          <p:nvPr/>
        </p:nvPicPr>
        <p:blipFill>
          <a:blip r:embed="rId16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8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 idx="29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41" name="Picture 141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42" name="Shape 142"/>
          <p:cNvGrpSpPr/>
          <p:nvPr/>
        </p:nvGrpSpPr>
        <p:grpSpPr>
          <a:xfrm>
            <a:off x="260122" y="6496072"/>
            <a:ext cx="1506746" cy="190477"/>
            <a:chOff x="0" y="0"/>
            <a:chExt cx="1506746" cy="190477"/>
          </a:xfrm>
        </p:grpSpPr>
        <p:sp>
          <p:nvSpPr>
            <p:cNvPr id="143" name="Shape 143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81215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535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38352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501878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55856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89216" y="1565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327360" y="1565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259075" y="1360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001918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044803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3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 idx="3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59" name="Picture 159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160" name="Shape 160"/>
          <p:cNvGrpSpPr/>
          <p:nvPr/>
        </p:nvGrpSpPr>
        <p:grpSpPr>
          <a:xfrm>
            <a:off x="214282" y="6510359"/>
            <a:ext cx="1414473" cy="190478"/>
            <a:chOff x="0" y="0"/>
            <a:chExt cx="1414473" cy="190478"/>
          </a:xfrm>
        </p:grpSpPr>
        <p:sp>
          <p:nvSpPr>
            <p:cNvPr id="161" name="Shape 161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1590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35086" y="0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73037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36562" y="1565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90540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23900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76253" y="6329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193759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936602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979487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ldNum" idx="4"/>
          </p:nvPr>
        </p:nvSpPr>
        <p:spPr>
          <a:xfrm>
            <a:off x="8259767" y="6448499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3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title" idx="3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77" name="Picture 177"/>
          <p:cNvPicPr/>
          <p:nvPr/>
        </p:nvPicPr>
        <p:blipFill>
          <a:blip r:embed="rId14"/>
          <a:stretch/>
        </p:blipFill>
        <p:spPr>
          <a:xfrm>
            <a:off x="8005764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34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4"/>
          </p:nvPr>
        </p:nvSpPr>
        <p:spPr>
          <a:xfrm>
            <a:off x="8259763" y="6448427"/>
            <a:ext cx="627061" cy="37782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35"/>
          </p:nvPr>
        </p:nvSpPr>
        <p:spPr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pic>
        <p:nvPicPr>
          <p:cNvPr id="183" name="Picture 183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84" name="Shape 184"/>
          <p:cNvSpPr/>
          <p:nvPr/>
        </p:nvSpPr>
        <p:spPr>
          <a:xfrm>
            <a:off x="2163764" y="6469065"/>
            <a:ext cx="179386" cy="179386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txBody>
          <a:bodyPr wrap="none" lIns="0" tIns="0" rIns="0" bIns="0" anchor="ctr"/>
          <a:lstStyle/>
          <a:p>
            <a:pPr algn="ctr"/>
            <a:endParaRPr sz="1200" b="1">
              <a:solidFill>
                <a:srgbClr val="414142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3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title" idx="3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90" name="Picture 190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title" idx="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24" name="Picture 24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title" idx="5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30" name="Picture 30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title" idx="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36" name="Picture 36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37" name="Shape 37"/>
          <p:cNvGrpSpPr/>
          <p:nvPr/>
        </p:nvGrpSpPr>
        <p:grpSpPr>
          <a:xfrm>
            <a:off x="219044" y="6505595"/>
            <a:ext cx="1479558" cy="193675"/>
            <a:chOff x="0" y="0"/>
            <a:chExt cx="1479558" cy="193675"/>
          </a:xfrm>
        </p:grpSpPr>
        <p:sp>
          <p:nvSpPr>
            <p:cNvPr id="38" name="Shape 38"/>
            <p:cNvSpPr/>
            <p:nvPr/>
          </p:nvSpPr>
          <p:spPr>
            <a:xfrm>
              <a:off x="0" y="1109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290514" y="14289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2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546101" y="1566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249238" y="1566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12763" y="1566"/>
              <a:ext cx="1587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44969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300171" y="14289"/>
              <a:ext cx="179386" cy="179386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</a:p>
          </p:txBody>
        </p:sp>
        <p:sp>
          <p:nvSpPr>
            <p:cNvPr id="45" name="Shape 45"/>
            <p:cNvSpPr/>
            <p:nvPr/>
          </p:nvSpPr>
          <p:spPr>
            <a:xfrm>
              <a:off x="790580" y="0"/>
              <a:ext cx="179386" cy="179386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4</a:t>
              </a:r>
            </a:p>
          </p:txBody>
        </p:sp>
        <p:sp>
          <p:nvSpPr>
            <p:cNvPr id="46" name="Shape 46"/>
            <p:cNvSpPr/>
            <p:nvPr/>
          </p:nvSpPr>
          <p:spPr>
            <a:xfrm>
              <a:off x="1269960" y="1361"/>
              <a:ext cx="0" cy="1793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012803" y="1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55689" y="11091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8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title" idx="9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54" name="Picture 54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0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 idx="11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0" name="Picture 60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2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 idx="13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66" name="Picture 66"/>
          <p:cNvPicPr/>
          <p:nvPr/>
        </p:nvPicPr>
        <p:blipFill>
          <a:blip r:embed="rId15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</p:spPr>
      </p:pic>
      <p:grpSp>
        <p:nvGrpSpPr>
          <p:cNvPr id="67" name="Shape 67"/>
          <p:cNvGrpSpPr/>
          <p:nvPr/>
        </p:nvGrpSpPr>
        <p:grpSpPr>
          <a:xfrm>
            <a:off x="253742" y="6510359"/>
            <a:ext cx="1492487" cy="190478"/>
            <a:chOff x="0" y="0"/>
            <a:chExt cx="1492487" cy="190478"/>
          </a:xfrm>
        </p:grpSpPr>
        <p:sp>
          <p:nvSpPr>
            <p:cNvPr id="68" name="Shape 68"/>
            <p:cNvSpPr/>
            <p:nvPr/>
          </p:nvSpPr>
          <p:spPr>
            <a:xfrm>
              <a:off x="0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1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313100" y="9525"/>
              <a:ext cx="179386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marL="0" marR="0" indent="0" algn="ctr">
                <a:lnSpc>
                  <a:spcPct val="100000"/>
                </a:lnSpc>
              </a:pPr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6</a:t>
              </a: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535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3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238353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512764" y="1565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55856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89216" y="1565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4</a:t>
              </a:r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84393" y="4760"/>
              <a:ext cx="179386" cy="179387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1259075" y="136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01918" y="0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1044803" y="11090"/>
              <a:ext cx="179387" cy="179387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sz="1200" b="1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5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4"/>
          </p:nvPr>
        </p:nvSpPr>
        <p:spPr>
          <a:xfrm>
            <a:off x="8259763" y="6448425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rgbClr val="003274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4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 idx="15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84" name="Picture 84"/>
          <p:cNvPicPr/>
          <p:nvPr/>
        </p:nvPicPr>
        <p:blipFill>
          <a:blip r:embed="rId14"/>
          <a:stretch/>
        </p:blipFill>
        <p:spPr>
          <a:xfrm>
            <a:off x="8005763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4"/>
          </p:nvPr>
        </p:nvSpPr>
        <p:spPr>
          <a:xfrm>
            <a:off x="8259767" y="6448479"/>
            <a:ext cx="627061" cy="3778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lvl="0" algn="r">
              <a:defRPr sz="2200" b="1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6"/>
          </p:nvPr>
        </p:nvSpPr>
        <p:spPr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 idx="17"/>
          </p:nvPr>
        </p:nvSpPr>
        <p:spPr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90" name="Picture 90"/>
          <p:cNvPicPr/>
          <p:nvPr/>
        </p:nvPicPr>
        <p:blipFill>
          <a:blip r:embed="rId14"/>
          <a:stretch/>
        </p:blipFill>
        <p:spPr>
          <a:xfrm>
            <a:off x="8005764" y="106363"/>
            <a:ext cx="887411" cy="78581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defPPr/>
      <a:lvl1pPr lvl="0" algn="l"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2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2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2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2000" b="1">
          <a:solidFill>
            <a:schemeClr val="hlink"/>
          </a:solidFill>
          <a:latin typeface="Arial"/>
          <a:ea typeface="Arial"/>
          <a:cs typeface="Arial"/>
        </a:defRPr>
      </a:lvl5pPr>
      <a:lvl6pPr marL="457200" lvl="5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6pPr>
      <a:lvl7pPr marL="914400" lvl="6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7pPr>
      <a:lvl8pPr marL="1371600" lvl="7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8pPr>
      <a:lvl9pPr marL="1828800" lvl="8" indent="0" algn="l">
        <a:defRPr sz="2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180975" lvl="0" indent="-180975" algn="l">
        <a:lnSpc>
          <a:spcPct val="110000"/>
        </a:lnSpc>
        <a:buSzPts val="1600"/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lvl="1" indent="-177800" algn="l">
        <a:lnSpc>
          <a:spcPct val="110000"/>
        </a:lnSpc>
        <a:buSzPts val="1400"/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62050" lvl="2" indent="-268288" algn="l">
        <a:buSzPts val="2200"/>
        <a:buBlip>
          <a:blip r:embed="rId16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65288" lvl="3" indent="-228600" algn="l"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73275" lvl="4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30475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87675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44875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02075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75" y="0"/>
            <a:ext cx="1042988" cy="88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75" y="1466850"/>
            <a:ext cx="4146550" cy="21780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925" y="3770313"/>
            <a:ext cx="4140200" cy="21796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5013" y="1466850"/>
            <a:ext cx="4292600" cy="21780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/>
          <a:lstStyle/>
          <a:p>
            <a:endParaRPr lang="ru-RU" sz="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Calibri Light" pitchFamily="34" charset="0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Неудовлетворенность пациентов из – за недостаточного количества конкурентных слотов. Длительное время ожидания записи к врачу- 14 дней;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Недостаточность информации;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Несвоевременное открытие записи по Госуслугам  приводит  к низкому проценту записи к врачу через портал ЕПГУ;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Неэффективная работа регистратора по распределению потока пациентов к узким специалистам. Отсутствие маршрутизации;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Длительное время ожидания очереди к врачу до 15 мин.;</a:t>
            </a:r>
          </a:p>
          <a:p>
            <a:pPr>
              <a:buFont typeface="Calibri Light" pitchFamily="34" charset="0"/>
              <a:buNone/>
            </a:pPr>
            <a:r>
              <a:rPr lang="ru-RU" sz="900" dirty="0">
                <a:solidFill>
                  <a:schemeClr val="tx1"/>
                </a:solidFill>
                <a:latin typeface="Arial" charset="0"/>
                <a:cs typeface="Arial" charset="0"/>
              </a:rPr>
              <a:t>6.Повышение доступности к специалистам, путем внедрения листа ожидания;</a:t>
            </a:r>
          </a:p>
          <a:p>
            <a:pPr>
              <a:buFont typeface="Calibri Light" pitchFamily="34" charset="0"/>
              <a:buNone/>
            </a:pPr>
            <a:endParaRPr lang="ru-RU" sz="9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Calibri Light" pitchFamily="34" charset="0"/>
              <a:buNone/>
            </a:pPr>
            <a:endParaRPr lang="ru-RU" sz="9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5013" y="3770313"/>
            <a:ext cx="4292600" cy="21796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8" name="Rectangle 3"/>
          <p:cNvSpPr>
            <a:spLocks noGrp="1" noChangeArrowheads="1"/>
          </p:cNvSpPr>
          <p:nvPr>
            <p:ph type="title"/>
          </p:nvPr>
        </p:nvSpPr>
        <p:spPr>
          <a:xfrm>
            <a:off x="1419684" y="508794"/>
            <a:ext cx="6636420" cy="832643"/>
          </a:xfrm>
        </p:spPr>
        <p:txBody>
          <a:bodyPr lIns="0" tIns="0" rIns="0" bIns="0">
            <a:normAutofit/>
          </a:bodyPr>
          <a:lstStyle/>
          <a:p>
            <a:pPr algn="ctr" eaLnBrk="1" hangingPunct="1"/>
            <a:r>
              <a:rPr lang="ru-RU" sz="13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ПСР-проект «Повышение доступности амбулаторно – поликлинической помощи путем увеличения числа конкурентных слотов расписания»</a:t>
            </a:r>
            <a:endParaRPr lang="en-US" sz="13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89" name="TextBox 19"/>
          <p:cNvSpPr txBox="1">
            <a:spLocks noChangeArrowheads="1"/>
          </p:cNvSpPr>
          <p:nvPr/>
        </p:nvSpPr>
        <p:spPr bwMode="auto">
          <a:xfrm>
            <a:off x="4586288" y="3770313"/>
            <a:ext cx="4233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002060"/>
                </a:solidFill>
              </a:rPr>
              <a:t>4</a:t>
            </a:r>
            <a:r>
              <a:rPr lang="ru-RU" sz="1000" b="1">
                <a:solidFill>
                  <a:srgbClr val="002060"/>
                </a:solidFill>
              </a:rPr>
              <a:t>. </a:t>
            </a:r>
            <a:r>
              <a:rPr lang="ru-RU" sz="1000" b="1" u="sng">
                <a:solidFill>
                  <a:srgbClr val="002060"/>
                </a:solidFill>
              </a:rPr>
              <a:t>Ключевые события (КС) </a:t>
            </a:r>
          </a:p>
        </p:txBody>
      </p:sp>
      <p:sp>
        <p:nvSpPr>
          <p:cNvPr id="3090" name="TextBox 20"/>
          <p:cNvSpPr txBox="1">
            <a:spLocks noChangeArrowheads="1"/>
          </p:cNvSpPr>
          <p:nvPr/>
        </p:nvSpPr>
        <p:spPr bwMode="auto">
          <a:xfrm>
            <a:off x="307975" y="3770313"/>
            <a:ext cx="4108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002060"/>
                </a:solidFill>
              </a:rPr>
              <a:t>3</a:t>
            </a:r>
            <a:r>
              <a:rPr lang="ru-RU" sz="1000" b="1">
                <a:solidFill>
                  <a:srgbClr val="002060"/>
                </a:solidFill>
              </a:rPr>
              <a:t>. </a:t>
            </a:r>
            <a:r>
              <a:rPr lang="ru-RU" sz="1000" b="1" u="sng">
                <a:solidFill>
                  <a:srgbClr val="002060"/>
                </a:solidFill>
              </a:rPr>
              <a:t>Цели и плановый эффект</a:t>
            </a:r>
          </a:p>
        </p:txBody>
      </p:sp>
      <p:sp>
        <p:nvSpPr>
          <p:cNvPr id="3091" name="TextBox 16"/>
          <p:cNvSpPr txBox="1">
            <a:spLocks noChangeArrowheads="1"/>
          </p:cNvSpPr>
          <p:nvPr/>
        </p:nvSpPr>
        <p:spPr bwMode="auto">
          <a:xfrm>
            <a:off x="4572000" y="1484313"/>
            <a:ext cx="4279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002060"/>
                </a:solidFill>
              </a:rPr>
              <a:t>2</a:t>
            </a:r>
            <a:r>
              <a:rPr lang="ru-RU" sz="1000" b="1">
                <a:solidFill>
                  <a:srgbClr val="002060"/>
                </a:solidFill>
              </a:rPr>
              <a:t>. </a:t>
            </a:r>
            <a:r>
              <a:rPr lang="ru-RU" sz="1000" b="1" u="sng">
                <a:solidFill>
                  <a:srgbClr val="002060"/>
                </a:solidFill>
              </a:rPr>
              <a:t>Обоснование выбора</a:t>
            </a:r>
          </a:p>
        </p:txBody>
      </p:sp>
      <p:sp>
        <p:nvSpPr>
          <p:cNvPr id="3092" name="TextBox 23"/>
          <p:cNvSpPr txBox="1">
            <a:spLocks noChangeArrowheads="1"/>
          </p:cNvSpPr>
          <p:nvPr/>
        </p:nvSpPr>
        <p:spPr bwMode="auto">
          <a:xfrm>
            <a:off x="269875" y="1452548"/>
            <a:ext cx="4211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1. </a:t>
            </a:r>
            <a:r>
              <a:rPr lang="ru-RU" sz="1000" b="1" u="sng" dirty="0">
                <a:solidFill>
                  <a:srgbClr val="002060"/>
                </a:solidFill>
              </a:rPr>
              <a:t>Вовлеченные лица и рамки проекта</a:t>
            </a:r>
          </a:p>
        </p:txBody>
      </p:sp>
      <p:sp>
        <p:nvSpPr>
          <p:cNvPr id="3093" name="TextBox 14"/>
          <p:cNvSpPr txBox="1">
            <a:spLocks noChangeArrowheads="1"/>
          </p:cNvSpPr>
          <p:nvPr/>
        </p:nvSpPr>
        <p:spPr bwMode="auto">
          <a:xfrm>
            <a:off x="4548188" y="4076700"/>
            <a:ext cx="41783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/>
              <a:t>Старт проекта	20.06.2024</a:t>
            </a: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/>
              <a:t>Диагностика и целевое состояние 	27.06.2024</a:t>
            </a:r>
            <a:br>
              <a:rPr lang="ru-RU" sz="1000" dirty="0"/>
            </a:br>
            <a:r>
              <a:rPr lang="ru-RU" sz="1000" dirty="0"/>
              <a:t>2.1. разработка текущей карты процесса 	27.06.2024</a:t>
            </a:r>
            <a:br>
              <a:rPr lang="ru-RU" sz="1000" dirty="0"/>
            </a:br>
            <a:r>
              <a:rPr lang="ru-RU" sz="1000" dirty="0"/>
              <a:t>2.2 разработка целевой карты процесса 	27.06.2024</a:t>
            </a: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/>
              <a:t>Разработка плана мероприятий  	01.07.2024</a:t>
            </a: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 err="1"/>
              <a:t>Kick-off</a:t>
            </a:r>
            <a:r>
              <a:rPr lang="ru-RU" sz="1000" dirty="0"/>
              <a:t> встреча</a:t>
            </a:r>
            <a:r>
              <a:rPr lang="ru-RU" sz="1000"/>
              <a:t>	26.07.2024</a:t>
            </a:r>
            <a:endParaRPr lang="ru-RU" sz="1000" dirty="0"/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/>
              <a:t>Внедрение	16.12.2024</a:t>
            </a: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Font typeface="Calibri Light" pitchFamily="34" charset="0"/>
              <a:buAutoNum type="arabicPeriod"/>
              <a:tabLst>
                <a:tab pos="3952875" algn="r"/>
              </a:tabLst>
            </a:pPr>
            <a:r>
              <a:rPr lang="ru-RU" sz="1000" dirty="0"/>
              <a:t>Закрепление результатов и закрытие проекта 	25.12.2024</a:t>
            </a:r>
            <a:endParaRPr lang="ru-RU" altLang="ru-RU" sz="1000" dirty="0"/>
          </a:p>
        </p:txBody>
      </p:sp>
      <p:graphicFrame>
        <p:nvGraphicFramePr>
          <p:cNvPr id="3138" name="Group 66"/>
          <p:cNvGraphicFramePr>
            <a:graphicFrameLocks noGrp="1"/>
          </p:cNvGraphicFramePr>
          <p:nvPr/>
        </p:nvGraphicFramePr>
        <p:xfrm>
          <a:off x="307975" y="4029075"/>
          <a:ext cx="4117975" cy="1094804"/>
        </p:xfrm>
        <a:graphic>
          <a:graphicData uri="http://schemas.openxmlformats.org/drawingml/2006/table">
            <a:tbl>
              <a:tblPr/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Уменьшение времени ожидания к специалистам, дней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24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92075"/>
            <a:ext cx="6572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3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50470"/>
              </p:ext>
            </p:extLst>
          </p:nvPr>
        </p:nvGraphicFramePr>
        <p:xfrm>
          <a:off x="322262" y="1711311"/>
          <a:ext cx="4089400" cy="1889760"/>
        </p:xfrm>
        <a:graphic>
          <a:graphicData uri="http://schemas.openxmlformats.org/drawingml/2006/table">
            <a:tbl>
              <a:tblPr/>
              <a:tblGrid>
                <a:gridCol w="40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Заказчик проекта: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пациенты и персонал поликлиники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Периметр проекта: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поликлиника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(Основной текст)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Границы процесса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записи пациента в поликлинику до получения услуги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Руководитель проекта: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 старшая медсестра тер. отд. Адоевская Л.В.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Команда проекта: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начальник ИАО Амелин А.О., инженер-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электронник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 Реутов Р.Р., администратор Родионова И.В., участковая медсестра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Бездудная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cs typeface="Arial" charset="0"/>
                        </a:rPr>
                        <a:t> Ю.П.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30" name="Picture 280" descr="Росатом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525" y="74613"/>
            <a:ext cx="6699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D6DF8D-ADAE-4548-828C-E7FAE69CFA14}"/>
              </a:ext>
            </a:extLst>
          </p:cNvPr>
          <p:cNvSpPr txBox="1"/>
          <p:nvPr/>
        </p:nvSpPr>
        <p:spPr>
          <a:xfrm>
            <a:off x="4892582" y="68282"/>
            <a:ext cx="348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врач ОБУЗ «Курская городская поликлиника №5»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_______________________Старкова С.А.</a:t>
            </a:r>
            <a:endParaRPr lang="ru-RU" sz="10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476BED-22F6-49E2-B1DF-0A32F8619149}"/>
              </a:ext>
            </a:extLst>
          </p:cNvPr>
          <p:cNvSpPr txBox="1"/>
          <p:nvPr/>
        </p:nvSpPr>
        <p:spPr>
          <a:xfrm>
            <a:off x="5496612" y="6149151"/>
            <a:ext cx="348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мед сестра тер. отделения</a:t>
            </a:r>
          </a:p>
          <a:p>
            <a:pPr algn="l"/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</a:t>
            </a:r>
            <a:r>
              <a:rPr lang="ru-RU" sz="1000" b="0" u="none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Адоевская</a:t>
            </a:r>
            <a:r>
              <a:rPr lang="ru-RU" sz="1000" b="0" u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В.</a:t>
            </a:r>
            <a:endParaRPr lang="ru-RU" sz="10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D1F5C-C1E9-4B3A-8994-95334180F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74" y="546847"/>
            <a:ext cx="3997138" cy="53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B4CB2-8DA7-461F-9A9D-52A1A4B6F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97" y="880782"/>
            <a:ext cx="3822326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8677CC6-5BE4-461F-A43E-189B27592F52}"/>
              </a:ext>
            </a:extLst>
          </p:cNvPr>
          <p:cNvSpPr/>
          <p:nvPr/>
        </p:nvSpPr>
        <p:spPr>
          <a:xfrm>
            <a:off x="4238134" y="756208"/>
            <a:ext cx="4081163" cy="3646811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8BB81CA-0750-43E5-8628-260C384751B1}"/>
              </a:ext>
            </a:extLst>
          </p:cNvPr>
          <p:cNvSpPr/>
          <p:nvPr/>
        </p:nvSpPr>
        <p:spPr>
          <a:xfrm>
            <a:off x="1430239" y="746620"/>
            <a:ext cx="2683809" cy="3646811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7E39D2-00D5-4052-A078-ABFA17899D53}"/>
              </a:ext>
            </a:extLst>
          </p:cNvPr>
          <p:cNvSpPr txBox="1"/>
          <p:nvPr/>
        </p:nvSpPr>
        <p:spPr>
          <a:xfrm>
            <a:off x="314587" y="42704"/>
            <a:ext cx="867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«Повышение доступности амбулаторно – поликлинической помощи путем увеличения числа конкурентных слотов расписания»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(текущее состояние)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C5EAEC-7716-4BD1-9E94-2B4AED4E8730}"/>
              </a:ext>
            </a:extLst>
          </p:cNvPr>
          <p:cNvGrpSpPr/>
          <p:nvPr/>
        </p:nvGrpSpPr>
        <p:grpSpPr>
          <a:xfrm>
            <a:off x="185514" y="4776370"/>
            <a:ext cx="7440079" cy="2019418"/>
            <a:chOff x="617148" y="5432997"/>
            <a:chExt cx="5071817" cy="654272"/>
          </a:xfrm>
          <a:solidFill>
            <a:schemeClr val="bg1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455960C-230E-40A4-B3AE-7382086F7849}"/>
                </a:ext>
              </a:extLst>
            </p:cNvPr>
            <p:cNvSpPr/>
            <p:nvPr/>
          </p:nvSpPr>
          <p:spPr>
            <a:xfrm>
              <a:off x="617148" y="5432997"/>
              <a:ext cx="5071817" cy="6542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95CE8C-08FE-48F0-B515-4544890B058B}"/>
                </a:ext>
              </a:extLst>
            </p:cNvPr>
            <p:cNvSpPr txBox="1"/>
            <p:nvPr/>
          </p:nvSpPr>
          <p:spPr>
            <a:xfrm>
              <a:off x="2261422" y="5444132"/>
              <a:ext cx="1634870" cy="1133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Проблемы</a:t>
              </a: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FCA1E916-957C-4193-9BCE-1B4180108DF0}"/>
              </a:ext>
            </a:extLst>
          </p:cNvPr>
          <p:cNvSpPr/>
          <p:nvPr/>
        </p:nvSpPr>
        <p:spPr>
          <a:xfrm>
            <a:off x="37750" y="2294759"/>
            <a:ext cx="759707" cy="5052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процесса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F679CCD-BC88-45D4-87B6-32EE84D344B7}"/>
              </a:ext>
            </a:extLst>
          </p:cNvPr>
          <p:cNvSpPr/>
          <p:nvPr/>
        </p:nvSpPr>
        <p:spPr>
          <a:xfrm>
            <a:off x="8377839" y="1855134"/>
            <a:ext cx="728411" cy="473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процесса</a:t>
            </a:r>
          </a:p>
        </p:txBody>
      </p:sp>
      <p:pic>
        <p:nvPicPr>
          <p:cNvPr id="57" name="Рисунок 56" descr="Мужчина">
            <a:extLst>
              <a:ext uri="{FF2B5EF4-FFF2-40B4-BE49-F238E27FC236}">
                <a16:creationId xmlns:a16="http://schemas.microsoft.com/office/drawing/2014/main" id="{96ABA197-1397-4C4F-A4E4-0422BF7DB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57" y="2104796"/>
            <a:ext cx="759708" cy="949636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55E4955-93F4-4DB3-AED2-F37CA979C7D9}"/>
              </a:ext>
            </a:extLst>
          </p:cNvPr>
          <p:cNvSpPr/>
          <p:nvPr/>
        </p:nvSpPr>
        <p:spPr>
          <a:xfrm>
            <a:off x="797457" y="2483141"/>
            <a:ext cx="209222" cy="1929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C47966-34C0-42CC-AA0F-BDC06FDE0334}"/>
              </a:ext>
            </a:extLst>
          </p:cNvPr>
          <p:cNvSpPr/>
          <p:nvPr/>
        </p:nvSpPr>
        <p:spPr>
          <a:xfrm>
            <a:off x="2712746" y="1281576"/>
            <a:ext cx="973123" cy="55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через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CCAEC74-8B3D-448A-B599-44B74852F2A1}"/>
              </a:ext>
            </a:extLst>
          </p:cNvPr>
          <p:cNvSpPr/>
          <p:nvPr/>
        </p:nvSpPr>
        <p:spPr>
          <a:xfrm>
            <a:off x="1739623" y="2294759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C5E1001-88BD-45C1-9B1F-B2FB20B113C9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83516" y="2506766"/>
            <a:ext cx="456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0A2EF70-92F4-40B3-B4A5-8CBA302B69F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1359017" y="1560651"/>
            <a:ext cx="1353729" cy="8118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77D1367-3292-4B00-8F56-9ED89881EABF}"/>
              </a:ext>
            </a:extLst>
          </p:cNvPr>
          <p:cNvSpPr/>
          <p:nvPr/>
        </p:nvSpPr>
        <p:spPr>
          <a:xfrm>
            <a:off x="2629381" y="2880087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FA49D36A-CBD0-4A3E-A2F2-4DA32B1768A1}"/>
              </a:ext>
            </a:extLst>
          </p:cNvPr>
          <p:cNvCxnSpPr>
            <a:stCxn id="60" idx="2"/>
            <a:endCxn id="67" idx="1"/>
          </p:cNvCxnSpPr>
          <p:nvPr/>
        </p:nvCxnSpPr>
        <p:spPr>
          <a:xfrm rot="16200000" flipH="1">
            <a:off x="2241123" y="2703835"/>
            <a:ext cx="373321" cy="4031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15ADB6FE-1CFE-4622-9830-508CAA0FD1CE}"/>
              </a:ext>
            </a:extLst>
          </p:cNvPr>
          <p:cNvCxnSpPr>
            <a:cxnSpLocks/>
            <a:stCxn id="67" idx="2"/>
          </p:cNvCxnSpPr>
          <p:nvPr/>
        </p:nvCxnSpPr>
        <p:spPr>
          <a:xfrm rot="5400000" flipH="1">
            <a:off x="1893992" y="2082151"/>
            <a:ext cx="686975" cy="1756926"/>
          </a:xfrm>
          <a:prstGeom prst="curvedConnector4">
            <a:avLst>
              <a:gd name="adj1" fmla="val -33276"/>
              <a:gd name="adj2" fmla="val 63847"/>
            </a:avLst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1F82EBDD-9257-49CF-A13A-EE43150F4926}"/>
              </a:ext>
            </a:extLst>
          </p:cNvPr>
          <p:cNvSpPr/>
          <p:nvPr/>
        </p:nvSpPr>
        <p:spPr>
          <a:xfrm>
            <a:off x="4458369" y="1948480"/>
            <a:ext cx="1083128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D71661-1157-41DF-A9ED-1924B55E31C2}"/>
              </a:ext>
            </a:extLst>
          </p:cNvPr>
          <p:cNvSpPr/>
          <p:nvPr/>
        </p:nvSpPr>
        <p:spPr>
          <a:xfrm>
            <a:off x="6078773" y="2332420"/>
            <a:ext cx="888248" cy="759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 отделением поликлиники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1A2F757D-331D-44A2-85F9-B12354868168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1313422" y="2160487"/>
            <a:ext cx="3144947" cy="223372"/>
          </a:xfrm>
          <a:prstGeom prst="bentConnector3">
            <a:avLst>
              <a:gd name="adj1" fmla="val 10255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9AF41157-8C22-4216-8E35-DA42498A853D}"/>
              </a:ext>
            </a:extLst>
          </p:cNvPr>
          <p:cNvSpPr/>
          <p:nvPr/>
        </p:nvSpPr>
        <p:spPr>
          <a:xfrm>
            <a:off x="7186261" y="1466506"/>
            <a:ext cx="1083128" cy="585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услуги у врача</a:t>
            </a:r>
          </a:p>
        </p:txBody>
      </p:sp>
      <p:sp>
        <p:nvSpPr>
          <p:cNvPr id="127" name="Стрелка: вправо 126">
            <a:extLst>
              <a:ext uri="{FF2B5EF4-FFF2-40B4-BE49-F238E27FC236}">
                <a16:creationId xmlns:a16="http://schemas.microsoft.com/office/drawing/2014/main" id="{D78B0256-AB17-4694-B231-834F40AB9190}"/>
              </a:ext>
            </a:extLst>
          </p:cNvPr>
          <p:cNvSpPr/>
          <p:nvPr/>
        </p:nvSpPr>
        <p:spPr>
          <a:xfrm>
            <a:off x="8294519" y="1785176"/>
            <a:ext cx="276398" cy="883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86B3C4F-AA4A-4277-AECA-55F2B85EF677}"/>
              </a:ext>
            </a:extLst>
          </p:cNvPr>
          <p:cNvSpPr txBox="1"/>
          <p:nvPr/>
        </p:nvSpPr>
        <p:spPr>
          <a:xfrm>
            <a:off x="2148030" y="1169153"/>
            <a:ext cx="52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талонов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6F1233F-83E8-4231-AD64-CE4AF9CFF967}"/>
              </a:ext>
            </a:extLst>
          </p:cNvPr>
          <p:cNvSpPr txBox="1"/>
          <p:nvPr/>
        </p:nvSpPr>
        <p:spPr>
          <a:xfrm>
            <a:off x="1857982" y="3224955"/>
            <a:ext cx="52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талонов</a:t>
            </a: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50797031-CCAE-49C2-99DA-1F18711550C9}"/>
              </a:ext>
            </a:extLst>
          </p:cNvPr>
          <p:cNvCxnSpPr>
            <a:cxnSpLocks/>
            <a:endCxn id="57" idx="0"/>
          </p:cNvCxnSpPr>
          <p:nvPr/>
        </p:nvCxnSpPr>
        <p:spPr>
          <a:xfrm rot="10800000" flipV="1">
            <a:off x="1177311" y="1466506"/>
            <a:ext cx="1537576" cy="638290"/>
          </a:xfrm>
          <a:prstGeom prst="curvedConnector2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F510C71-1C35-46A0-9DAE-8A2F022E3BC9}"/>
              </a:ext>
            </a:extLst>
          </p:cNvPr>
          <p:cNvSpPr txBox="1"/>
          <p:nvPr/>
        </p:nvSpPr>
        <p:spPr>
          <a:xfrm>
            <a:off x="375918" y="5076228"/>
            <a:ext cx="670439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информации и координации пациентов.</a:t>
            </a:r>
          </a:p>
          <a:p>
            <a:pPr marL="342900" indent="-34290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удовлетворенность пациентов из - за неэффективного расписания конкурентных слотов.</a:t>
            </a:r>
          </a:p>
          <a:p>
            <a:pPr marL="342900" indent="-34290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 эффективное перераспределение потока пациентов из - за отсутствия маршрутизации.</a:t>
            </a:r>
          </a:p>
          <a:p>
            <a:pPr marL="342900" indent="-34290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Длительное ожидание пациента на прием к врачу.</a:t>
            </a:r>
          </a:p>
          <a:p>
            <a:pPr marL="342900" indent="-34290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Увеличение дополнительного объёма работы  врача из-за пересечения потоков пациентов ( первичное и повторное обращение)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FD353D-335E-4A53-91E3-7A1EE6656D72}"/>
              </a:ext>
            </a:extLst>
          </p:cNvPr>
          <p:cNvSpPr txBox="1"/>
          <p:nvPr/>
        </p:nvSpPr>
        <p:spPr>
          <a:xfrm>
            <a:off x="1430239" y="771570"/>
            <a:ext cx="5279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03F6D0-73A6-48ED-AEAF-A5F8CF7219FB}"/>
              </a:ext>
            </a:extLst>
          </p:cNvPr>
          <p:cNvSpPr txBox="1"/>
          <p:nvPr/>
        </p:nvSpPr>
        <p:spPr>
          <a:xfrm>
            <a:off x="4230864" y="724219"/>
            <a:ext cx="7990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F05DCB-4D28-4E17-B6D5-3403C8DB3062}"/>
              </a:ext>
            </a:extLst>
          </p:cNvPr>
          <p:cNvSpPr txBox="1"/>
          <p:nvPr/>
        </p:nvSpPr>
        <p:spPr>
          <a:xfrm>
            <a:off x="7432456" y="4368835"/>
            <a:ext cx="138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14 дней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0EF919A-0EC8-4E3F-AE22-EA1CDCC8D8D6}"/>
              </a:ext>
            </a:extLst>
          </p:cNvPr>
          <p:cNvCxnSpPr>
            <a:cxnSpLocks/>
          </p:cNvCxnSpPr>
          <p:nvPr/>
        </p:nvCxnSpPr>
        <p:spPr>
          <a:xfrm>
            <a:off x="1739623" y="3746191"/>
            <a:ext cx="21839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000ED90-73BC-4DB2-A29C-B3D9E27E1BCA}"/>
              </a:ext>
            </a:extLst>
          </p:cNvPr>
          <p:cNvSpPr txBox="1"/>
          <p:nvPr/>
        </p:nvSpPr>
        <p:spPr>
          <a:xfrm>
            <a:off x="2427783" y="3767073"/>
            <a:ext cx="107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дня (талонов нет)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9FBDCB9-B8DD-480E-A013-EDAB99E9670B}"/>
              </a:ext>
            </a:extLst>
          </p:cNvPr>
          <p:cNvSpPr/>
          <p:nvPr/>
        </p:nvSpPr>
        <p:spPr>
          <a:xfrm>
            <a:off x="4456225" y="2842425"/>
            <a:ext cx="1083128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BDCACE3-1C59-4213-8F63-A3BBB9E56EDA}"/>
              </a:ext>
            </a:extLst>
          </p:cNvPr>
          <p:cNvCxnSpPr>
            <a:stCxn id="76" idx="2"/>
            <a:endCxn id="61" idx="0"/>
          </p:cNvCxnSpPr>
          <p:nvPr/>
        </p:nvCxnSpPr>
        <p:spPr>
          <a:xfrm flipH="1">
            <a:off x="4997789" y="2372494"/>
            <a:ext cx="2144" cy="469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F13E173-2708-46DF-A337-28FC02915067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5541497" y="2160487"/>
            <a:ext cx="537276" cy="5517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8B1259E-5F70-4779-9E87-C903A37823FC}"/>
              </a:ext>
            </a:extLst>
          </p:cNvPr>
          <p:cNvCxnSpPr>
            <a:cxnSpLocks/>
            <a:stCxn id="61" idx="3"/>
            <a:endCxn id="77" idx="1"/>
          </p:cNvCxnSpPr>
          <p:nvPr/>
        </p:nvCxnSpPr>
        <p:spPr>
          <a:xfrm flipV="1">
            <a:off x="5539353" y="2712257"/>
            <a:ext cx="539420" cy="342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85024EB-AA0B-43AD-961A-2E7AE4D64030}"/>
              </a:ext>
            </a:extLst>
          </p:cNvPr>
          <p:cNvCxnSpPr>
            <a:cxnSpLocks/>
            <a:stCxn id="76" idx="3"/>
            <a:endCxn id="124" idx="1"/>
          </p:cNvCxnSpPr>
          <p:nvPr/>
        </p:nvCxnSpPr>
        <p:spPr>
          <a:xfrm flipV="1">
            <a:off x="5541497" y="1759119"/>
            <a:ext cx="1644764" cy="401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75D9F448-4B79-4C99-B08D-DF3F76436D62}"/>
              </a:ext>
            </a:extLst>
          </p:cNvPr>
          <p:cNvCxnSpPr>
            <a:cxnSpLocks/>
            <a:stCxn id="77" idx="3"/>
            <a:endCxn id="124" idx="1"/>
          </p:cNvCxnSpPr>
          <p:nvPr/>
        </p:nvCxnSpPr>
        <p:spPr>
          <a:xfrm flipV="1">
            <a:off x="6967021" y="1759119"/>
            <a:ext cx="219240" cy="953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0338A6B1-5BBF-4B81-A0D1-688288C73234}"/>
              </a:ext>
            </a:extLst>
          </p:cNvPr>
          <p:cNvCxnSpPr/>
          <p:nvPr/>
        </p:nvCxnSpPr>
        <p:spPr>
          <a:xfrm>
            <a:off x="3602504" y="3092093"/>
            <a:ext cx="32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527EA00C-1DA8-4767-848B-3C4A4A2132B3}"/>
              </a:ext>
            </a:extLst>
          </p:cNvPr>
          <p:cNvCxnSpPr/>
          <p:nvPr/>
        </p:nvCxnSpPr>
        <p:spPr>
          <a:xfrm>
            <a:off x="3923608" y="3092093"/>
            <a:ext cx="0" cy="542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6AC58706-BCF6-4499-9039-0E1E933CF2D5}"/>
              </a:ext>
            </a:extLst>
          </p:cNvPr>
          <p:cNvCxnSpPr/>
          <p:nvPr/>
        </p:nvCxnSpPr>
        <p:spPr>
          <a:xfrm>
            <a:off x="3923608" y="3635008"/>
            <a:ext cx="38042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4F089E13-4C5B-46AB-8F0B-02C9312D35D6}"/>
              </a:ext>
            </a:extLst>
          </p:cNvPr>
          <p:cNvCxnSpPr>
            <a:cxnSpLocks/>
            <a:endCxn id="124" idx="2"/>
          </p:cNvCxnSpPr>
          <p:nvPr/>
        </p:nvCxnSpPr>
        <p:spPr>
          <a:xfrm flipV="1">
            <a:off x="7727825" y="2051732"/>
            <a:ext cx="0" cy="15832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C3734D5-6848-4EC6-A8D9-0CBADC1F5A01}"/>
              </a:ext>
            </a:extLst>
          </p:cNvPr>
          <p:cNvSpPr txBox="1"/>
          <p:nvPr/>
        </p:nvSpPr>
        <p:spPr>
          <a:xfrm>
            <a:off x="3966885" y="4437655"/>
            <a:ext cx="5279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</a:t>
            </a:r>
          </a:p>
        </p:txBody>
      </p:sp>
      <p:cxnSp>
        <p:nvCxnSpPr>
          <p:cNvPr id="91" name="Соединитель: изогнутый 90">
            <a:extLst>
              <a:ext uri="{FF2B5EF4-FFF2-40B4-BE49-F238E27FC236}">
                <a16:creationId xmlns:a16="http://schemas.microsoft.com/office/drawing/2014/main" id="{CFDEFFE2-6C92-4949-B53C-830B9ECBD1E0}"/>
              </a:ext>
            </a:extLst>
          </p:cNvPr>
          <p:cNvCxnSpPr>
            <a:endCxn id="76" idx="0"/>
          </p:cNvCxnSpPr>
          <p:nvPr/>
        </p:nvCxnSpPr>
        <p:spPr>
          <a:xfrm rot="5400000" flipH="1" flipV="1">
            <a:off x="4329404" y="2616866"/>
            <a:ext cx="1338915" cy="2144"/>
          </a:xfrm>
          <a:prstGeom prst="curvedConnector5">
            <a:avLst>
              <a:gd name="adj1" fmla="val -23477"/>
              <a:gd name="adj2" fmla="val -54994403"/>
              <a:gd name="adj3" fmla="val 117074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Соединитель: уступ 94">
            <a:extLst>
              <a:ext uri="{FF2B5EF4-FFF2-40B4-BE49-F238E27FC236}">
                <a16:creationId xmlns:a16="http://schemas.microsoft.com/office/drawing/2014/main" id="{F348C651-97E2-47AB-922E-229CD688B5BC}"/>
              </a:ext>
            </a:extLst>
          </p:cNvPr>
          <p:cNvCxnSpPr>
            <a:endCxn id="61" idx="1"/>
          </p:cNvCxnSpPr>
          <p:nvPr/>
        </p:nvCxnSpPr>
        <p:spPr>
          <a:xfrm rot="16200000" flipH="1">
            <a:off x="3627641" y="2225847"/>
            <a:ext cx="893945" cy="76322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6619C1CB-182A-4479-90B9-1F8310C42F4C}"/>
              </a:ext>
            </a:extLst>
          </p:cNvPr>
          <p:cNvCxnSpPr>
            <a:cxnSpLocks/>
          </p:cNvCxnSpPr>
          <p:nvPr/>
        </p:nvCxnSpPr>
        <p:spPr>
          <a:xfrm>
            <a:off x="1283517" y="2506767"/>
            <a:ext cx="4561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: уступ 112">
            <a:extLst>
              <a:ext uri="{FF2B5EF4-FFF2-40B4-BE49-F238E27FC236}">
                <a16:creationId xmlns:a16="http://schemas.microsoft.com/office/drawing/2014/main" id="{81B16229-C9A3-4FAF-8A71-2E601EC344F5}"/>
              </a:ext>
            </a:extLst>
          </p:cNvPr>
          <p:cNvCxnSpPr>
            <a:cxnSpLocks/>
          </p:cNvCxnSpPr>
          <p:nvPr/>
        </p:nvCxnSpPr>
        <p:spPr>
          <a:xfrm flipV="1">
            <a:off x="1359018" y="1627720"/>
            <a:ext cx="1353729" cy="744775"/>
          </a:xfrm>
          <a:prstGeom prst="bentConnector3">
            <a:avLst>
              <a:gd name="adj1" fmla="val -81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: уступ 113">
            <a:extLst>
              <a:ext uri="{FF2B5EF4-FFF2-40B4-BE49-F238E27FC236}">
                <a16:creationId xmlns:a16="http://schemas.microsoft.com/office/drawing/2014/main" id="{286DF6E7-93D2-42FD-9C3B-D90F45F9B091}"/>
              </a:ext>
            </a:extLst>
          </p:cNvPr>
          <p:cNvCxnSpPr/>
          <p:nvPr/>
        </p:nvCxnSpPr>
        <p:spPr>
          <a:xfrm rot="16200000" flipH="1">
            <a:off x="2241124" y="2703836"/>
            <a:ext cx="373321" cy="40319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66812170-FD0F-4971-8B26-8ADBCBCE19FE}"/>
              </a:ext>
            </a:extLst>
          </p:cNvPr>
          <p:cNvCxnSpPr>
            <a:cxnSpLocks/>
          </p:cNvCxnSpPr>
          <p:nvPr/>
        </p:nvCxnSpPr>
        <p:spPr>
          <a:xfrm flipV="1">
            <a:off x="3685869" y="1645890"/>
            <a:ext cx="3475263" cy="21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83BA4945-3529-4C16-BB6B-394907F2F766}"/>
              </a:ext>
            </a:extLst>
          </p:cNvPr>
          <p:cNvCxnSpPr/>
          <p:nvPr/>
        </p:nvCxnSpPr>
        <p:spPr>
          <a:xfrm>
            <a:off x="3923609" y="3092094"/>
            <a:ext cx="0" cy="542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: уступ 116">
            <a:extLst>
              <a:ext uri="{FF2B5EF4-FFF2-40B4-BE49-F238E27FC236}">
                <a16:creationId xmlns:a16="http://schemas.microsoft.com/office/drawing/2014/main" id="{0C8DF683-8778-4FFC-971E-9ADAF07DEACC}"/>
              </a:ext>
            </a:extLst>
          </p:cNvPr>
          <p:cNvCxnSpPr/>
          <p:nvPr/>
        </p:nvCxnSpPr>
        <p:spPr>
          <a:xfrm rot="16200000" flipH="1">
            <a:off x="3627643" y="2225849"/>
            <a:ext cx="893945" cy="76322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B72C0E5-BDA6-49C5-B273-48CF6643D455}"/>
              </a:ext>
            </a:extLst>
          </p:cNvPr>
          <p:cNvCxnSpPr>
            <a:cxnSpLocks/>
          </p:cNvCxnSpPr>
          <p:nvPr/>
        </p:nvCxnSpPr>
        <p:spPr>
          <a:xfrm>
            <a:off x="4977147" y="3815374"/>
            <a:ext cx="21839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263445C-A36D-4E89-9C62-A4C5077BA25C}"/>
              </a:ext>
            </a:extLst>
          </p:cNvPr>
          <p:cNvSpPr txBox="1"/>
          <p:nvPr/>
        </p:nvSpPr>
        <p:spPr>
          <a:xfrm>
            <a:off x="5665307" y="3836256"/>
            <a:ext cx="107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дней </a:t>
            </a:r>
          </a:p>
        </p:txBody>
      </p:sp>
      <p:sp>
        <p:nvSpPr>
          <p:cNvPr id="54" name="Взрыв: 8 точек 53">
            <a:extLst>
              <a:ext uri="{FF2B5EF4-FFF2-40B4-BE49-F238E27FC236}">
                <a16:creationId xmlns:a16="http://schemas.microsoft.com/office/drawing/2014/main" id="{0CD3936C-DD53-4797-8984-F35F771BCF32}"/>
              </a:ext>
            </a:extLst>
          </p:cNvPr>
          <p:cNvSpPr/>
          <p:nvPr/>
        </p:nvSpPr>
        <p:spPr>
          <a:xfrm rot="19943509">
            <a:off x="1258878" y="1857061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Взрыв: 8 точек 54">
            <a:extLst>
              <a:ext uri="{FF2B5EF4-FFF2-40B4-BE49-F238E27FC236}">
                <a16:creationId xmlns:a16="http://schemas.microsoft.com/office/drawing/2014/main" id="{5F05C422-123E-4486-BBC1-EC92D2C996B8}"/>
              </a:ext>
            </a:extLst>
          </p:cNvPr>
          <p:cNvSpPr/>
          <p:nvPr/>
        </p:nvSpPr>
        <p:spPr>
          <a:xfrm rot="19943509">
            <a:off x="1248344" y="2352428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Взрыв: 8 точек 55">
            <a:extLst>
              <a:ext uri="{FF2B5EF4-FFF2-40B4-BE49-F238E27FC236}">
                <a16:creationId xmlns:a16="http://schemas.microsoft.com/office/drawing/2014/main" id="{A0D580D2-B8EB-488E-A510-F70A343B95BA}"/>
              </a:ext>
            </a:extLst>
          </p:cNvPr>
          <p:cNvSpPr/>
          <p:nvPr/>
        </p:nvSpPr>
        <p:spPr>
          <a:xfrm rot="19943509">
            <a:off x="1014203" y="1510781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Взрыв: 8 точек 63">
            <a:extLst>
              <a:ext uri="{FF2B5EF4-FFF2-40B4-BE49-F238E27FC236}">
                <a16:creationId xmlns:a16="http://schemas.microsoft.com/office/drawing/2014/main" id="{1C1D448C-0DA3-4053-846F-2B50AC75B1CE}"/>
              </a:ext>
            </a:extLst>
          </p:cNvPr>
          <p:cNvSpPr/>
          <p:nvPr/>
        </p:nvSpPr>
        <p:spPr>
          <a:xfrm rot="19943509">
            <a:off x="7448319" y="1147826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Взрыв: 8 точек 64">
            <a:extLst>
              <a:ext uri="{FF2B5EF4-FFF2-40B4-BE49-F238E27FC236}">
                <a16:creationId xmlns:a16="http://schemas.microsoft.com/office/drawing/2014/main" id="{3A2ED1C8-FDFA-4916-A346-197351F6A810}"/>
              </a:ext>
            </a:extLst>
          </p:cNvPr>
          <p:cNvSpPr/>
          <p:nvPr/>
        </p:nvSpPr>
        <p:spPr>
          <a:xfrm rot="19943509">
            <a:off x="6653333" y="1869521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25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C8DA4450-821C-4CB3-882E-B1F7ECA0926E}"/>
              </a:ext>
            </a:extLst>
          </p:cNvPr>
          <p:cNvSpPr/>
          <p:nvPr/>
        </p:nvSpPr>
        <p:spPr>
          <a:xfrm>
            <a:off x="2833828" y="1225770"/>
            <a:ext cx="1498430" cy="3119828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9E593786-579B-4E02-95D9-B82F663D2916}"/>
              </a:ext>
            </a:extLst>
          </p:cNvPr>
          <p:cNvSpPr/>
          <p:nvPr/>
        </p:nvSpPr>
        <p:spPr>
          <a:xfrm>
            <a:off x="4559668" y="1190342"/>
            <a:ext cx="2769599" cy="3155256"/>
          </a:xfrm>
          <a:prstGeom prst="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7E39D2-00D5-4052-A078-ABFA17899D53}"/>
              </a:ext>
            </a:extLst>
          </p:cNvPr>
          <p:cNvSpPr txBox="1"/>
          <p:nvPr/>
        </p:nvSpPr>
        <p:spPr>
          <a:xfrm>
            <a:off x="234892" y="119620"/>
            <a:ext cx="867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</a:t>
            </a:r>
            <a:r>
              <a:rPr lang="ru-RU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«Повышение доступности амбулаторно – поликлинической помощи путем увеличения числа конкурентных слотов расписания»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(целевое состояние)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C5EAEC-7716-4BD1-9E94-2B4AED4E8730}"/>
              </a:ext>
            </a:extLst>
          </p:cNvPr>
          <p:cNvGrpSpPr/>
          <p:nvPr/>
        </p:nvGrpSpPr>
        <p:grpSpPr>
          <a:xfrm>
            <a:off x="265787" y="4444302"/>
            <a:ext cx="7921207" cy="2115982"/>
            <a:chOff x="617148" y="5432997"/>
            <a:chExt cx="5071817" cy="654272"/>
          </a:xfrm>
          <a:solidFill>
            <a:schemeClr val="bg1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455960C-230E-40A4-B3AE-7382086F7849}"/>
                </a:ext>
              </a:extLst>
            </p:cNvPr>
            <p:cNvSpPr/>
            <p:nvPr/>
          </p:nvSpPr>
          <p:spPr>
            <a:xfrm>
              <a:off x="617148" y="5432997"/>
              <a:ext cx="5071817" cy="6542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95CE8C-08FE-48F0-B515-4544890B058B}"/>
                </a:ext>
              </a:extLst>
            </p:cNvPr>
            <p:cNvSpPr txBox="1"/>
            <p:nvPr/>
          </p:nvSpPr>
          <p:spPr>
            <a:xfrm>
              <a:off x="2261422" y="5444132"/>
              <a:ext cx="1634870" cy="1133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Мероприятия </a:t>
              </a: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FCA1E916-957C-4193-9BCE-1B4180108DF0}"/>
              </a:ext>
            </a:extLst>
          </p:cNvPr>
          <p:cNvSpPr/>
          <p:nvPr/>
        </p:nvSpPr>
        <p:spPr>
          <a:xfrm>
            <a:off x="1191003" y="2576242"/>
            <a:ext cx="759707" cy="5052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процесса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F679CCD-BC88-45D4-87B6-32EE84D344B7}"/>
              </a:ext>
            </a:extLst>
          </p:cNvPr>
          <p:cNvSpPr/>
          <p:nvPr/>
        </p:nvSpPr>
        <p:spPr>
          <a:xfrm>
            <a:off x="7709529" y="1584542"/>
            <a:ext cx="728411" cy="473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процесса</a:t>
            </a:r>
          </a:p>
        </p:txBody>
      </p:sp>
      <p:pic>
        <p:nvPicPr>
          <p:cNvPr id="57" name="Рисунок 56" descr="Мужчина">
            <a:extLst>
              <a:ext uri="{FF2B5EF4-FFF2-40B4-BE49-F238E27FC236}">
                <a16:creationId xmlns:a16="http://schemas.microsoft.com/office/drawing/2014/main" id="{96ABA197-1397-4C4F-A4E4-0422BF7DB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710" y="2386279"/>
            <a:ext cx="759708" cy="949636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55E4955-93F4-4DB3-AED2-F37CA979C7D9}"/>
              </a:ext>
            </a:extLst>
          </p:cNvPr>
          <p:cNvSpPr/>
          <p:nvPr/>
        </p:nvSpPr>
        <p:spPr>
          <a:xfrm>
            <a:off x="1950710" y="2764624"/>
            <a:ext cx="209222" cy="1929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CCAEC74-8B3D-448A-B599-44B74852F2A1}"/>
              </a:ext>
            </a:extLst>
          </p:cNvPr>
          <p:cNvSpPr/>
          <p:nvPr/>
        </p:nvSpPr>
        <p:spPr>
          <a:xfrm>
            <a:off x="3090864" y="1893744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C8169FF-15E3-4711-A599-BAD08D2B2F5D}"/>
              </a:ext>
            </a:extLst>
          </p:cNvPr>
          <p:cNvSpPr txBox="1"/>
          <p:nvPr/>
        </p:nvSpPr>
        <p:spPr>
          <a:xfrm>
            <a:off x="245145" y="4768809"/>
            <a:ext cx="779639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компьютерное  оборудование у администраторов регистратуры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талонов на первичный приём к специалистам в следующем соотношении: 80% самостоятельная запись (ЕПГУ;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и 20%  - запись через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размещение пояснительной информации рядом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инфоматом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работу администратора по залу для консультации и обучению пациентов самостоятельной работе на информационном терминале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и  использовать  в электронном виде листок ожидания</a:t>
            </a:r>
          </a:p>
          <a:p>
            <a:pPr marL="342900" indent="-3429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4F97897B-A249-4ED6-8D0F-F5E217F46AC6}"/>
              </a:ext>
            </a:extLst>
          </p:cNvPr>
          <p:cNvSpPr/>
          <p:nvPr/>
        </p:nvSpPr>
        <p:spPr>
          <a:xfrm>
            <a:off x="3090864" y="3321563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</a:t>
            </a:r>
          </a:p>
        </p:txBody>
      </p:sp>
      <p:cxnSp>
        <p:nvCxnSpPr>
          <p:cNvPr id="118" name="Соединитель: уступ 117">
            <a:extLst>
              <a:ext uri="{FF2B5EF4-FFF2-40B4-BE49-F238E27FC236}">
                <a16:creationId xmlns:a16="http://schemas.microsoft.com/office/drawing/2014/main" id="{71CFB049-2D25-46BF-9887-4D3CE660307A}"/>
              </a:ext>
            </a:extLst>
          </p:cNvPr>
          <p:cNvCxnSpPr>
            <a:stCxn id="57" idx="3"/>
            <a:endCxn id="60" idx="1"/>
          </p:cNvCxnSpPr>
          <p:nvPr/>
        </p:nvCxnSpPr>
        <p:spPr>
          <a:xfrm flipV="1">
            <a:off x="2710418" y="2105751"/>
            <a:ext cx="380446" cy="75534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: уступ 119">
            <a:extLst>
              <a:ext uri="{FF2B5EF4-FFF2-40B4-BE49-F238E27FC236}">
                <a16:creationId xmlns:a16="http://schemas.microsoft.com/office/drawing/2014/main" id="{7FDDE0F1-F49D-49D7-AA4D-7E32791B165A}"/>
              </a:ext>
            </a:extLst>
          </p:cNvPr>
          <p:cNvCxnSpPr>
            <a:stCxn id="57" idx="3"/>
            <a:endCxn id="143" idx="1"/>
          </p:cNvCxnSpPr>
          <p:nvPr/>
        </p:nvCxnSpPr>
        <p:spPr>
          <a:xfrm>
            <a:off x="2710418" y="2861097"/>
            <a:ext cx="380446" cy="67247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6ECB1DB9-738A-498B-9A64-DD6A9D083660}"/>
              </a:ext>
            </a:extLst>
          </p:cNvPr>
          <p:cNvSpPr/>
          <p:nvPr/>
        </p:nvSpPr>
        <p:spPr>
          <a:xfrm>
            <a:off x="4822731" y="2429199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ожидания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9A1925C3-8723-49DB-B9F3-964E820960B4}"/>
              </a:ext>
            </a:extLst>
          </p:cNvPr>
          <p:cNvSpPr/>
          <p:nvPr/>
        </p:nvSpPr>
        <p:spPr>
          <a:xfrm>
            <a:off x="5844131" y="1623516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талона</a:t>
            </a:r>
          </a:p>
        </p:txBody>
      </p:sp>
      <p:cxnSp>
        <p:nvCxnSpPr>
          <p:cNvPr id="160" name="Соединитель: изогнутый 159">
            <a:extLst>
              <a:ext uri="{FF2B5EF4-FFF2-40B4-BE49-F238E27FC236}">
                <a16:creationId xmlns:a16="http://schemas.microsoft.com/office/drawing/2014/main" id="{430F43C8-E0F2-423B-A1DD-6451584AD9B0}"/>
              </a:ext>
            </a:extLst>
          </p:cNvPr>
          <p:cNvCxnSpPr>
            <a:stCxn id="146" idx="3"/>
            <a:endCxn id="151" idx="3"/>
          </p:cNvCxnSpPr>
          <p:nvPr/>
        </p:nvCxnSpPr>
        <p:spPr>
          <a:xfrm flipV="1">
            <a:off x="5795854" y="1835523"/>
            <a:ext cx="1021400" cy="805683"/>
          </a:xfrm>
          <a:prstGeom prst="curvedConnector3">
            <a:avLst>
              <a:gd name="adj1" fmla="val 12238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>
            <a:extLst>
              <a:ext uri="{FF2B5EF4-FFF2-40B4-BE49-F238E27FC236}">
                <a16:creationId xmlns:a16="http://schemas.microsoft.com/office/drawing/2014/main" id="{4A1A2116-8BB9-4F15-A27D-E089AB64EDD0}"/>
              </a:ext>
            </a:extLst>
          </p:cNvPr>
          <p:cNvCxnSpPr/>
          <p:nvPr/>
        </p:nvCxnSpPr>
        <p:spPr>
          <a:xfrm flipV="1">
            <a:off x="6817254" y="1812201"/>
            <a:ext cx="847288" cy="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81931D8-58B0-440C-95F0-EACF10984EA0}"/>
              </a:ext>
            </a:extLst>
          </p:cNvPr>
          <p:cNvSpPr txBox="1"/>
          <p:nvPr/>
        </p:nvSpPr>
        <p:spPr>
          <a:xfrm>
            <a:off x="2787883" y="1204964"/>
            <a:ext cx="5279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2DC262-E4F9-4E0E-8D7B-EC40930B92DA}"/>
              </a:ext>
            </a:extLst>
          </p:cNvPr>
          <p:cNvSpPr txBox="1"/>
          <p:nvPr/>
        </p:nvSpPr>
        <p:spPr>
          <a:xfrm>
            <a:off x="4494002" y="1196394"/>
            <a:ext cx="7277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476DE9C-9D14-4FC3-BDFC-C831372A1E6D}"/>
              </a:ext>
            </a:extLst>
          </p:cNvPr>
          <p:cNvSpPr/>
          <p:nvPr/>
        </p:nvSpPr>
        <p:spPr>
          <a:xfrm>
            <a:off x="4822731" y="3138877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 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CDA17B00-FCDD-4301-BE39-FAA66391C197}"/>
              </a:ext>
            </a:extLst>
          </p:cNvPr>
          <p:cNvCxnSpPr>
            <a:stCxn id="60" idx="3"/>
          </p:cNvCxnSpPr>
          <p:nvPr/>
        </p:nvCxnSpPr>
        <p:spPr>
          <a:xfrm>
            <a:off x="4063987" y="2105751"/>
            <a:ext cx="746044" cy="53545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8578DED-1F56-42D1-95BD-2E3D5D4A2B11}"/>
              </a:ext>
            </a:extLst>
          </p:cNvPr>
          <p:cNvCxnSpPr>
            <a:stCxn id="143" idx="0"/>
            <a:endCxn id="60" idx="2"/>
          </p:cNvCxnSpPr>
          <p:nvPr/>
        </p:nvCxnSpPr>
        <p:spPr>
          <a:xfrm flipV="1">
            <a:off x="3577426" y="2317758"/>
            <a:ext cx="0" cy="1003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367E7D5-1FB3-4902-9C4F-C2E3E484A577}"/>
              </a:ext>
            </a:extLst>
          </p:cNvPr>
          <p:cNvSpPr txBox="1"/>
          <p:nvPr/>
        </p:nvSpPr>
        <p:spPr>
          <a:xfrm>
            <a:off x="3445412" y="2494549"/>
            <a:ext cx="759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талонов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17AEB8-8FB3-44D0-886A-2D616F709B11}"/>
              </a:ext>
            </a:extLst>
          </p:cNvPr>
          <p:cNvSpPr txBox="1"/>
          <p:nvPr/>
        </p:nvSpPr>
        <p:spPr>
          <a:xfrm>
            <a:off x="4011416" y="2088306"/>
            <a:ext cx="52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талонов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A9E5BB3C-BA48-4B66-A7E5-3246F0CFC079}"/>
              </a:ext>
            </a:extLst>
          </p:cNvPr>
          <p:cNvCxnSpPr>
            <a:cxnSpLocks/>
            <a:endCxn id="151" idx="1"/>
          </p:cNvCxnSpPr>
          <p:nvPr/>
        </p:nvCxnSpPr>
        <p:spPr>
          <a:xfrm flipV="1">
            <a:off x="4088506" y="1835523"/>
            <a:ext cx="1755625" cy="11936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2646102E-7C36-454C-BBF1-3A9BBC963AF8}"/>
              </a:ext>
            </a:extLst>
          </p:cNvPr>
          <p:cNvCxnSpPr>
            <a:cxnSpLocks/>
            <a:stCxn id="143" idx="0"/>
            <a:endCxn id="151" idx="2"/>
          </p:cNvCxnSpPr>
          <p:nvPr/>
        </p:nvCxnSpPr>
        <p:spPr>
          <a:xfrm rot="5400000" flipH="1" flipV="1">
            <a:off x="4317043" y="1307914"/>
            <a:ext cx="1274033" cy="2753267"/>
          </a:xfrm>
          <a:prstGeom prst="curvedConnector3">
            <a:avLst>
              <a:gd name="adj1" fmla="val 86215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549364E-76B9-404C-A252-20831CA902EF}"/>
              </a:ext>
            </a:extLst>
          </p:cNvPr>
          <p:cNvCxnSpPr>
            <a:cxnSpLocks/>
            <a:stCxn id="27" idx="0"/>
            <a:endCxn id="146" idx="2"/>
          </p:cNvCxnSpPr>
          <p:nvPr/>
        </p:nvCxnSpPr>
        <p:spPr>
          <a:xfrm flipV="1">
            <a:off x="5309293" y="2853213"/>
            <a:ext cx="0" cy="285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BFEE3F4-E76C-4C4A-8E00-367CA0555FB1}"/>
              </a:ext>
            </a:extLst>
          </p:cNvPr>
          <p:cNvSpPr/>
          <p:nvPr/>
        </p:nvSpPr>
        <p:spPr>
          <a:xfrm>
            <a:off x="4822731" y="3813676"/>
            <a:ext cx="973123" cy="424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115AA096-6D3C-4481-95BE-6D6BDDDFC428}"/>
              </a:ext>
            </a:extLst>
          </p:cNvPr>
          <p:cNvCxnSpPr/>
          <p:nvPr/>
        </p:nvCxnSpPr>
        <p:spPr>
          <a:xfrm>
            <a:off x="2900641" y="2861097"/>
            <a:ext cx="1909390" cy="33623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A99CF42E-88E0-4F8D-A593-D9281382FB5B}"/>
              </a:ext>
            </a:extLst>
          </p:cNvPr>
          <p:cNvCxnSpPr>
            <a:endCxn id="62" idx="1"/>
          </p:cNvCxnSpPr>
          <p:nvPr/>
        </p:nvCxnSpPr>
        <p:spPr>
          <a:xfrm>
            <a:off x="2880724" y="2919659"/>
            <a:ext cx="1942007" cy="1106024"/>
          </a:xfrm>
          <a:prstGeom prst="bentConnector3">
            <a:avLst>
              <a:gd name="adj1" fmla="val 655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EE32927-224A-4F97-A8EA-F174CCBA6354}"/>
              </a:ext>
            </a:extLst>
          </p:cNvPr>
          <p:cNvCxnSpPr>
            <a:cxnSpLocks/>
            <a:stCxn id="62" idx="0"/>
            <a:endCxn id="27" idx="2"/>
          </p:cNvCxnSpPr>
          <p:nvPr/>
        </p:nvCxnSpPr>
        <p:spPr>
          <a:xfrm flipV="1">
            <a:off x="5309293" y="3562891"/>
            <a:ext cx="0" cy="250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BB606DF-5CE8-49F4-9138-987F777048B5}"/>
              </a:ext>
            </a:extLst>
          </p:cNvPr>
          <p:cNvSpPr txBox="1"/>
          <p:nvPr/>
        </p:nvSpPr>
        <p:spPr>
          <a:xfrm>
            <a:off x="5215055" y="3559445"/>
            <a:ext cx="52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талонов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6249DF19-3BFC-49F7-9E55-8AD0C67A7A0D}"/>
              </a:ext>
            </a:extLst>
          </p:cNvPr>
          <p:cNvCxnSpPr>
            <a:stCxn id="62" idx="3"/>
          </p:cNvCxnSpPr>
          <p:nvPr/>
        </p:nvCxnSpPr>
        <p:spPr>
          <a:xfrm flipV="1">
            <a:off x="5795854" y="2047530"/>
            <a:ext cx="688836" cy="19781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970EC41-D520-43B3-BBDC-F6830A8F462B}"/>
              </a:ext>
            </a:extLst>
          </p:cNvPr>
          <p:cNvSpPr txBox="1"/>
          <p:nvPr/>
        </p:nvSpPr>
        <p:spPr>
          <a:xfrm>
            <a:off x="7643239" y="2785684"/>
            <a:ext cx="138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= 7 дней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A5E373D-7CA5-4F7F-848B-8FD54388F61D}"/>
              </a:ext>
            </a:extLst>
          </p:cNvPr>
          <p:cNvCxnSpPr>
            <a:cxnSpLocks/>
          </p:cNvCxnSpPr>
          <p:nvPr/>
        </p:nvCxnSpPr>
        <p:spPr>
          <a:xfrm>
            <a:off x="2787883" y="4141922"/>
            <a:ext cx="15443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14892A5-B343-4D30-B82A-A97DC9934A70}"/>
              </a:ext>
            </a:extLst>
          </p:cNvPr>
          <p:cNvSpPr txBox="1"/>
          <p:nvPr/>
        </p:nvSpPr>
        <p:spPr>
          <a:xfrm>
            <a:off x="2938016" y="4177600"/>
            <a:ext cx="107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день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2F6C46-70D2-462B-AC9E-78443BD9FACB}"/>
              </a:ext>
            </a:extLst>
          </p:cNvPr>
          <p:cNvSpPr txBox="1"/>
          <p:nvPr/>
        </p:nvSpPr>
        <p:spPr>
          <a:xfrm>
            <a:off x="5659299" y="4145543"/>
            <a:ext cx="107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дней</a:t>
            </a:r>
          </a:p>
        </p:txBody>
      </p:sp>
    </p:spTree>
    <p:extLst>
      <p:ext uri="{BB962C8B-B14F-4D97-AF65-F5344CB8AC3E}">
        <p14:creationId xmlns:p14="http://schemas.microsoft.com/office/powerpoint/2010/main" val="13287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4">
            <a:extLst>
              <a:ext uri="{FF2B5EF4-FFF2-40B4-BE49-F238E27FC236}">
                <a16:creationId xmlns:a16="http://schemas.microsoft.com/office/drawing/2014/main" id="{62774DD0-E5B4-4578-93D0-802FB2FE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81F0A17B-B4D4-4485-9AA3-09D3A1DD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5386" y="-1164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39C53BA-356E-493B-B956-12F27C044810}"/>
              </a:ext>
            </a:extLst>
          </p:cNvPr>
          <p:cNvGrpSpPr/>
          <p:nvPr/>
        </p:nvGrpSpPr>
        <p:grpSpPr>
          <a:xfrm>
            <a:off x="4834334" y="1952113"/>
            <a:ext cx="4014401" cy="3738645"/>
            <a:chOff x="5276675" y="1292902"/>
            <a:chExt cx="24357316" cy="4046692"/>
          </a:xfrm>
          <a:solidFill>
            <a:srgbClr val="FF0000"/>
          </a:solidFill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CCC2D66-DA47-42EF-8139-743415C625A2}"/>
                </a:ext>
              </a:extLst>
            </p:cNvPr>
            <p:cNvSpPr/>
            <p:nvPr/>
          </p:nvSpPr>
          <p:spPr>
            <a:xfrm>
              <a:off x="5899718" y="1292902"/>
              <a:ext cx="23734273" cy="3443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</a:t>
              </a:r>
            </a:p>
          </p:txBody>
        </p:sp>
        <p:sp>
          <p:nvSpPr>
            <p:cNvPr id="79" name="Фигура, имеющая форму буквы L 78">
              <a:extLst>
                <a:ext uri="{FF2B5EF4-FFF2-40B4-BE49-F238E27FC236}">
                  <a16:creationId xmlns:a16="http://schemas.microsoft.com/office/drawing/2014/main" id="{E7504C73-261E-41F5-B9BA-DCB376A97D47}"/>
                </a:ext>
              </a:extLst>
            </p:cNvPr>
            <p:cNvSpPr/>
            <p:nvPr/>
          </p:nvSpPr>
          <p:spPr>
            <a:xfrm rot="10800000" flipH="1">
              <a:off x="5276675" y="1292902"/>
              <a:ext cx="629175" cy="4046692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CA1E53A6-0414-48AE-BFA7-4D596260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39" y="1048911"/>
            <a:ext cx="2527098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</a:t>
            </a:r>
          </a:p>
        </p:txBody>
      </p:sp>
      <p:sp>
        <p:nvSpPr>
          <p:cNvPr id="82" name="Взрыв: 8 точек 81">
            <a:extLst>
              <a:ext uri="{FF2B5EF4-FFF2-40B4-BE49-F238E27FC236}">
                <a16:creationId xmlns:a16="http://schemas.microsoft.com/office/drawing/2014/main" id="{95187B25-FD48-43E9-846E-1217B852376E}"/>
              </a:ext>
            </a:extLst>
          </p:cNvPr>
          <p:cNvSpPr/>
          <p:nvPr/>
        </p:nvSpPr>
        <p:spPr>
          <a:xfrm rot="19943509">
            <a:off x="838089" y="1026245"/>
            <a:ext cx="523011" cy="4987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Взрыв: 8 точек 25">
            <a:extLst>
              <a:ext uri="{FF2B5EF4-FFF2-40B4-BE49-F238E27FC236}">
                <a16:creationId xmlns:a16="http://schemas.microsoft.com/office/drawing/2014/main" id="{589BA8B0-623C-488A-8104-AB0AFB93A382}"/>
              </a:ext>
            </a:extLst>
          </p:cNvPr>
          <p:cNvSpPr/>
          <p:nvPr/>
        </p:nvSpPr>
        <p:spPr>
          <a:xfrm rot="19943509">
            <a:off x="4495501" y="9242465"/>
            <a:ext cx="523011" cy="543973"/>
          </a:xfrm>
          <a:prstGeom prst="irregularSeal1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18AF11A4-0861-46DF-BE66-B868FDD1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39" y="106267"/>
            <a:ext cx="8525229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ожидание записи к врачу</a:t>
            </a:r>
          </a:p>
        </p:txBody>
      </p:sp>
      <p:sp>
        <p:nvSpPr>
          <p:cNvPr id="36" name="Блок-схема: объединение 5">
            <a:extLst>
              <a:ext uri="{FF2B5EF4-FFF2-40B4-BE49-F238E27FC236}">
                <a16:creationId xmlns:a16="http://schemas.microsoft.com/office/drawing/2014/main" id="{B260C5AF-DC04-4595-9903-A49AB3AB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964" y="673261"/>
            <a:ext cx="1512240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Блок-схема: объединение 5">
            <a:extLst>
              <a:ext uri="{FF2B5EF4-FFF2-40B4-BE49-F238E27FC236}">
                <a16:creationId xmlns:a16="http://schemas.microsoft.com/office/drawing/2014/main" id="{91D6E01E-4EAA-4F1E-8737-BEF48CAF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950" y="678205"/>
            <a:ext cx="1512240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6">
            <a:extLst>
              <a:ext uri="{FF2B5EF4-FFF2-40B4-BE49-F238E27FC236}">
                <a16:creationId xmlns:a16="http://schemas.microsoft.com/office/drawing/2014/main" id="{DD8F7E33-1CE9-4826-9D16-7A3152319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666" y="1102809"/>
            <a:ext cx="2527098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возможность дозвониться через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B798E6-DF1E-4CBD-8BF8-136095E81F47}"/>
              </a:ext>
            </a:extLst>
          </p:cNvPr>
          <p:cNvSpPr txBox="1"/>
          <p:nvPr/>
        </p:nvSpPr>
        <p:spPr>
          <a:xfrm>
            <a:off x="4886181" y="2293122"/>
            <a:ext cx="38105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5613" indent="-3429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Обновить компьютерное  оборудование у администраторов регистратуры</a:t>
            </a:r>
          </a:p>
          <a:p>
            <a:pPr marL="455613" indent="-3429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Распределение талонов на первичный приём к специалистам в следующем соотношении: 80% самостоятельная запись (ЕПГУ;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и 20%  - запись через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marL="455613" indent="-3429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Организовать размещение пояснительной информации рядом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работу администратора по залу для консультации и обучению пациентов самостоятельной работе на информационном терминале</a:t>
            </a:r>
          </a:p>
          <a:p>
            <a:pPr marL="455613" indent="-3429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Внедрить и  использовать  в электронном виде листок ожидания</a:t>
            </a:r>
          </a:p>
        </p:txBody>
      </p:sp>
      <p:sp>
        <p:nvSpPr>
          <p:cNvPr id="17" name="Блок-схема: объединение 5">
            <a:extLst>
              <a:ext uri="{FF2B5EF4-FFF2-40B4-BE49-F238E27FC236}">
                <a16:creationId xmlns:a16="http://schemas.microsoft.com/office/drawing/2014/main" id="{94D52335-C572-44EB-8044-C894E5FB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629" y="2626344"/>
            <a:ext cx="1512240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6">
            <a:extLst>
              <a:ext uri="{FF2B5EF4-FFF2-40B4-BE49-F238E27FC236}">
                <a16:creationId xmlns:a16="http://schemas.microsoft.com/office/drawing/2014/main" id="{0C193974-40FC-465B-8FFD-A15EC2EF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38" y="2053109"/>
            <a:ext cx="3083055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 конкурентных слотов 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услуги,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центр,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" name="Взрыв: 8 точек 82">
            <a:extLst>
              <a:ext uri="{FF2B5EF4-FFF2-40B4-BE49-F238E27FC236}">
                <a16:creationId xmlns:a16="http://schemas.microsoft.com/office/drawing/2014/main" id="{15291E49-A459-447C-BD90-E274B3932C78}"/>
              </a:ext>
            </a:extLst>
          </p:cNvPr>
          <p:cNvSpPr/>
          <p:nvPr/>
        </p:nvSpPr>
        <p:spPr>
          <a:xfrm rot="19943509">
            <a:off x="774433" y="1812448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Блок-схема: объединение 5">
            <a:extLst>
              <a:ext uri="{FF2B5EF4-FFF2-40B4-BE49-F238E27FC236}">
                <a16:creationId xmlns:a16="http://schemas.microsoft.com/office/drawing/2014/main" id="{BB4216B3-97C4-4A08-9B7C-33F7614E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368" y="1627248"/>
            <a:ext cx="1449432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Блок-схема: объединение 5">
            <a:extLst>
              <a:ext uri="{FF2B5EF4-FFF2-40B4-BE49-F238E27FC236}">
                <a16:creationId xmlns:a16="http://schemas.microsoft.com/office/drawing/2014/main" id="{A60A962C-A399-4026-AD86-DFD0FFAD6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465" y="2626722"/>
            <a:ext cx="1449432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C005B02E-95BA-4BAA-9759-F37FB78A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629" y="3073109"/>
            <a:ext cx="1193838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запись на 14 дней</a:t>
            </a: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0D5600D1-2240-48A8-A923-CFEE4FC4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315" y="3073109"/>
            <a:ext cx="2276407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записи</a:t>
            </a:r>
          </a:p>
        </p:txBody>
      </p:sp>
      <p:sp>
        <p:nvSpPr>
          <p:cNvPr id="25" name="Взрыв: 8 точек 24">
            <a:extLst>
              <a:ext uri="{FF2B5EF4-FFF2-40B4-BE49-F238E27FC236}">
                <a16:creationId xmlns:a16="http://schemas.microsoft.com/office/drawing/2014/main" id="{40FDF2A1-EC8D-4686-A182-84B239718FAA}"/>
              </a:ext>
            </a:extLst>
          </p:cNvPr>
          <p:cNvSpPr/>
          <p:nvPr/>
        </p:nvSpPr>
        <p:spPr>
          <a:xfrm rot="19943509">
            <a:off x="3834430" y="1099529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A13D79B3-79C8-4BDC-9F9D-706292F9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978" y="1085155"/>
            <a:ext cx="1705957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 работа программы, сбой</a:t>
            </a:r>
          </a:p>
        </p:txBody>
      </p:sp>
      <p:sp>
        <p:nvSpPr>
          <p:cNvPr id="24" name="Взрыв: 8 точек 23">
            <a:extLst>
              <a:ext uri="{FF2B5EF4-FFF2-40B4-BE49-F238E27FC236}">
                <a16:creationId xmlns:a16="http://schemas.microsoft.com/office/drawing/2014/main" id="{F8A0EFE7-1B95-4712-83D5-21B9746B5862}"/>
              </a:ext>
            </a:extLst>
          </p:cNvPr>
          <p:cNvSpPr/>
          <p:nvPr/>
        </p:nvSpPr>
        <p:spPr>
          <a:xfrm rot="19943509">
            <a:off x="8077500" y="830823"/>
            <a:ext cx="523011" cy="543973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Блок-схема: объединение 5">
            <a:extLst>
              <a:ext uri="{FF2B5EF4-FFF2-40B4-BE49-F238E27FC236}">
                <a16:creationId xmlns:a16="http://schemas.microsoft.com/office/drawing/2014/main" id="{C44234E8-2B9E-4079-8CAB-5B499D22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479" y="671079"/>
            <a:ext cx="1512240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id="{CC120338-710F-4D9C-88D7-201BA28BE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315" y="4088803"/>
            <a:ext cx="1133061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Устаревшее оборудование</a:t>
            </a:r>
          </a:p>
        </p:txBody>
      </p:sp>
      <p:sp>
        <p:nvSpPr>
          <p:cNvPr id="32" name="Прямоугольник: скругленные углы 6">
            <a:extLst>
              <a:ext uri="{FF2B5EF4-FFF2-40B4-BE49-F238E27FC236}">
                <a16:creationId xmlns:a16="http://schemas.microsoft.com/office/drawing/2014/main" id="{25D4B47E-B54B-4FC7-9C4D-79B181FD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462" y="4082368"/>
            <a:ext cx="1133061" cy="572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листка ожидания</a:t>
            </a:r>
          </a:p>
        </p:txBody>
      </p:sp>
      <p:sp>
        <p:nvSpPr>
          <p:cNvPr id="33" name="Блок-схема: объединение 5">
            <a:extLst>
              <a:ext uri="{FF2B5EF4-FFF2-40B4-BE49-F238E27FC236}">
                <a16:creationId xmlns:a16="http://schemas.microsoft.com/office/drawing/2014/main" id="{CD4AC4EF-493C-4A7B-924E-5A8CEE13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187" y="3645828"/>
            <a:ext cx="1449432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Блок-схема: объединение 5">
            <a:extLst>
              <a:ext uri="{FF2B5EF4-FFF2-40B4-BE49-F238E27FC236}">
                <a16:creationId xmlns:a16="http://schemas.microsoft.com/office/drawing/2014/main" id="{0E0BFDB4-2B0F-44FB-81DA-981CBAF2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58" y="3655018"/>
            <a:ext cx="1449432" cy="402618"/>
          </a:xfrm>
          <a:prstGeom prst="flowChartMerge">
            <a:avLst/>
          </a:prstGeom>
          <a:solidFill>
            <a:schemeClr val="bg1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0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F03D10-FBA4-40DE-8D5C-FFF8A149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2" y="468276"/>
            <a:ext cx="8136447" cy="599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EE00A-E320-40DE-8994-E11ECBA6C87D}"/>
              </a:ext>
            </a:extLst>
          </p:cNvPr>
          <p:cNvSpPr txBox="1"/>
          <p:nvPr/>
        </p:nvSpPr>
        <p:spPr>
          <a:xfrm>
            <a:off x="1835338" y="153386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1696-79CD-4A61-AF7A-E0F090D773E0}"/>
              </a:ext>
            </a:extLst>
          </p:cNvPr>
          <p:cNvSpPr txBox="1"/>
          <p:nvPr/>
        </p:nvSpPr>
        <p:spPr>
          <a:xfrm>
            <a:off x="1835338" y="2219259"/>
            <a:ext cx="619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очередь в регистратуре за талоном на прием к врачу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14F31-DD80-45CC-B63B-A3668ABB0553}"/>
              </a:ext>
            </a:extLst>
          </p:cNvPr>
          <p:cNvSpPr txBox="1"/>
          <p:nvPr/>
        </p:nvSpPr>
        <p:spPr>
          <a:xfrm>
            <a:off x="1835339" y="2923726"/>
            <a:ext cx="619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в поликлинику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7334D-150D-4566-94D3-B23FBFAF19A0}"/>
              </a:ext>
            </a:extLst>
          </p:cNvPr>
          <p:cNvSpPr txBox="1"/>
          <p:nvPr/>
        </p:nvSpPr>
        <p:spPr>
          <a:xfrm>
            <a:off x="1835337" y="3789681"/>
            <a:ext cx="619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C74B0-24A0-472F-8423-D237025FF63E}"/>
              </a:ext>
            </a:extLst>
          </p:cNvPr>
          <p:cNvSpPr txBox="1"/>
          <p:nvPr/>
        </p:nvSpPr>
        <p:spPr>
          <a:xfrm>
            <a:off x="1835337" y="4678041"/>
            <a:ext cx="61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пациента из-за недостаточного количества конкурентных слотов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CDBEC-ADA0-4430-BAAC-9F7D163956C9}"/>
              </a:ext>
            </a:extLst>
          </p:cNvPr>
          <p:cNvSpPr txBox="1"/>
          <p:nvPr/>
        </p:nvSpPr>
        <p:spPr>
          <a:xfrm>
            <a:off x="922335" y="560168"/>
            <a:ext cx="73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записи к врачу  - 14 дней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57F3E-5D73-4C2A-8907-4BA7A2D9898B}"/>
              </a:ext>
            </a:extLst>
          </p:cNvPr>
          <p:cNvSpPr txBox="1"/>
          <p:nvPr/>
        </p:nvSpPr>
        <p:spPr>
          <a:xfrm>
            <a:off x="1835337" y="5520234"/>
            <a:ext cx="61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достаточное количество талонов для записи к врачу через госуслуги. Внедрение листка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138012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3">
            <a:extLst>
              <a:ext uri="{FF2B5EF4-FFF2-40B4-BE49-F238E27FC236}">
                <a16:creationId xmlns:a16="http://schemas.microsoft.com/office/drawing/2014/main" id="{39D369E1-0F12-43A9-B604-05B226AFF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90" y="-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DE9B774-D980-4A6C-A8F4-842C133E7B8B}"/>
              </a:ext>
            </a:extLst>
          </p:cNvPr>
          <p:cNvSpPr/>
          <p:nvPr/>
        </p:nvSpPr>
        <p:spPr>
          <a:xfrm rot="3850960">
            <a:off x="-750884" y="1860090"/>
            <a:ext cx="3127366" cy="5922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Оборудование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41B8E0C-07E1-418A-ADCE-82E77891B8B8}"/>
              </a:ext>
            </a:extLst>
          </p:cNvPr>
          <p:cNvCxnSpPr>
            <a:cxnSpLocks/>
          </p:cNvCxnSpPr>
          <p:nvPr/>
        </p:nvCxnSpPr>
        <p:spPr>
          <a:xfrm>
            <a:off x="327171" y="3556932"/>
            <a:ext cx="76834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82881EBF-5B2F-42B0-B0D1-F212565F4EC0}"/>
              </a:ext>
            </a:extLst>
          </p:cNvPr>
          <p:cNvSpPr/>
          <p:nvPr/>
        </p:nvSpPr>
        <p:spPr>
          <a:xfrm rot="3850960">
            <a:off x="5499370" y="1840074"/>
            <a:ext cx="3127366" cy="5922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Внешние факторы</a:t>
            </a: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88B3F6A5-D8BA-4209-9D89-07441FF26720}"/>
              </a:ext>
            </a:extLst>
          </p:cNvPr>
          <p:cNvSpPr/>
          <p:nvPr/>
        </p:nvSpPr>
        <p:spPr>
          <a:xfrm rot="3850960">
            <a:off x="2928182" y="1877044"/>
            <a:ext cx="3127366" cy="5922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Методы</a:t>
            </a: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155EE409-1027-4A38-A20D-B91391785BB8}"/>
              </a:ext>
            </a:extLst>
          </p:cNvPr>
          <p:cNvSpPr/>
          <p:nvPr/>
        </p:nvSpPr>
        <p:spPr>
          <a:xfrm rot="18060364">
            <a:off x="3353525" y="4828328"/>
            <a:ext cx="3600249" cy="5922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Материалы</a:t>
            </a:r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7E5C13FE-F20C-4907-A205-023FFDBFDDF3}"/>
              </a:ext>
            </a:extLst>
          </p:cNvPr>
          <p:cNvSpPr/>
          <p:nvPr/>
        </p:nvSpPr>
        <p:spPr>
          <a:xfrm rot="18787222">
            <a:off x="-372151" y="4661234"/>
            <a:ext cx="3765480" cy="5922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Человек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2355D2A-DFB1-4203-8B92-A2A73C963D3E}"/>
              </a:ext>
            </a:extLst>
          </p:cNvPr>
          <p:cNvSpPr/>
          <p:nvPr/>
        </p:nvSpPr>
        <p:spPr>
          <a:xfrm>
            <a:off x="1289623" y="826189"/>
            <a:ext cx="1326394" cy="312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 телефону ,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3E63300-B15D-4B82-A8A0-CC520D3A8B2C}"/>
              </a:ext>
            </a:extLst>
          </p:cNvPr>
          <p:cNvSpPr/>
          <p:nvPr/>
        </p:nvSpPr>
        <p:spPr>
          <a:xfrm>
            <a:off x="1259837" y="1337620"/>
            <a:ext cx="1552644" cy="347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Стенды, Наглядные материалы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8C2711C-B276-4A29-98AB-310F2E34B152}"/>
              </a:ext>
            </a:extLst>
          </p:cNvPr>
          <p:cNvSpPr/>
          <p:nvPr/>
        </p:nvSpPr>
        <p:spPr>
          <a:xfrm>
            <a:off x="1404971" y="2094684"/>
            <a:ext cx="1326394" cy="3473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E188010A-6C69-4B54-A99E-4D30C907B20C}"/>
              </a:ext>
            </a:extLst>
          </p:cNvPr>
          <p:cNvCxnSpPr>
            <a:cxnSpLocks/>
          </p:cNvCxnSpPr>
          <p:nvPr/>
        </p:nvCxnSpPr>
        <p:spPr>
          <a:xfrm flipV="1">
            <a:off x="662730" y="964575"/>
            <a:ext cx="625828" cy="506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D4BC0AC-22E9-4781-A145-7FF9022C7F11}"/>
              </a:ext>
            </a:extLst>
          </p:cNvPr>
          <p:cNvCxnSpPr>
            <a:cxnSpLocks/>
          </p:cNvCxnSpPr>
          <p:nvPr/>
        </p:nvCxnSpPr>
        <p:spPr>
          <a:xfrm flipV="1">
            <a:off x="884335" y="1647359"/>
            <a:ext cx="404223" cy="39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CA527E6-B338-424F-818E-E503AB442B3E}"/>
              </a:ext>
            </a:extLst>
          </p:cNvPr>
          <p:cNvCxnSpPr/>
          <p:nvPr/>
        </p:nvCxnSpPr>
        <p:spPr>
          <a:xfrm flipV="1">
            <a:off x="1191237" y="2347196"/>
            <a:ext cx="194642" cy="21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2457C68-39F7-41C4-AB43-1FB131C18A56}"/>
              </a:ext>
            </a:extLst>
          </p:cNvPr>
          <p:cNvCxnSpPr>
            <a:cxnSpLocks/>
          </p:cNvCxnSpPr>
          <p:nvPr/>
        </p:nvCxnSpPr>
        <p:spPr>
          <a:xfrm flipV="1">
            <a:off x="2641337" y="633543"/>
            <a:ext cx="440800" cy="292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59697C6-28A2-4E08-A16C-D52D2C6566C2}"/>
              </a:ext>
            </a:extLst>
          </p:cNvPr>
          <p:cNvCxnSpPr>
            <a:cxnSpLocks/>
          </p:cNvCxnSpPr>
          <p:nvPr/>
        </p:nvCxnSpPr>
        <p:spPr>
          <a:xfrm flipV="1">
            <a:off x="2825279" y="1280323"/>
            <a:ext cx="376107" cy="286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367297C-0378-46CD-BC72-B5960752D247}"/>
              </a:ext>
            </a:extLst>
          </p:cNvPr>
          <p:cNvCxnSpPr>
            <a:cxnSpLocks/>
          </p:cNvCxnSpPr>
          <p:nvPr/>
        </p:nvCxnSpPr>
        <p:spPr>
          <a:xfrm flipV="1">
            <a:off x="2731365" y="2056026"/>
            <a:ext cx="295900" cy="231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F007AB8-AC9E-4324-A021-095C975CC84A}"/>
              </a:ext>
            </a:extLst>
          </p:cNvPr>
          <p:cNvSpPr txBox="1"/>
          <p:nvPr/>
        </p:nvSpPr>
        <p:spPr>
          <a:xfrm>
            <a:off x="2954056" y="241639"/>
            <a:ext cx="83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возможно дозвонится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B97F0D-DE06-40CC-A0B9-74D7ED8C9189}"/>
              </a:ext>
            </a:extLst>
          </p:cNvPr>
          <p:cNvSpPr txBox="1"/>
          <p:nvPr/>
        </p:nvSpPr>
        <p:spPr>
          <a:xfrm>
            <a:off x="3120119" y="1164907"/>
            <a:ext cx="837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24A2B8-9622-45BC-AD12-BB015664543E}"/>
              </a:ext>
            </a:extLst>
          </p:cNvPr>
          <p:cNvSpPr txBox="1"/>
          <p:nvPr/>
        </p:nvSpPr>
        <p:spPr>
          <a:xfrm>
            <a:off x="2903317" y="1823744"/>
            <a:ext cx="1054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записи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152C93F-D64E-444D-9F04-373FC4882298}"/>
              </a:ext>
            </a:extLst>
          </p:cNvPr>
          <p:cNvSpPr/>
          <p:nvPr/>
        </p:nvSpPr>
        <p:spPr>
          <a:xfrm>
            <a:off x="4584733" y="838533"/>
            <a:ext cx="1357620" cy="61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предварительной записи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97F44173-F473-41FC-9BAB-24C7BCEE566C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4322484" y="1146245"/>
            <a:ext cx="262249" cy="37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AB6AC18-EF12-46ED-82E2-FEEF984DF5A9}"/>
              </a:ext>
            </a:extLst>
          </p:cNvPr>
          <p:cNvSpPr/>
          <p:nvPr/>
        </p:nvSpPr>
        <p:spPr>
          <a:xfrm>
            <a:off x="6972360" y="1060765"/>
            <a:ext cx="1895110" cy="505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НПА, регулирующих деятельность организации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624AD3E2-B414-481A-A4DA-13CF43126355}"/>
              </a:ext>
            </a:extLst>
          </p:cNvPr>
          <p:cNvSpPr/>
          <p:nvPr/>
        </p:nvSpPr>
        <p:spPr>
          <a:xfrm>
            <a:off x="7497556" y="1836886"/>
            <a:ext cx="844718" cy="239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96214B1A-1ED9-4903-AA53-E6F2017DC26A}"/>
              </a:ext>
            </a:extLst>
          </p:cNvPr>
          <p:cNvSpPr/>
          <p:nvPr/>
        </p:nvSpPr>
        <p:spPr>
          <a:xfrm>
            <a:off x="8059925" y="3031422"/>
            <a:ext cx="1016963" cy="1051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записи к врачу – 14 дней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CE91502-4A75-48DB-AC21-6F7784C9B489}"/>
              </a:ext>
            </a:extLst>
          </p:cNvPr>
          <p:cNvCxnSpPr>
            <a:cxnSpLocks/>
          </p:cNvCxnSpPr>
          <p:nvPr/>
        </p:nvCxnSpPr>
        <p:spPr>
          <a:xfrm flipV="1">
            <a:off x="7087712" y="1566743"/>
            <a:ext cx="191067" cy="29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DE8D356C-4E5E-4155-8979-1162FBBC289E}"/>
              </a:ext>
            </a:extLst>
          </p:cNvPr>
          <p:cNvCxnSpPr>
            <a:cxnSpLocks/>
          </p:cNvCxnSpPr>
          <p:nvPr/>
        </p:nvCxnSpPr>
        <p:spPr>
          <a:xfrm flipV="1">
            <a:off x="7442232" y="2094684"/>
            <a:ext cx="216917" cy="486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BEB98051-40DC-4B0A-8D3E-735D89E17752}"/>
              </a:ext>
            </a:extLst>
          </p:cNvPr>
          <p:cNvSpPr/>
          <p:nvPr/>
        </p:nvSpPr>
        <p:spPr>
          <a:xfrm>
            <a:off x="2750833" y="4133439"/>
            <a:ext cx="2402816" cy="505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и координации пациентов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CD3B7B9D-2853-42C9-BA95-709411B579D1}"/>
              </a:ext>
            </a:extLst>
          </p:cNvPr>
          <p:cNvSpPr/>
          <p:nvPr/>
        </p:nvSpPr>
        <p:spPr>
          <a:xfrm>
            <a:off x="1737133" y="5069702"/>
            <a:ext cx="2829300" cy="416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Неоднозначное удовлетворенность пациентов из-за отсутствия доступного для понимая расписания работы врачей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159A6E2-4035-47DF-A421-903E76E82E19}"/>
              </a:ext>
            </a:extLst>
          </p:cNvPr>
          <p:cNvSpPr/>
          <p:nvPr/>
        </p:nvSpPr>
        <p:spPr>
          <a:xfrm>
            <a:off x="2296691" y="4694320"/>
            <a:ext cx="2624192" cy="324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персоналом, на каждый день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46617DDF-00B5-4E77-B41B-087151046036}"/>
              </a:ext>
            </a:extLst>
          </p:cNvPr>
          <p:cNvSpPr/>
          <p:nvPr/>
        </p:nvSpPr>
        <p:spPr>
          <a:xfrm>
            <a:off x="2954056" y="3629316"/>
            <a:ext cx="2402816" cy="398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социально-возрастные группы населения предпочитают разные справочно-поисковые аппараты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72643C48-4771-40B2-A4AF-CD9A43DD0F03}"/>
              </a:ext>
            </a:extLst>
          </p:cNvPr>
          <p:cNvCxnSpPr/>
          <p:nvPr/>
        </p:nvCxnSpPr>
        <p:spPr>
          <a:xfrm flipV="1">
            <a:off x="1288558" y="5135914"/>
            <a:ext cx="434189" cy="249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B5143EF8-B1E3-4270-BE7C-8487D57C63CF}"/>
              </a:ext>
            </a:extLst>
          </p:cNvPr>
          <p:cNvCxnSpPr>
            <a:cxnSpLocks/>
          </p:cNvCxnSpPr>
          <p:nvPr/>
        </p:nvCxnSpPr>
        <p:spPr>
          <a:xfrm flipV="1">
            <a:off x="1760354" y="4694320"/>
            <a:ext cx="536337" cy="20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6455C9B3-D9B4-4A7A-907F-E61AAAB5B8BE}"/>
              </a:ext>
            </a:extLst>
          </p:cNvPr>
          <p:cNvCxnSpPr>
            <a:cxnSpLocks/>
          </p:cNvCxnSpPr>
          <p:nvPr/>
        </p:nvCxnSpPr>
        <p:spPr>
          <a:xfrm flipV="1">
            <a:off x="2139193" y="4184931"/>
            <a:ext cx="592172" cy="310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A3E7D8A1-E572-4694-AC3F-C1F247598EDA}"/>
              </a:ext>
            </a:extLst>
          </p:cNvPr>
          <p:cNvCxnSpPr>
            <a:endCxn id="114" idx="1"/>
          </p:cNvCxnSpPr>
          <p:nvPr/>
        </p:nvCxnSpPr>
        <p:spPr>
          <a:xfrm flipV="1">
            <a:off x="2436440" y="3828567"/>
            <a:ext cx="517616" cy="303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EBDD7A69-5C1A-4072-BBEC-A90C4EB7E87D}"/>
              </a:ext>
            </a:extLst>
          </p:cNvPr>
          <p:cNvSpPr/>
          <p:nvPr/>
        </p:nvSpPr>
        <p:spPr>
          <a:xfrm>
            <a:off x="5213153" y="5947333"/>
            <a:ext cx="2402816" cy="398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электронного </a:t>
            </a: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листка ожидания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F6326816-05B2-4578-B83F-78D2257C0910}"/>
              </a:ext>
            </a:extLst>
          </p:cNvPr>
          <p:cNvSpPr/>
          <p:nvPr/>
        </p:nvSpPr>
        <p:spPr>
          <a:xfrm>
            <a:off x="5564406" y="5241972"/>
            <a:ext cx="2402816" cy="294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навигации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E7009A73-3437-4B40-B498-15367537452B}"/>
              </a:ext>
            </a:extLst>
          </p:cNvPr>
          <p:cNvSpPr/>
          <p:nvPr/>
        </p:nvSpPr>
        <p:spPr>
          <a:xfrm>
            <a:off x="6419749" y="4152810"/>
            <a:ext cx="2603940" cy="324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маршрутизации пересечение потоков здоровых и больных пациентов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EEE7BB1B-16D7-4E52-93E6-0CDD799A9288}"/>
              </a:ext>
            </a:extLst>
          </p:cNvPr>
          <p:cNvSpPr/>
          <p:nvPr/>
        </p:nvSpPr>
        <p:spPr>
          <a:xfrm>
            <a:off x="5939458" y="4634161"/>
            <a:ext cx="2402816" cy="398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информирование населения о возможности записи к врачу через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центр,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</a:t>
            </a:r>
          </a:p>
        </p:txBody>
      </p: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14AF395A-505A-4C39-87A4-4A8722158AFA}"/>
              </a:ext>
            </a:extLst>
          </p:cNvPr>
          <p:cNvCxnSpPr>
            <a:endCxn id="129" idx="1"/>
          </p:cNvCxnSpPr>
          <p:nvPr/>
        </p:nvCxnSpPr>
        <p:spPr>
          <a:xfrm flipV="1">
            <a:off x="4552047" y="6146584"/>
            <a:ext cx="661106" cy="28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E1F264C3-E7AD-4121-94BC-9FCCBCBC54B1}"/>
              </a:ext>
            </a:extLst>
          </p:cNvPr>
          <p:cNvCxnSpPr>
            <a:cxnSpLocks/>
            <a:endCxn id="130" idx="1"/>
          </p:cNvCxnSpPr>
          <p:nvPr/>
        </p:nvCxnSpPr>
        <p:spPr>
          <a:xfrm flipV="1">
            <a:off x="5045879" y="5389085"/>
            <a:ext cx="518527" cy="227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AC3E440D-E08A-4D24-9F72-09A048A4D396}"/>
              </a:ext>
            </a:extLst>
          </p:cNvPr>
          <p:cNvCxnSpPr>
            <a:endCxn id="133" idx="1"/>
          </p:cNvCxnSpPr>
          <p:nvPr/>
        </p:nvCxnSpPr>
        <p:spPr>
          <a:xfrm flipV="1">
            <a:off x="5356872" y="4833412"/>
            <a:ext cx="582586" cy="226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B31BD3D9-DC0C-4F46-B566-71640F3B7481}"/>
              </a:ext>
            </a:extLst>
          </p:cNvPr>
          <p:cNvCxnSpPr>
            <a:cxnSpLocks/>
          </p:cNvCxnSpPr>
          <p:nvPr/>
        </p:nvCxnSpPr>
        <p:spPr>
          <a:xfrm flipV="1">
            <a:off x="5581882" y="4232829"/>
            <a:ext cx="819791" cy="461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49B4F46-E5A4-4BC0-914D-6098A83B8EF8}"/>
              </a:ext>
            </a:extLst>
          </p:cNvPr>
          <p:cNvSpPr/>
          <p:nvPr/>
        </p:nvSpPr>
        <p:spPr>
          <a:xfrm>
            <a:off x="1700871" y="2565548"/>
            <a:ext cx="1326394" cy="3473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1B88EB1-1EB5-4E33-9726-7FECF299CB90}"/>
              </a:ext>
            </a:extLst>
          </p:cNvPr>
          <p:cNvCxnSpPr>
            <a:cxnSpLocks/>
          </p:cNvCxnSpPr>
          <p:nvPr/>
        </p:nvCxnSpPr>
        <p:spPr>
          <a:xfrm flipV="1">
            <a:off x="3044183" y="2534498"/>
            <a:ext cx="295900" cy="231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0A22F42-9F32-487F-8EDB-647655FE0366}"/>
              </a:ext>
            </a:extLst>
          </p:cNvPr>
          <p:cNvSpPr txBox="1"/>
          <p:nvPr/>
        </p:nvSpPr>
        <p:spPr>
          <a:xfrm>
            <a:off x="3216135" y="2302216"/>
            <a:ext cx="10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Устаревшее оборудование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419D242-F278-45B1-A3E9-3E2327D6E4E1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1408331" y="2739228"/>
            <a:ext cx="292540" cy="26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3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62853-1330-4C9B-9E0C-786E0B87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2" y="125836"/>
            <a:ext cx="8145906" cy="569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E336D-6D42-48AB-961C-AF2E9D70C3F3}"/>
              </a:ext>
            </a:extLst>
          </p:cNvPr>
          <p:cNvSpPr txBox="1"/>
          <p:nvPr/>
        </p:nvSpPr>
        <p:spPr>
          <a:xfrm>
            <a:off x="4703526" y="4153270"/>
            <a:ext cx="4151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3429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Обновить компьютерное  оборудование у администраторов регистратуры</a:t>
            </a:r>
          </a:p>
          <a:p>
            <a:pPr marL="455613" indent="-3429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Распределение талонов на первичный приём к специалистам в следующем соотношении: 80% самостоятельная запись (ЕПГУ;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и 20%  - запись через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marL="455613" indent="-3429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Организовать размещение пояснительной информации рядом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работу администратора по залу для консультации и обучению пациентов самостоятельной работе на информационном терминале</a:t>
            </a:r>
          </a:p>
          <a:p>
            <a:pPr marL="455613" indent="-3429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Внедрить и  использовать  в электронном виде листок ожидания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8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6BC1E9-AF37-4B01-8997-E8CA63D39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1" y="183368"/>
            <a:ext cx="7700682" cy="63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2448F-A153-4187-91BC-4A6DDFEF5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3" y="310122"/>
            <a:ext cx="8317006" cy="62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37160"/>
      </p:ext>
    </p:extLst>
  </p:cSld>
  <p:clrMapOvr>
    <a:masterClrMapping/>
  </p:clrMapOvr>
</p:sld>
</file>

<file path=ppt/theme/theme1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5137</TotalTime>
  <Words>827</Words>
  <Application>Microsoft Office PowerPoint</Application>
  <DocSecurity>0</DocSecurity>
  <PresentationFormat>Экран (4:3)</PresentationFormat>
  <Paragraphs>184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11</vt:i4>
      </vt:variant>
    </vt:vector>
  </HeadingPairs>
  <TitlesOfParts>
    <vt:vector size="36" baseType="lpstr">
      <vt:lpstr>Arial</vt:lpstr>
      <vt:lpstr>Arial (Основной текст)</vt:lpstr>
      <vt:lpstr>Calibri</vt:lpstr>
      <vt:lpstr>Calibri Light</vt:lpstr>
      <vt:lpstr>Times New Roman</vt:lpstr>
      <vt:lpstr>Wingdings</vt:lpstr>
      <vt:lpstr>2_b-section32</vt:lpstr>
      <vt:lpstr>b-content</vt:lpstr>
      <vt:lpstr>3_b-default</vt:lpstr>
      <vt:lpstr>1_b-section32</vt:lpstr>
      <vt:lpstr>14_b-default</vt:lpstr>
      <vt:lpstr>b-default</vt:lpstr>
      <vt:lpstr>b-section32</vt:lpstr>
      <vt:lpstr>10_b-default</vt:lpstr>
      <vt:lpstr>17_b-default</vt:lpstr>
      <vt:lpstr>2_RDM027</vt:lpstr>
      <vt:lpstr>4_b-default</vt:lpstr>
      <vt:lpstr>Тема Office</vt:lpstr>
      <vt:lpstr>b-section31</vt:lpstr>
      <vt:lpstr>22_b-default</vt:lpstr>
      <vt:lpstr>3_b-section32</vt:lpstr>
      <vt:lpstr>b-section33</vt:lpstr>
      <vt:lpstr>16_b-default</vt:lpstr>
      <vt:lpstr>b-section81</vt:lpstr>
      <vt:lpstr>1_b-default</vt:lpstr>
      <vt:lpstr>ПСР-проект «Повышение доступности амбулаторно – поликлинической помощи путем увеличения числа конкурентных слотов расписания»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ПСР-проект «Повышение доступности амбулаторно-поликлинической помощи путем внедрения инструментов автоматизированного оповещения пациентов»</dc:title>
  <dc:creator>German</dc:creator>
  <cp:lastModifiedBy>Павлова</cp:lastModifiedBy>
  <cp:revision>143</cp:revision>
  <cp:lastPrinted>2025-08-12T11:44:04Z</cp:lastPrinted>
  <dcterms:modified xsi:type="dcterms:W3CDTF">2025-08-12T11:44:42Z</dcterms:modified>
</cp:coreProperties>
</file>