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9" r:id="rId1"/>
  </p:sldMasterIdLst>
  <p:notesMasterIdLst>
    <p:notesMasterId r:id="rId14"/>
  </p:notesMasterIdLst>
  <p:sldIdLst>
    <p:sldId id="256" r:id="rId2"/>
    <p:sldId id="788" r:id="rId3"/>
    <p:sldId id="257" r:id="rId4"/>
    <p:sldId id="799" r:id="rId5"/>
    <p:sldId id="804" r:id="rId6"/>
    <p:sldId id="261" r:id="rId7"/>
    <p:sldId id="805" r:id="rId8"/>
    <p:sldId id="807" r:id="rId9"/>
    <p:sldId id="808" r:id="rId10"/>
    <p:sldId id="809" r:id="rId11"/>
    <p:sldId id="783" r:id="rId12"/>
    <p:sldId id="7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A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756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8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5246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2152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3728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45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29374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94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5457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9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33494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27448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18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2216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72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4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72" y="3481590"/>
            <a:ext cx="9697882" cy="1063906"/>
          </a:xfrm>
        </p:spPr>
        <p:txBody>
          <a:bodyPr>
            <a:noAutofit/>
          </a:bodyPr>
          <a:lstStyle/>
          <a:p>
            <a:r>
              <a:rPr lang="ru-RU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: </a:t>
            </a:r>
          </a:p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процесса оформления музыкального зала</a:t>
            </a:r>
          </a:p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массовому мероприятию»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Курск,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824040" y="1307110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136121" y="12476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1741836" y="12707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3973212" y="4355033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 4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10</a:t>
            </a:fld>
            <a:endParaRPr lang="ru-RU"/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4972782" y="5189174"/>
            <a:ext cx="3821358" cy="854625"/>
          </a:xfrm>
          <a:prstGeom prst="rect">
            <a:avLst/>
          </a:prstGeom>
          <a:solidFill>
            <a:srgbClr val="FFFFFF"/>
          </a:solidFill>
          <a:ln w="9528">
            <a:solidFill>
              <a:schemeClr val="accent1">
                <a:lumMod val="60000"/>
                <a:lumOff val="40000"/>
              </a:schemeClr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необходимость в доставке и установке баннера</a:t>
            </a:r>
            <a:endParaRPr lang="ru-RU" sz="1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9469117" y="5218108"/>
            <a:ext cx="2489113" cy="707575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времени на доставку и установку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90" y="190615"/>
            <a:ext cx="1134247" cy="11342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5D48BE-86CB-2011-8AC2-95368FCDECEC}"/>
              </a:ext>
            </a:extLst>
          </p:cNvPr>
          <p:cNvSpPr/>
          <p:nvPr/>
        </p:nvSpPr>
        <p:spPr>
          <a:xfrm>
            <a:off x="9926820" y="3922624"/>
            <a:ext cx="661162" cy="86481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495567-2A98-FEE8-EAC1-2D0045E36C34}"/>
              </a:ext>
            </a:extLst>
          </p:cNvPr>
          <p:cNvSpPr/>
          <p:nvPr/>
        </p:nvSpPr>
        <p:spPr>
          <a:xfrm>
            <a:off x="10914383" y="4648200"/>
            <a:ext cx="521125" cy="139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</a:t>
            </a:r>
          </a:p>
        </p:txBody>
      </p:sp>
      <p:sp>
        <p:nvSpPr>
          <p:cNvPr id="10" name="TextBox 35">
            <a:extLst>
              <a:ext uri="{FF2B5EF4-FFF2-40B4-BE49-F238E27FC236}">
                <a16:creationId xmlns:a16="http://schemas.microsoft.com/office/drawing/2014/main" id="{5EEA87CE-5DD1-1E39-6862-76938F2588AF}"/>
              </a:ext>
            </a:extLst>
          </p:cNvPr>
          <p:cNvSpPr txBox="1"/>
          <p:nvPr/>
        </p:nvSpPr>
        <p:spPr>
          <a:xfrm>
            <a:off x="1042822" y="2142565"/>
            <a:ext cx="3556004" cy="277945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anchor="t" anchorCtr="0" compatLnSpc="1">
            <a:noAutofit/>
          </a:bodyPr>
          <a:lstStyle/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транспорта для доставки баннера, монтаж.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224086B-6EE4-D486-E47C-EEC368E8BF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1543" r="3630" b="13095"/>
          <a:stretch/>
        </p:blipFill>
        <p:spPr>
          <a:xfrm>
            <a:off x="5210080" y="2128687"/>
            <a:ext cx="3432081" cy="277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89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27360"/>
              </p:ext>
            </p:extLst>
          </p:nvPr>
        </p:nvGraphicFramePr>
        <p:xfrm>
          <a:off x="703385" y="1879966"/>
          <a:ext cx="10775852" cy="1549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0256">
                  <a:extLst>
                    <a:ext uri="{9D8B030D-6E8A-4147-A177-3AD203B41FA5}">
                      <a16:colId xmlns:a16="http://schemas.microsoft.com/office/drawing/2014/main" val="3843130081"/>
                    </a:ext>
                  </a:extLst>
                </a:gridCol>
                <a:gridCol w="2364068">
                  <a:extLst>
                    <a:ext uri="{9D8B030D-6E8A-4147-A177-3AD203B41FA5}">
                      <a16:colId xmlns:a16="http://schemas.microsoft.com/office/drawing/2014/main" val="2421783329"/>
                    </a:ext>
                  </a:extLst>
                </a:gridCol>
                <a:gridCol w="2235118">
                  <a:extLst>
                    <a:ext uri="{9D8B030D-6E8A-4147-A177-3AD203B41FA5}">
                      <a16:colId xmlns:a16="http://schemas.microsoft.com/office/drawing/2014/main" val="2315216544"/>
                    </a:ext>
                  </a:extLst>
                </a:gridCol>
                <a:gridCol w="1456410">
                  <a:extLst>
                    <a:ext uri="{9D8B030D-6E8A-4147-A177-3AD203B41FA5}">
                      <a16:colId xmlns:a16="http://schemas.microsoft.com/office/drawing/2014/main" val="1578662058"/>
                    </a:ext>
                  </a:extLst>
                </a:gridCol>
              </a:tblGrid>
              <a:tr h="563285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3576"/>
                  </a:ext>
                </a:extLst>
              </a:tr>
              <a:tr h="985749">
                <a:tc>
                  <a:txBody>
                    <a:bodyPr/>
                    <a:lstStyle/>
                    <a:p>
                      <a:r>
                        <a:rPr lang="ru-RU" dirty="0"/>
                        <a:t>1.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Сокращение времени на подбор баннера и декораций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 20 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 дней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- 13 дней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59130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4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99372"/>
            <a:ext cx="10363200" cy="44218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по оптимизации процесса оформления музыкального зала решен ряд проблем относительно качества самих мероприятий, их зрелищности и динамики. Значительно сокращено время, затрачиваемое на оформление музыкального зала к мероприятию. Появилась возможность смены декораций (фона) в течение мероприятия необходимое количество раз – в зависимости от сценария.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Интерактивная стена является хорошим помощником не только на утренниках, но и на других мероприятиях, таких как родительские собрания, семинары, интеллектуальные игры, конкурсы и фестивали, которые проводятся в музыкальном зале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-146278"/>
            <a:ext cx="9743114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1176811"/>
            <a:ext cx="10757452" cy="545845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Музыкальный зал – это визитная карточка любого детского сада. Здесь проходят не только занятия, но и праздники, различные мероприятия. Поэтому важно сделать его удобным, функциональным, чтобы в нем формировалась атмосфера, необходимая для благополучия детей, их хорошего настроения.</a:t>
            </a:r>
          </a:p>
          <a:p>
            <a:pPr marL="0" indent="0" algn="just">
              <a:lnSpc>
                <a:spcPct val="120000"/>
              </a:lnSpc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Использование баннера для оформления зала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 временных, финансовых затрат. Доставляет трудности с доставкой, установкой и  хранением после использования. В связи со статичностью картинки на протяжении всего праздника, необходимо  дополнительное  изготовление декораций и атрибутов для проведения утренника.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Интерактивная стена – это комплекс оборудования, превращающего обычную стену в огромный монитор, с которым можно взаимодействовать. 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оборудование облегчает и ускоряет процесс оформления, улучшает качество мероприятий. </a:t>
            </a:r>
            <a:endParaRPr lang="ru-RU" sz="1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Оборудование выводит обучение на новый уровень, превращая обычные занятия в интересные игры.</a:t>
            </a:r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Интерактивное устройство используется для интеллектуального и физического развития детей разного возраста.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Интерактивную  стену можно использовать не только для занятий.    Она дает  возможность   по новому разнообразить  оформление музыкального зала для проведения праздников и различных  мероприятий. На протяжении утренника (занятия) можно сменить фон несколько раз в соответствии со сценарием (конспектом). На стене воспроизводятся видеофайлы, что помогает воспитанникам погрузиться в атмосферу праздника, перенестись в сказку.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772121" cy="8952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28" y="102882"/>
            <a:ext cx="1134000" cy="11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5" r="3722"/>
          <a:stretch/>
        </p:blipFill>
        <p:spPr>
          <a:xfrm rot="16200000">
            <a:off x="3024816" y="-2182161"/>
            <a:ext cx="6516872" cy="10890104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69252-61C3-8840-69A3-9BC4AFB65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0" y="36206"/>
            <a:ext cx="1029859" cy="11941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FE60D-77BE-E4B3-A0F7-D1E1D4FFF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5830" y="65867"/>
            <a:ext cx="1129088" cy="11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4</a:t>
            </a:fld>
            <a:endParaRPr lang="ru-RU"/>
          </a:p>
        </p:txBody>
      </p:sp>
      <p:sp>
        <p:nvSpPr>
          <p:cNvPr id="73" name="Надпись 3">
            <a:extLst>
              <a:ext uri="{FF2B5EF4-FFF2-40B4-BE49-F238E27FC236}">
                <a16:creationId xmlns:a16="http://schemas.microsoft.com/office/drawing/2014/main" id="{80C5B64C-AF2E-8797-C1C3-41AF04C71BD4}"/>
              </a:ext>
            </a:extLst>
          </p:cNvPr>
          <p:cNvSpPr txBox="1"/>
          <p:nvPr/>
        </p:nvSpPr>
        <p:spPr>
          <a:xfrm>
            <a:off x="9505169" y="4738507"/>
            <a:ext cx="45085" cy="2571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1" name="Rectangle 128">
            <a:extLst>
              <a:ext uri="{FF2B5EF4-FFF2-40B4-BE49-F238E27FC236}">
                <a16:creationId xmlns:a16="http://schemas.microsoft.com/office/drawing/2014/main" id="{551FEAF5-D377-EE93-AADC-72890AB0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44" y="841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133">
            <a:extLst>
              <a:ext uri="{FF2B5EF4-FFF2-40B4-BE49-F238E27FC236}">
                <a16:creationId xmlns:a16="http://schemas.microsoft.com/office/drawing/2014/main" id="{1D8B8E84-6F33-C97F-9AE0-278E7088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44" y="12987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3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ru-RU" altLang="ru-R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AC2DEFC-D196-20CA-82F2-185DBAF0E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8" y="0"/>
            <a:ext cx="11829122" cy="667629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69252-61C3-8840-69A3-9BC4AFB652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" y="125036"/>
            <a:ext cx="935765" cy="10850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FE60D-77BE-E4B3-A0F7-D1E1D4FFF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042" y="301582"/>
            <a:ext cx="935765" cy="93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69252-61C3-8840-69A3-9BC4AFB652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7" y="145705"/>
            <a:ext cx="1013021" cy="117459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FE60D-77BE-E4B3-A0F7-D1E1D4FFF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78" y="152585"/>
            <a:ext cx="1053805" cy="1053805"/>
          </a:xfrm>
          <a:prstGeom prst="rect">
            <a:avLst/>
          </a:prstGeom>
        </p:spPr>
      </p:pic>
      <p:sp>
        <p:nvSpPr>
          <p:cNvPr id="91" name="Rectangle 128">
            <a:extLst>
              <a:ext uri="{FF2B5EF4-FFF2-40B4-BE49-F238E27FC236}">
                <a16:creationId xmlns:a16="http://schemas.microsoft.com/office/drawing/2014/main" id="{551FEAF5-D377-EE93-AADC-72890AB0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144" y="84151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133">
            <a:extLst>
              <a:ext uri="{FF2B5EF4-FFF2-40B4-BE49-F238E27FC236}">
                <a16:creationId xmlns:a16="http://schemas.microsoft.com/office/drawing/2014/main" id="{1D8B8E84-6F33-C97F-9AE0-278E7088B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514" y="3374782"/>
            <a:ext cx="12538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ВПП = 7 дней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5ECCD32B-32B6-F0B7-D470-D0A80C2C0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2456" y="2971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0FB43CC-4AE5-9160-0173-1D8BF2088E0F}"/>
              </a:ext>
            </a:extLst>
          </p:cNvPr>
          <p:cNvSpPr txBox="1"/>
          <p:nvPr/>
        </p:nvSpPr>
        <p:spPr>
          <a:xfrm>
            <a:off x="3212279" y="513656"/>
            <a:ext cx="8141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КАРТА ЦЕЛЕВОГО СОСТОЯНИЯ ПРОЦЕССА ПОДГОТОВКИ К МЕРОПРИЯТИЮ</a:t>
            </a:r>
            <a:r>
              <a:rPr lang="ru-RU" sz="1400" dirty="0">
                <a:effectLst/>
              </a:rPr>
              <a:t> </a:t>
            </a:r>
            <a:endParaRPr lang="ru-RU" sz="1400" dirty="0"/>
          </a:p>
        </p:txBody>
      </p:sp>
      <p:sp>
        <p:nvSpPr>
          <p:cNvPr id="47" name="Прямоугольник 1">
            <a:extLst>
              <a:ext uri="{FF2B5EF4-FFF2-40B4-BE49-F238E27FC236}">
                <a16:creationId xmlns:a16="http://schemas.microsoft.com/office/drawing/2014/main" id="{0619B8CA-D583-A498-FE24-72CB501DC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9024" y="1434990"/>
            <a:ext cx="1823255" cy="160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сценария для мероприятия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66">
            <a:extLst>
              <a:ext uri="{FF2B5EF4-FFF2-40B4-BE49-F238E27FC236}">
                <a16:creationId xmlns:a16="http://schemas.microsoft.com/office/drawing/2014/main" id="{76BDA354-5FCF-F714-7C11-22EF595E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8380" y="1469072"/>
            <a:ext cx="1910135" cy="1596089"/>
          </a:xfrm>
          <a:prstGeom prst="rect">
            <a:avLst/>
          </a:pr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зала к мероприятию, изготовление атрибутов, но меньшего количества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Надпись 3">
            <a:extLst>
              <a:ext uri="{FF2B5EF4-FFF2-40B4-BE49-F238E27FC236}">
                <a16:creationId xmlns:a16="http://schemas.microsoft.com/office/drawing/2014/main" id="{2C32E4AF-D194-5096-55C9-6CF9F0ACAF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486" y="2530365"/>
            <a:ext cx="1504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3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65">
            <a:extLst>
              <a:ext uri="{FF2B5EF4-FFF2-40B4-BE49-F238E27FC236}">
                <a16:creationId xmlns:a16="http://schemas.microsoft.com/office/drawing/2014/main" id="{39B6BD84-23DB-F42C-E8BF-9ACD3F93C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449" y="2733630"/>
            <a:ext cx="1622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64">
            <a:extLst>
              <a:ext uri="{FF2B5EF4-FFF2-40B4-BE49-F238E27FC236}">
                <a16:creationId xmlns:a16="http://schemas.microsoft.com/office/drawing/2014/main" id="{F38F37DF-1AFB-57DF-06D8-E6AD7B5C0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1532" y="1469072"/>
            <a:ext cx="1910135" cy="1575643"/>
          </a:xfrm>
          <a:prstGeom prst="rect">
            <a:avLst/>
          </a:pr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Уборка реквизита и оборудования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3">
            <a:extLst>
              <a:ext uri="{FF2B5EF4-FFF2-40B4-BE49-F238E27FC236}">
                <a16:creationId xmlns:a16="http://schemas.microsoft.com/office/drawing/2014/main" id="{EE420980-3DC9-C56E-178A-526954D1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98" y="2587515"/>
            <a:ext cx="1509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1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67">
            <a:extLst>
              <a:ext uri="{FF2B5EF4-FFF2-40B4-BE49-F238E27FC236}">
                <a16:creationId xmlns:a16="http://schemas.microsoft.com/office/drawing/2014/main" id="{549FC06F-67CA-168A-77D7-CDB445395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131" y="1480245"/>
            <a:ext cx="1710357" cy="1609725"/>
          </a:xfrm>
          <a:prstGeom prst="rect">
            <a:avLst/>
          </a:prstGeom>
          <a:solidFill>
            <a:srgbClr val="FFFFFF"/>
          </a:solidFill>
          <a:ln w="1270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картинок и создание слайдов для интерактивной стены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2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дня</a:t>
            </a:r>
            <a:endParaRPr kumimoji="0" lang="en-US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70">
            <a:extLst>
              <a:ext uri="{FF2B5EF4-FFF2-40B4-BE49-F238E27FC236}">
                <a16:creationId xmlns:a16="http://schemas.microsoft.com/office/drawing/2014/main" id="{87F06C28-ADEB-8B9A-0E77-2F1356D89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3542" y="120639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Rectangle 78">
            <a:extLst>
              <a:ext uri="{FF2B5EF4-FFF2-40B4-BE49-F238E27FC236}">
                <a16:creationId xmlns:a16="http://schemas.microsoft.com/office/drawing/2014/main" id="{5F3674D7-F8B5-AD26-F4FB-56954E6A4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89" y="739962"/>
            <a:ext cx="41344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200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CDE2318-A70D-DC52-5C97-2A7AC7E0C98E}"/>
              </a:ext>
            </a:extLst>
          </p:cNvPr>
          <p:cNvSpPr txBox="1"/>
          <p:nvPr/>
        </p:nvSpPr>
        <p:spPr>
          <a:xfrm>
            <a:off x="1304143" y="4014559"/>
            <a:ext cx="9037524" cy="17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Сократилось время, затрачиваемое на подготовку мероприятия на 13 рабочих дней.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необходимости в изготовлении баннера.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 необходимости в согласовании финансирования.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необходимость в доставке и установке баннера.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временных и материальных затрат на изготовление дополнительных декораций и реквизита, возрос интерес детей и родителей к ходу мероприятия, т.к. используются красочные и сменяющиеся картинки.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не требуется дополнительное помещение для хранения баннера.</a:t>
            </a:r>
            <a:endParaRPr lang="ru-R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778B7A3-DE33-06BE-A3D6-8B33F932DA83}"/>
              </a:ext>
            </a:extLst>
          </p:cNvPr>
          <p:cNvSpPr txBox="1"/>
          <p:nvPr/>
        </p:nvSpPr>
        <p:spPr>
          <a:xfrm>
            <a:off x="1580995" y="3615265"/>
            <a:ext cx="8190127" cy="37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Перечень улучшений:</a:t>
            </a:r>
            <a:r>
              <a:rPr lang="ru-RU" dirty="0">
                <a:effectLst/>
              </a:rPr>
              <a:t> </a:t>
            </a:r>
            <a:endParaRPr lang="ru-RU" dirty="0"/>
          </a:p>
        </p:txBody>
      </p:sp>
      <p:sp>
        <p:nvSpPr>
          <p:cNvPr id="2" name="Облако 1">
            <a:extLst>
              <a:ext uri="{FF2B5EF4-FFF2-40B4-BE49-F238E27FC236}">
                <a16:creationId xmlns:a16="http://schemas.microsoft.com/office/drawing/2014/main" id="{0AA4DC10-C2D4-87ED-8F6F-2FE081ED48C9}"/>
              </a:ext>
            </a:extLst>
          </p:cNvPr>
          <p:cNvSpPr/>
          <p:nvPr/>
        </p:nvSpPr>
        <p:spPr>
          <a:xfrm>
            <a:off x="3184074" y="1192595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Облако 6">
            <a:extLst>
              <a:ext uri="{FF2B5EF4-FFF2-40B4-BE49-F238E27FC236}">
                <a16:creationId xmlns:a16="http://schemas.microsoft.com/office/drawing/2014/main" id="{58FA558A-C1A5-1B5E-4E2E-93E6A885230D}"/>
              </a:ext>
            </a:extLst>
          </p:cNvPr>
          <p:cNvSpPr/>
          <p:nvPr/>
        </p:nvSpPr>
        <p:spPr>
          <a:xfrm>
            <a:off x="4907383" y="1157785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9" name="Облако 8">
            <a:extLst>
              <a:ext uri="{FF2B5EF4-FFF2-40B4-BE49-F238E27FC236}">
                <a16:creationId xmlns:a16="http://schemas.microsoft.com/office/drawing/2014/main" id="{1DDFDC65-97CC-F189-2BA5-2CE5E5E7FC86}"/>
              </a:ext>
            </a:extLst>
          </p:cNvPr>
          <p:cNvSpPr/>
          <p:nvPr/>
        </p:nvSpPr>
        <p:spPr>
          <a:xfrm>
            <a:off x="5958340" y="1144815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Облако 9">
            <a:extLst>
              <a:ext uri="{FF2B5EF4-FFF2-40B4-BE49-F238E27FC236}">
                <a16:creationId xmlns:a16="http://schemas.microsoft.com/office/drawing/2014/main" id="{450F22B5-6F99-76DC-B6BD-1D771BA9BE9A}"/>
              </a:ext>
            </a:extLst>
          </p:cNvPr>
          <p:cNvSpPr/>
          <p:nvPr/>
        </p:nvSpPr>
        <p:spPr>
          <a:xfrm>
            <a:off x="6733471" y="1143768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1" name="Облако 10">
            <a:extLst>
              <a:ext uri="{FF2B5EF4-FFF2-40B4-BE49-F238E27FC236}">
                <a16:creationId xmlns:a16="http://schemas.microsoft.com/office/drawing/2014/main" id="{01B80526-4B2E-DAA4-5B11-5357071DD2B2}"/>
              </a:ext>
            </a:extLst>
          </p:cNvPr>
          <p:cNvSpPr/>
          <p:nvPr/>
        </p:nvSpPr>
        <p:spPr>
          <a:xfrm>
            <a:off x="7499976" y="1122891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2" name="Облако 11">
            <a:extLst>
              <a:ext uri="{FF2B5EF4-FFF2-40B4-BE49-F238E27FC236}">
                <a16:creationId xmlns:a16="http://schemas.microsoft.com/office/drawing/2014/main" id="{D6FF4673-E163-3372-9B54-6FE7098D28E2}"/>
              </a:ext>
            </a:extLst>
          </p:cNvPr>
          <p:cNvSpPr/>
          <p:nvPr/>
        </p:nvSpPr>
        <p:spPr>
          <a:xfrm>
            <a:off x="9823086" y="1162959"/>
            <a:ext cx="677991" cy="524354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1998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1571879"/>
              </p:ext>
            </p:extLst>
          </p:nvPr>
        </p:nvGraphicFramePr>
        <p:xfrm>
          <a:off x="94361" y="523854"/>
          <a:ext cx="11982243" cy="5858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6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3283635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3052689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1561514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  <a:gridCol w="1520250">
                  <a:extLst>
                    <a:ext uri="{9D8B030D-6E8A-4147-A177-3AD203B41FA5}">
                      <a16:colId xmlns:a16="http://schemas.microsoft.com/office/drawing/2014/main" val="74652670"/>
                    </a:ext>
                  </a:extLst>
                </a:gridCol>
                <a:gridCol w="1335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28">
                  <a:extLst>
                    <a:ext uri="{9D8B030D-6E8A-4147-A177-3AD203B41FA5}">
                      <a16:colId xmlns:a16="http://schemas.microsoft.com/office/drawing/2014/main" val="947773087"/>
                    </a:ext>
                  </a:extLst>
                </a:gridCol>
              </a:tblGrid>
              <a:tr h="52444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Влияние на результат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ФИО,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должность ответственного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выполнения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975608">
                <a:tc>
                  <a:txBody>
                    <a:bodyPr/>
                    <a:lstStyle/>
                    <a:p>
                      <a:r>
                        <a:rPr lang="ru-RU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Временные затраты в связи с поиском картинки для баннера нужного размера и качества, изготовлением баннера, его доставкой и установкой.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Процедура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моногэтапна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невозможно спрогнозировать точные сроки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Покупка, установка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настройка оборудования (интерактивной стены), апробация процесса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Сокращено время на оформление музыкального зала к массовым мероприятиям, исключены финансовые затраты (изготовление и доставка баннера), появилась возможность менять декорации в течение мероприятия неограниченное количество раз 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Егорова И.В., педагог-организатор,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Усманова Э.А., музыкальный руководитель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r>
                        <a:rPr lang="ru-RU" sz="1400" dirty="0"/>
                        <a:t>07.11.23-03.06.24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739605">
                <a:tc>
                  <a:txBody>
                    <a:bodyPr/>
                    <a:lstStyle/>
                    <a:p>
                      <a:r>
                        <a:rPr lang="ru-RU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 услуги не укладывается в рамки бюджета, предлагаются варианты более низкого качества.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по изготовлению баннеров требуют ощутимых для бюджетной организации финансовых затрат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0598823"/>
                  </a:ext>
                </a:extLst>
              </a:tr>
              <a:tr h="764258">
                <a:tc>
                  <a:txBody>
                    <a:bodyPr/>
                    <a:lstStyle/>
                    <a:p>
                      <a:r>
                        <a:rPr lang="ru-RU" sz="1400" dirty="0"/>
                        <a:t>3.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Согласование финансирования отнимает время или отказ в финансировании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Бюджетная организация не в праве самостоятельно распоряжаться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бюджетными средствами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57920"/>
                  </a:ext>
                </a:extLst>
              </a:tr>
              <a:tr h="507017">
                <a:tc>
                  <a:txBody>
                    <a:bodyPr/>
                    <a:lstStyle/>
                    <a:p>
                      <a:r>
                        <a:rPr lang="ru-RU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Поиск транспорта для доставки готового продукта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ДОУ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имеет собственного транспорта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724968"/>
                  </a:ext>
                </a:extLst>
              </a:tr>
              <a:tr h="970006">
                <a:tc>
                  <a:txBody>
                    <a:bodyPr/>
                    <a:lstStyle/>
                    <a:p>
                      <a:r>
                        <a:rPr lang="ru-RU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протяжении всего мероприятия статичная картинка, в следствие чего необходимо изготовление большого количества дополнительных декораций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возможности менять баннеры в ходе мероприятия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810960"/>
                  </a:ext>
                </a:extLst>
              </a:tr>
              <a:tr h="1342103">
                <a:tc>
                  <a:txBody>
                    <a:bodyPr/>
                    <a:lstStyle/>
                    <a:p>
                      <a:r>
                        <a:rPr lang="ru-RU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постоянного помещения для хранения использованного материала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проектировке здания не предусмотрены помещения, отвечающие требованиям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хранения легковоспламеняющихся материалов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090969"/>
                  </a:ext>
                </a:extLst>
              </a:tr>
            </a:tbl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431" y="32377"/>
            <a:ext cx="4488809" cy="43115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82904" y="6440791"/>
            <a:ext cx="2743200" cy="365125"/>
          </a:xfrm>
        </p:spPr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" y="1"/>
            <a:ext cx="524617" cy="60829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104" y="36760"/>
            <a:ext cx="571535" cy="57153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A452D2-8050-48A5-8050-E536F9A7F82E}"/>
              </a:ext>
            </a:extLst>
          </p:cNvPr>
          <p:cNvSpPr/>
          <p:nvPr/>
        </p:nvSpPr>
        <p:spPr>
          <a:xfrm>
            <a:off x="1616731" y="6478695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E6D2669-6014-BE7A-3A5F-A6C71E1A8FB1}"/>
              </a:ext>
            </a:extLst>
          </p:cNvPr>
          <p:cNvSpPr/>
          <p:nvPr/>
        </p:nvSpPr>
        <p:spPr>
          <a:xfrm>
            <a:off x="5998178" y="6515099"/>
            <a:ext cx="135082" cy="11141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9B6017A-D999-4F5C-0994-2A051010BAD4}"/>
              </a:ext>
            </a:extLst>
          </p:cNvPr>
          <p:cNvSpPr/>
          <p:nvPr/>
        </p:nvSpPr>
        <p:spPr>
          <a:xfrm>
            <a:off x="5060056" y="6512169"/>
            <a:ext cx="135082" cy="1114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D1CE118-CF2F-C4F0-1F17-67CBBB8E3D38}"/>
              </a:ext>
            </a:extLst>
          </p:cNvPr>
          <p:cNvSpPr/>
          <p:nvPr/>
        </p:nvSpPr>
        <p:spPr>
          <a:xfrm>
            <a:off x="4049986" y="6534488"/>
            <a:ext cx="135082" cy="1114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6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824040" y="1307110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136121" y="12476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1741836" y="12707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3973212" y="4355033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 1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7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121964" y="5022300"/>
            <a:ext cx="3240116" cy="879240"/>
          </a:xfrm>
          <a:prstGeom prst="rect">
            <a:avLst/>
          </a:prstGeom>
          <a:solidFill>
            <a:srgbClr val="FFFFFF"/>
          </a:solidFill>
          <a:ln w="9528">
            <a:solidFill>
              <a:schemeClr val="accent1">
                <a:lumMod val="60000"/>
                <a:lumOff val="40000"/>
              </a:schemeClr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r>
              <a:rPr lang="ru-RU" sz="1600" kern="1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 затраты в связи с поиском баннера</a:t>
            </a:r>
            <a:r>
              <a:rPr lang="ru-RU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оформления  музыкального зала к празднику.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040120" y="4965223"/>
            <a:ext cx="4054187" cy="993394"/>
          </a:xfrm>
          <a:prstGeom prst="rect">
            <a:avLst/>
          </a:prstGeom>
          <a:solidFill>
            <a:srgbClr val="FFFFFF"/>
          </a:solidFill>
          <a:ln w="9528">
            <a:solidFill>
              <a:schemeClr val="accent1">
                <a:lumMod val="60000"/>
                <a:lumOff val="40000"/>
              </a:schemeClr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16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Сократилось время, затрачиваемое на подготовку мероприятия на 13 рабочих дней.</a:t>
            </a:r>
            <a:endParaRPr lang="ru-RU" sz="160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9538112" y="5022300"/>
            <a:ext cx="2436622" cy="879240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chemeClr val="accent1"/>
                </a:solidFill>
                <a:latin typeface="Calibri"/>
              </a:rPr>
              <a:t>Сокращение времени на подготовку мероприятий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325" y="143909"/>
            <a:ext cx="1070282" cy="107028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A5D48BE-86CB-2011-8AC2-95368FCDECEC}"/>
              </a:ext>
            </a:extLst>
          </p:cNvPr>
          <p:cNvSpPr/>
          <p:nvPr/>
        </p:nvSpPr>
        <p:spPr>
          <a:xfrm>
            <a:off x="9989651" y="2406388"/>
            <a:ext cx="530055" cy="227889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495567-2A98-FEE8-EAC1-2D0045E36C34}"/>
              </a:ext>
            </a:extLst>
          </p:cNvPr>
          <p:cNvSpPr/>
          <p:nvPr/>
        </p:nvSpPr>
        <p:spPr>
          <a:xfrm>
            <a:off x="10684287" y="3832440"/>
            <a:ext cx="526075" cy="8528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B6A1A26-F187-65EC-7BE4-7CA6FBEE9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t="22250" r="42811" b="40249"/>
          <a:stretch/>
        </p:blipFill>
        <p:spPr>
          <a:xfrm>
            <a:off x="1040270" y="2187726"/>
            <a:ext cx="3556003" cy="24652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6348096-EE48-A67E-09E6-ECC174A8CC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t="13335" r="14126" b="16784"/>
          <a:stretch/>
        </p:blipFill>
        <p:spPr>
          <a:xfrm>
            <a:off x="5285679" y="2181412"/>
            <a:ext cx="3400778" cy="224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82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824040" y="1307110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136121" y="12476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1741836" y="12707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3973212" y="4355033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 2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8</a:t>
            </a:fld>
            <a:endParaRPr lang="ru-RU"/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60892" y="5129007"/>
            <a:ext cx="3821358" cy="943642"/>
          </a:xfrm>
          <a:prstGeom prst="rect">
            <a:avLst/>
          </a:prstGeom>
          <a:solidFill>
            <a:srgbClr val="FFFFFF"/>
          </a:solidFill>
          <a:ln w="9528">
            <a:solidFill>
              <a:schemeClr val="accent1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dirty="0">
                <a:solidFill>
                  <a:schemeClr val="accent1"/>
                </a:solidFill>
                <a:latin typeface="Calibri" pitchFamily="34"/>
              </a:rPr>
              <a:t>Нет необходимости в изготовлении баннера. </a:t>
            </a:r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9311783" y="2635537"/>
            <a:ext cx="2489113" cy="1496755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chemeClr val="accent1"/>
                </a:solidFill>
                <a:latin typeface="Calibri"/>
              </a:rPr>
              <a:t>Отсутствие материальных затрат, которые были связаны с изготовлением и доставкой баннера.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90" y="190615"/>
            <a:ext cx="1134247" cy="1134247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4B782D2D-A36A-5811-A380-D74BDFACC953}"/>
              </a:ext>
            </a:extLst>
          </p:cNvPr>
          <p:cNvSpPr txBox="1"/>
          <p:nvPr/>
        </p:nvSpPr>
        <p:spPr>
          <a:xfrm>
            <a:off x="1176233" y="2317162"/>
            <a:ext cx="3197986" cy="22921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anchor="t" anchorCtr="0" compatLnSpc="1"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услуги не укладывается в рамки бюджета, предлагаются  варианты  более низкого качества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8A3B88A-E7CE-025B-A822-BEB7F222D1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6" t="16472" r="1383" b="18993"/>
          <a:stretch/>
        </p:blipFill>
        <p:spPr>
          <a:xfrm>
            <a:off x="5319903" y="2341293"/>
            <a:ext cx="330396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824040" y="1307110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136121" y="12476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1741836" y="1270710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3973212" y="4355033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 3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9</a:t>
            </a:fld>
            <a:endParaRPr lang="ru-RU" dirty="0"/>
          </a:p>
        </p:txBody>
      </p:sp>
      <p:sp>
        <p:nvSpPr>
          <p:cNvPr id="21" name="Прямоугольник 25">
            <a:extLst>
              <a:ext uri="{FF2B5EF4-FFF2-40B4-BE49-F238E27FC236}">
                <a16:creationId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9208585" y="2727502"/>
            <a:ext cx="2488183" cy="1359792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70C0"/>
                </a:solidFill>
                <a:latin typeface="Calibri"/>
              </a:rPr>
              <a:t>Появилась возможность выбора неограниченного количества слайдов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5700798" y="2727014"/>
            <a:ext cx="2909802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Нет необходимости в  финансировании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890" y="190615"/>
            <a:ext cx="1134247" cy="1134247"/>
          </a:xfrm>
          <a:prstGeom prst="rect">
            <a:avLst/>
          </a:prstGeom>
        </p:spPr>
      </p:pic>
      <p:sp>
        <p:nvSpPr>
          <p:cNvPr id="10" name="TextBox 35">
            <a:extLst>
              <a:ext uri="{FF2B5EF4-FFF2-40B4-BE49-F238E27FC236}">
                <a16:creationId xmlns:a16="http://schemas.microsoft.com/office/drawing/2014/main" id="{5EEA87CE-5DD1-1E39-6862-76938F2588AF}"/>
              </a:ext>
            </a:extLst>
          </p:cNvPr>
          <p:cNvSpPr txBox="1"/>
          <p:nvPr/>
        </p:nvSpPr>
        <p:spPr>
          <a:xfrm>
            <a:off x="1122595" y="2325315"/>
            <a:ext cx="3321547" cy="2327673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anchor="t" anchorCtr="0" compatLnSpc="1">
            <a:noAutofit/>
          </a:bodyPr>
          <a:lstStyle/>
          <a:p>
            <a:endParaRPr lang="ru-RU" sz="2400" kern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Согласование финансирования,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озможность отказа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533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897</Words>
  <Application>Microsoft Office PowerPoint</Application>
  <PresentationFormat>Широкоэкранный</PresentationFormat>
  <Paragraphs>161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DejaVu Sans</vt:lpstr>
      <vt:lpstr>Lucida Sans Unicode</vt:lpstr>
      <vt:lpstr>Tahoma</vt:lpstr>
      <vt:lpstr>Times New Roman</vt:lpstr>
      <vt:lpstr>Verdana</vt:lpstr>
      <vt:lpstr>Тема Office</vt:lpstr>
      <vt:lpstr>муниципальное бюджетное дошкольное образовательное учреждение  «Детский сад комбинированного вида №15»</vt:lpstr>
      <vt:lpstr>Краткое описание проекта</vt:lpstr>
      <vt:lpstr>Презентация PowerPoint</vt:lpstr>
      <vt:lpstr>Презентация PowerPoint</vt:lpstr>
      <vt:lpstr>Презентация PowerPoint</vt:lpstr>
      <vt:lpstr>План мероприятий проблемам</vt:lpstr>
      <vt:lpstr>Эффективное решение № 1</vt:lpstr>
      <vt:lpstr>Эффективное решение № 2</vt:lpstr>
      <vt:lpstr>Эффективное решение № 3</vt:lpstr>
      <vt:lpstr>Эффективное решение № 4</vt:lpstr>
      <vt:lpstr>Достижение целевых показателей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Павлова</cp:lastModifiedBy>
  <cp:revision>58</cp:revision>
  <dcterms:created xsi:type="dcterms:W3CDTF">2023-10-25T14:48:25Z</dcterms:created>
  <dcterms:modified xsi:type="dcterms:W3CDTF">2025-08-06T11:31:44Z</dcterms:modified>
</cp:coreProperties>
</file>