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13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F2DDC-1FA0-458A-A5AE-C585E601398D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697F-E266-4589-B634-3DC7406A1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40" y="4354291"/>
            <a:ext cx="5011615" cy="412593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618" y="2443884"/>
            <a:ext cx="6517482" cy="944617"/>
          </a:xfrm>
        </p:spPr>
        <p:txBody>
          <a:bodyPr>
            <a:noAutofit/>
          </a:bodyPr>
          <a:lstStyle/>
          <a:p>
            <a:r>
              <a:rPr lang="ru-RU" sz="3200" dirty="0"/>
              <a:t>ОБЛАСТНОЕ БЮДЖЕТНОЕ УЧРЕЖДЕНИЕ ЗДРАВООХРАНЕНИЯ "ЖЕЛЕЗНОГОРСКАЯ ГОРОДСКАЯ БОЛЬНИЦА"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357982" cy="107157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хранения форм 025/у «Медицинская карта пациента, получающего помощь в амбулаторных условиях» в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картохранилище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поликлиники для взрослого населения»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3357554" y="6072206"/>
            <a:ext cx="215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Железногорск,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" y="32377"/>
            <a:ext cx="779270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142852"/>
            <a:ext cx="850685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062638" y="576886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Проект «ЭФФЕКТИВНЫЙ РЕГИОН»</a:t>
            </a:r>
          </a:p>
        </p:txBody>
      </p:sp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045" y="223214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052736"/>
            <a:ext cx="4236530" cy="23762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717032"/>
            <a:ext cx="4248472" cy="28803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4903" y="1052736"/>
            <a:ext cx="4293160" cy="239436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105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Обоснование выбора</a:t>
            </a:r>
          </a:p>
          <a:p>
            <a:pPr algn="ctr"/>
            <a:endParaRPr lang="ru-RU" sz="105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Длительное время, затрачиваемое на поиск форм 025/у, для подготовки выписных эпикризов, ответов на обращения граждан и др.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затрачиваемое на поиск форм 025/у, для подготовки выписных эпикризов, ответов на обращения граждан и др.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ctr"/>
            <a:r>
              <a:rPr lang="ru-RU" sz="105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риски</a:t>
            </a:r>
          </a:p>
          <a:p>
            <a:pPr marL="228600" indent="-228600" algn="ctr"/>
            <a:endParaRPr lang="ru-RU" sz="105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Потеря карт.</a:t>
            </a:r>
          </a:p>
          <a:p>
            <a:pPr marL="228600" indent="-228600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717032"/>
            <a:ext cx="4293160" cy="28803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5" y="116632"/>
            <a:ext cx="7635403" cy="65004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ПСР-проект «Оптимизация хранения форм 025/у «Медицинская карта пациента, получающего помощь в амбулаторных условиях»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картохранилище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поликлиники для взрослого населения»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308" y="3770869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1052736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ru-RU" sz="1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рамки проекта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59099"/>
              </p:ext>
            </p:extLst>
          </p:nvPr>
        </p:nvGraphicFramePr>
        <p:xfrm>
          <a:off x="251520" y="4077072"/>
          <a:ext cx="4118694" cy="1843278"/>
        </p:xfrm>
        <a:graphic>
          <a:graphicData uri="http://schemas.openxmlformats.org/drawingml/2006/table">
            <a:tbl>
              <a:tblPr firstRow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val="258320433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635232"/>
                    </a:ext>
                  </a:extLst>
                </a:gridCol>
                <a:gridCol w="806326">
                  <a:extLst>
                    <a:ext uri="{9D8B030D-6E8A-4147-A177-3AD203B41FA5}">
                      <a16:colId xmlns:a16="http://schemas.microsoft.com/office/drawing/2014/main" val="3384265906"/>
                    </a:ext>
                  </a:extLst>
                </a:gridCol>
              </a:tblGrid>
              <a:tr h="311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цели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752678"/>
                  </a:ext>
                </a:extLst>
              </a:tr>
              <a:tr h="372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поиска форм 025/у «Медицинская карта пациента, получающего помощь в амбулаторных условиях» в </a:t>
                      </a:r>
                      <a:r>
                        <a:rPr lang="ru-RU" sz="8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картохранилище</a:t>
                      </a:r>
                      <a:r>
                        <a:rPr lang="ru-RU" sz="8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поликлиники для взрослого населения»,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180504"/>
                  </a:ext>
                </a:extLst>
              </a:tr>
              <a:tr h="57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на раскладку форм 025/у «Медицинская карта пациента, получающего помощь в амбулаторных условиях» в </a:t>
                      </a:r>
                      <a:r>
                        <a:rPr lang="ru-RU" sz="8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картохранилище</a:t>
                      </a:r>
                      <a:r>
                        <a:rPr lang="ru-RU" sz="8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поликлиники для взрослого населения»,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782808"/>
                  </a:ext>
                </a:extLst>
              </a:tr>
            </a:tbl>
          </a:graphicData>
        </a:graphic>
      </p:graphicFrame>
      <p:pic>
        <p:nvPicPr>
          <p:cNvPr id="15628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9" y="91722"/>
            <a:ext cx="65769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95061"/>
              </p:ext>
            </p:extLst>
          </p:nvPr>
        </p:nvGraphicFramePr>
        <p:xfrm>
          <a:off x="179512" y="1340768"/>
          <a:ext cx="4088970" cy="16370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88970">
                  <a:extLst>
                    <a:ext uri="{9D8B030D-6E8A-4147-A177-3AD203B41FA5}">
                      <a16:colId xmlns:a16="http://schemas.microsoft.com/office/drawing/2014/main" val="293523996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just"/>
                      <a:r>
                        <a:rPr lang="ru-RU" sz="1000" b="1" u="sng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Заказчик</a:t>
                      </a:r>
                      <a:r>
                        <a:rPr lang="ru-RU"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проекта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: заместитель главного врача, пациент</a:t>
                      </a:r>
                      <a:endParaRPr lang="ru-RU" altLang="ru-RU" sz="1000" b="1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92449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Периметр проекта</a:t>
                      </a:r>
                      <a:r>
                        <a:rPr lang="ru-RU" sz="1000" b="1" u="none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: поликлиника №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55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just"/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Границы процесса: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от входа сотрудника в </a:t>
                      </a:r>
                      <a:r>
                        <a:rPr lang="ru-RU" sz="1000" b="1" u="none" baseline="0" dirty="0" err="1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картохранилище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до выхода</a:t>
                      </a:r>
                      <a:endParaRPr lang="en-US" altLang="ru-RU" sz="1000" b="1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39273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Руководитель проекта: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Кузютина Т.В.</a:t>
                      </a:r>
                      <a:endParaRPr lang="ru-RU" sz="1000" b="1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229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Команда проекта: 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Будникова Л.П., </a:t>
                      </a:r>
                      <a:r>
                        <a:rPr lang="ru-RU" sz="1000" b="1" u="none" baseline="0" dirty="0" err="1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Выводцева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Е.В., </a:t>
                      </a:r>
                      <a:r>
                        <a:rPr lang="ru-RU" sz="1000" b="1" u="none" baseline="0" dirty="0" err="1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Слатинскаяя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Ж.П.</a:t>
                      </a:r>
                      <a:endParaRPr lang="ru-RU" sz="1000" b="1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356719"/>
                  </a:ext>
                </a:extLst>
              </a:tr>
            </a:tbl>
          </a:graphicData>
        </a:graphic>
      </p:graphicFrame>
      <p:pic>
        <p:nvPicPr>
          <p:cNvPr id="15640" name="Picture 280" descr="Росатом — Википедия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979" y="73928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116039" y="184823"/>
            <a:ext cx="2139426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105640" y="106522"/>
            <a:ext cx="2410454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6084168" y="6067727"/>
            <a:ext cx="2602396" cy="761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4572000" y="3717032"/>
            <a:ext cx="4178089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 eaLnBrk="0" hangingPunct="0">
              <a:spcBef>
                <a:spcPts val="300"/>
              </a:spcBef>
              <a:spcAft>
                <a:spcPts val="0"/>
              </a:spcAft>
              <a:tabLst>
                <a:tab pos="3952875" algn="r"/>
              </a:tabLst>
            </a:pPr>
            <a:r>
              <a:rPr lang="en-US" sz="1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Ключевые события (КС) </a:t>
            </a:r>
          </a:p>
          <a:p>
            <a:pPr marL="228600" indent="-228600" eaLnBrk="0" hangingPunct="0">
              <a:spcBef>
                <a:spcPts val="300"/>
              </a:spcBef>
              <a:spcAft>
                <a:spcPts val="0"/>
              </a:spcAft>
              <a:tabLst>
                <a:tab pos="3952875" algn="r"/>
              </a:tabLst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Снятие текущего состояния 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0.05.2024	</a:t>
            </a:r>
            <a:endParaRPr lang="en-US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целевого состояния и плана 18.06.2024-25.06.2024</a:t>
            </a:r>
            <a:b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	</a:t>
            </a:r>
          </a:p>
          <a:p>
            <a:pPr marL="228600" indent="-228600" eaLnBrk="0" hangingPunct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проекта 01.07.2024-31.12.2024	</a:t>
            </a:r>
          </a:p>
          <a:p>
            <a:pPr marL="228600" indent="-228600" eaLnBrk="0" hangingPunct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Внедрение улучшений 30.08.2024-01.11.2024	</a:t>
            </a:r>
          </a:p>
          <a:p>
            <a:pPr marL="228600" indent="-228600" eaLnBrk="0" hangingPunct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02.11.2024-20.11.2024	</a:t>
            </a:r>
          </a:p>
          <a:p>
            <a:pPr marL="228600" indent="-228600" eaLnBrk="0" hangingPunct="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Защита результатов проекта 21.11.2024-30.12.2024	</a:t>
            </a:r>
          </a:p>
        </p:txBody>
      </p:sp>
    </p:spTree>
    <p:extLst>
      <p:ext uri="{BB962C8B-B14F-4D97-AF65-F5344CB8AC3E}">
        <p14:creationId xmlns:p14="http://schemas.microsoft.com/office/powerpoint/2010/main" val="24703630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26" y="571480"/>
            <a:ext cx="878687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Прямоугольник 64"/>
          <p:cNvSpPr/>
          <p:nvPr/>
        </p:nvSpPr>
        <p:spPr>
          <a:xfrm>
            <a:off x="1785918" y="142852"/>
            <a:ext cx="5500726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Диаграмма Спагетти – текущее состояние</a:t>
            </a:r>
          </a:p>
        </p:txBody>
      </p:sp>
      <p:pic>
        <p:nvPicPr>
          <p:cNvPr id="66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9" y="91722"/>
            <a:ext cx="65769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0" descr="Росатом — Википедия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979" y="73928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1" y="1785926"/>
          <a:ext cx="7358115" cy="3571900"/>
        </p:xfrm>
        <a:graphic>
          <a:graphicData uri="http://schemas.openxmlformats.org/drawingml/2006/table">
            <a:tbl>
              <a:tblPr/>
              <a:tblGrid>
                <a:gridCol w="36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ФИО исполнителя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Дата решения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Исполнение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Разработка системы хранения карт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Т.В. Кузютина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30.06.2024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Приобретение стеллажей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И.В. Ермолова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10.07.2024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Сборка и установка стеллажей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Н.В. Гучева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18.07.2021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Выделение</a:t>
                      </a: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сотрудника, ответственного за картохранилище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Т.Н. Калугина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10.07.2024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Маркировка стеллажей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Т.Н. Кузюкова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21.08.2023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Цветовая маркировка торца(корешка) карт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Л.П. Будникова, Л.А. Выводцева, Ж.П. Слатинская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21.08.2024-30.12.2024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Расстановка карт на стеллажи по системе хранения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Ж.П. Слатинская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21.08.2024 -30.12.2024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исполнено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8" marR="46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662683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по реализации проекта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Оптимизация (систематизация) хранения форм 025/у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Медицинская карта пациента, получающего помощь в амбулаторных условиях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80" descr="Росатом — Википеди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979" y="73928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9" y="91722"/>
            <a:ext cx="65769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6439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5500726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Диаграмма Спагетти – целевое состояние</a:t>
            </a:r>
          </a:p>
        </p:txBody>
      </p:sp>
      <p:pic>
        <p:nvPicPr>
          <p:cNvPr id="4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9" y="91722"/>
            <a:ext cx="65769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0" descr="Росатом — Википедия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979" y="73928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2672362" y="1748046"/>
            <a:ext cx="356303" cy="42396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78268" y="1734532"/>
            <a:ext cx="259715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6572264" y="1219966"/>
            <a:ext cx="206639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3733881" y="1177303"/>
            <a:ext cx="1630366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357158" y="1235671"/>
            <a:ext cx="1820494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6335973" y="1820577"/>
            <a:ext cx="226696" cy="4088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3290912" y="1732294"/>
            <a:ext cx="259715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6457950" y="2319970"/>
            <a:ext cx="226728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6729" y="448678"/>
            <a:ext cx="6284908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6975" y="6492876"/>
            <a:ext cx="3086100" cy="365125"/>
          </a:xfrm>
        </p:spPr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67957" y="6153191"/>
            <a:ext cx="2446565" cy="493032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</a:rPr>
              <a:t>Хранение карт, долгий поиск</a:t>
            </a:r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AEA4A051-B234-1495-8244-3B04BD9F2D1D}"/>
              </a:ext>
            </a:extLst>
          </p:cNvPr>
          <p:cNvSpPr/>
          <p:nvPr/>
        </p:nvSpPr>
        <p:spPr>
          <a:xfrm>
            <a:off x="3000364" y="6143644"/>
            <a:ext cx="3695700" cy="425901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/>
              <a:t>Цветовая маркировка карт по участкам </a:t>
            </a:r>
            <a:endParaRPr lang="ru-RU" sz="10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" y="32377"/>
            <a:ext cx="779270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9" y="65891"/>
            <a:ext cx="850685" cy="1134247"/>
          </a:xfrm>
          <a:prstGeom prst="rect">
            <a:avLst/>
          </a:prstGeom>
        </p:spPr>
      </p:pic>
      <p:sp>
        <p:nvSpPr>
          <p:cNvPr id="38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6250987" y="1741819"/>
            <a:ext cx="259715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94" name="AutoShape 2" descr="blob:https://web.telegram.org/3455fb8a-0ceb-44f9-bc5b-9b56d5002b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blob:https://web.telegram.org/3455fb8a-0ceb-44f9-bc5b-9b56d5002b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Z:\Эффективный регион\Проекты\Поликлиники_г. Железногорск\2024\Регистратура\был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85926"/>
            <a:ext cx="2519362" cy="4219586"/>
          </a:xfrm>
          <a:prstGeom prst="rect">
            <a:avLst/>
          </a:prstGeom>
          <a:noFill/>
        </p:spPr>
      </p:pic>
      <p:pic>
        <p:nvPicPr>
          <p:cNvPr id="10" name="Picture 3" descr="Z:\Эффективный регион\Проекты\Поликлиники_г. Железногорск\2024\Регистратура\524235585553235304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785926"/>
            <a:ext cx="2928958" cy="421484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572264" y="2071678"/>
            <a:ext cx="2214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времени поиска форм 025/у «Медицинская карта пациента, получающего помощь в амбулаторных условиях»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картохранилище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поликлиники для взрослого населения», мин.</a:t>
            </a:r>
            <a:endParaRPr lang="ru-RU" sz="14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858016" y="4572008"/>
          <a:ext cx="14945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26 минут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5F86F39-013A-7CE7-8789-06A8085C0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289129"/>
              </p:ext>
            </p:extLst>
          </p:nvPr>
        </p:nvGraphicFramePr>
        <p:xfrm>
          <a:off x="571472" y="1357298"/>
          <a:ext cx="78867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691">
                  <a:extLst>
                    <a:ext uri="{9D8B030D-6E8A-4147-A177-3AD203B41FA5}">
                      <a16:colId xmlns:a16="http://schemas.microsoft.com/office/drawing/2014/main" val="3843130081"/>
                    </a:ext>
                  </a:extLst>
                </a:gridCol>
                <a:gridCol w="1730230">
                  <a:extLst>
                    <a:ext uri="{9D8B030D-6E8A-4147-A177-3AD203B41FA5}">
                      <a16:colId xmlns:a16="http://schemas.microsoft.com/office/drawing/2014/main" val="2421783329"/>
                    </a:ext>
                  </a:extLst>
                </a:gridCol>
                <a:gridCol w="1635853">
                  <a:extLst>
                    <a:ext uri="{9D8B030D-6E8A-4147-A177-3AD203B41FA5}">
                      <a16:colId xmlns:a16="http://schemas.microsoft.com/office/drawing/2014/main" val="2315216544"/>
                    </a:ext>
                  </a:extLst>
                </a:gridCol>
                <a:gridCol w="1065926">
                  <a:extLst>
                    <a:ext uri="{9D8B030D-6E8A-4147-A177-3AD203B41FA5}">
                      <a16:colId xmlns:a16="http://schemas.microsoft.com/office/drawing/2014/main" val="1578662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Текущее состояние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состояние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784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1.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поиска форм 025/у «Медицинская карта пациента, получающего помощь в амбулаторных условиях»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картохранилище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поликлиники для взрослого населения», мин.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минут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минуты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 минут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26395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2.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на раскладку форм 025/у «Медицинская карта пациента, получающего помощь в амбулаторных условиях»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картохранилище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поликлиники для взрослого населения», мин.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 минут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минуты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минут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90364494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C77C8-D345-B14E-8073-A3AD88D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BF2E2-1B24-EC02-F810-3226304BC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" y="32377"/>
            <a:ext cx="779270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6EA459-8563-38B2-74AB-7254C7B4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91" y="102882"/>
            <a:ext cx="850685" cy="113424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27E43E9-8A06-7AB9-D8DD-32F69A61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40" y="203637"/>
            <a:ext cx="5801512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Достижение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827104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545</Words>
  <Application>Microsoft Office PowerPoint</Application>
  <PresentationFormat>Экран (4:3)</PresentationFormat>
  <Paragraphs>106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(Основной текст)</vt:lpstr>
      <vt:lpstr>Calibri</vt:lpstr>
      <vt:lpstr>DejaVu Sans</vt:lpstr>
      <vt:lpstr>Lucida Sans Unicode</vt:lpstr>
      <vt:lpstr>Tahoma</vt:lpstr>
      <vt:lpstr>Times New Roman</vt:lpstr>
      <vt:lpstr>Тема Office</vt:lpstr>
      <vt:lpstr>ОБЛАСТНОЕ БЮДЖЕТНОЕ УЧРЕЖДЕНИЕ ЗДРАВООХРАНЕНИЯ "ЖЕЛЕЗНОГОРСКАЯ ГОРОДСКАЯ БОЛЬНИЦА"</vt:lpstr>
      <vt:lpstr>ПСР-проект «Оптимизация хранения форм 025/у «Медицинская карта пациента, получающего помощь в амбулаторных условиях» в картохранилище поликлиники для взрослого населения»</vt:lpstr>
      <vt:lpstr>Презентация PowerPoint</vt:lpstr>
      <vt:lpstr>Презентация PowerPoint</vt:lpstr>
      <vt:lpstr>Презентация PowerPoint</vt:lpstr>
      <vt:lpstr>Эффективное решение</vt:lpstr>
      <vt:lpstr>Достижение целевых показателей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БЮДЖЕТНОЕ УЧРЕЖДЕНИЕ ЗДРАВООХРАНЕНИЯ "ЖЕЛЕЗНОГОРСКАЯ ГОРОДСКАЯ БОЛЬНИЦА"</dc:title>
  <dc:creator>Пользователь</dc:creator>
  <cp:lastModifiedBy>Павлова</cp:lastModifiedBy>
  <cp:revision>55</cp:revision>
  <dcterms:created xsi:type="dcterms:W3CDTF">2024-10-25T08:21:19Z</dcterms:created>
  <dcterms:modified xsi:type="dcterms:W3CDTF">2025-08-11T11:23:09Z</dcterms:modified>
</cp:coreProperties>
</file>