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781" r:id="rId8"/>
    <p:sldId id="783" r:id="rId9"/>
    <p:sldId id="78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5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77C22-F089-4686-95F9-160C932F9A06}" type="datetimeFigureOut">
              <a:rPr lang="ru-RU" smtClean="0"/>
              <a:pPr/>
              <a:t>18.08.2025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7D78E-FD26-42A6-BE8B-4135B85B7D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33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="" xmlns:a16="http://schemas.microsoft.com/office/drawing/2014/main" id="{C1D6A563-17C8-C008-99EE-74D4C0528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="" xmlns:a16="http://schemas.microsoft.com/office/drawing/2014/main" id="{031E3D66-41EF-A398-68DC-DED29A57E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42ABFC7-A8E4-87B7-5819-3828905CD4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D70C2-2F0F-4449-A73C-C082281807E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7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203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256995F-9DA9-4771-0AF5-B55D629AB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5C2FD7D-355D-2F71-2A40-075DF7BD4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AE2A58D-0E89-77BA-1146-9F0B553A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0D1-A029-41F0-AD45-E78FFB2C7954}" type="datetime1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28BB44B-A105-B398-E850-056207B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C2FC96C-C9F4-DD1F-56BF-3B53A688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274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6D0C3A6-F945-810B-5E93-B0EEA5AA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5578360-7AF6-189E-1B99-0064A4173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1CA6C88-F298-1C44-FAB0-2D9B6CF9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AC913D5-AF4D-EBB9-7C84-7A0832F4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4E219FB-93DE-9116-9B8D-4A7B582D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71505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3CE68F2-FD47-B152-4E32-5C4414111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1EA3C0AE-E454-6B00-F727-87061B221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8BC64F3-1762-E79A-CA08-35FF43AA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7432F73-8425-6AD2-A2AF-7B27B21E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3179746-CC4C-FA30-10F8-2218AF22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054375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63" y="152417"/>
            <a:ext cx="11114615" cy="576263"/>
          </a:xfrm>
        </p:spPr>
        <p:txBody>
          <a:bodyPr/>
          <a:lstStyle>
            <a:lvl1pPr>
              <a:defRPr sz="3200">
                <a:solidFill>
                  <a:srgbClr val="1E86C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696" y="828949"/>
            <a:ext cx="11114617" cy="2776400"/>
          </a:xfrm>
        </p:spPr>
        <p:txBody>
          <a:bodyPr>
            <a:normAutofit/>
          </a:bodyPr>
          <a:lstStyle>
            <a:lvl1pPr marL="342866" indent="-342866" algn="l">
              <a:buFontTx/>
              <a:buBlip>
                <a:blip r:embed="rId2"/>
              </a:buBlip>
              <a:defRPr sz="2133"/>
            </a:lvl1pPr>
            <a:lvl2pPr marL="742879" marR="0" indent="-285722" algn="l" defTabSz="91431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200030" indent="-285722" algn="l">
              <a:buFontTx/>
              <a:buBlip>
                <a:blip r:embed="rId2"/>
              </a:buBlip>
              <a:defRPr sz="1401"/>
            </a:lvl3pPr>
            <a:lvl4pPr marL="1657187" indent="-285722" algn="l">
              <a:buFontTx/>
              <a:buBlip>
                <a:blip r:embed="rId2"/>
              </a:buBlip>
              <a:defRPr sz="1335"/>
            </a:lvl4pPr>
            <a:lvl5pPr marL="2000051" indent="-171434" algn="l">
              <a:buFontTx/>
              <a:buBlip>
                <a:blip r:embed="rId2"/>
              </a:buBlip>
              <a:defRPr sz="1200"/>
            </a:lvl5pPr>
            <a:lvl6pPr marL="2285772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altLang="ru-RU"/>
              <a:t>Текст уровень 1</a:t>
            </a:r>
            <a:endParaRPr lang="en-US" altLang="ru-RU"/>
          </a:p>
          <a:p>
            <a:pPr lvl="1" fontAlgn="base">
              <a:spcAft>
                <a:spcPct val="0"/>
              </a:spcAft>
            </a:pPr>
            <a:r>
              <a:rPr lang="ru-RU" altLang="ru-RU"/>
              <a:t>Текст уровень 2</a:t>
            </a:r>
            <a:endParaRPr lang="en-US" altLang="ru-RU"/>
          </a:p>
          <a:p>
            <a:pPr lvl="2"/>
            <a:r>
              <a:rPr lang="ru-RU" altLang="ru-RU"/>
              <a:t>Текст уровень 3</a:t>
            </a:r>
            <a:endParaRPr lang="en-US" altLang="ru-RU"/>
          </a:p>
          <a:p>
            <a:pPr lvl="3"/>
            <a:r>
              <a:rPr lang="ru-RU" altLang="ru-RU"/>
              <a:t>Текст уровень 4</a:t>
            </a:r>
            <a:endParaRPr lang="en-US" altLang="ru-RU"/>
          </a:p>
          <a:p>
            <a:pPr lvl="4"/>
            <a:r>
              <a:rPr lang="ru-RU" altLang="ru-RU"/>
              <a:t>Текст уровень 5</a:t>
            </a:r>
            <a:endParaRPr lang="en-US" altLang="ru-RU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527062" y="3605349"/>
            <a:ext cx="11137900" cy="2776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866" indent="-342866">
              <a:buClr>
                <a:srgbClr val="1E86C8"/>
              </a:buClr>
              <a:buFont typeface="+mj-lt"/>
              <a:buAutoNum type="arabicPeriod"/>
              <a:defRPr sz="2133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020" indent="-342866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2889" indent="-228578">
              <a:buClr>
                <a:srgbClr val="1E86C8"/>
              </a:buClr>
              <a:buFont typeface="+mj-lt"/>
              <a:buAutoNum type="arabicPeriod"/>
              <a:defRPr sz="1401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041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195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955511F-8360-43C1-A8A4-E0AB5E019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7519"/>
          <a:stretch/>
        </p:blipFill>
        <p:spPr>
          <a:xfrm>
            <a:off x="10740009" y="6406790"/>
            <a:ext cx="1328304" cy="3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2728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8B82C5-7ABB-5555-BC81-4C48D50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A078E8-B34D-05CA-0F95-B9CB5E94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D8D52F5-1783-D679-8A3C-0B2E44FE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6B2FE09-8D74-C8C0-F9F9-A73D3593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F51D162-5DF3-3638-AE0A-13D00372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7546567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41137F6-E706-297F-541B-B12DC1E6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23613FC-7E06-2CD9-92C1-1539BAA0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14A66276-F5AF-3AAA-15AE-D8E1CE00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54E-2E8C-4E8D-BDB7-3F7DBF5790BF}" type="datetime1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0915391-5213-B914-52CB-5A42930E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D2452F2-A10F-E946-7433-0AA92C48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037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2C5DDE-FF03-E9DD-DA86-10A12838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605A117-C30B-C21F-CE9D-A12358EC2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62B554A-2F90-8C72-78F0-32BA7DFB1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7A38B57-C107-74BB-3FC7-FB14BD46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CBE5704-0F8D-CD3C-61F0-7D624CE3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113D26E-A090-CA3B-46ED-B5A90C1E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73819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9660D9-D27E-049C-A52B-BEBD9974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128FFD2-1065-EF57-32B6-B4D54280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F900F03E-1DCF-74CB-3BD3-7ECB089A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ADE00BE5-FFA7-D54C-D7FB-4822D4B28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9C10BC8F-930C-98CD-CDBE-01102317C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C2848A45-3F6F-C61A-2FF4-85D87B31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18.08.2025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C1A7CF2D-5418-0563-DA75-60E83477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1BEEF0F-498F-41A3-709C-084B37FD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209536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A7D0C30-9D4E-16A3-430C-3484AD09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F15A0063-0755-A2D7-73FC-883A7C0E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E2EE-DDC3-4BB3-9551-B1CD9F85AB15}" type="datetime1">
              <a:rPr lang="ru-RU" smtClean="0"/>
              <a:pPr/>
              <a:t>18.08.2025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09A8EA6-D612-FC5A-1F14-6C9C1FD9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E165FB1-0B18-14AE-0EDD-866E83E8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46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B71D3AA-1A4F-DE46-7ED4-F4D0CF83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CA7-BA00-4A64-9E64-4B8153031754}" type="datetime1">
              <a:rPr lang="ru-RU" smtClean="0"/>
              <a:pPr/>
              <a:t>18.08.2025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D081FDE1-A6DA-9196-965B-57D271E8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88065F1-60E5-0F26-2881-A6A66715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077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9002DB2-1CE4-E2CD-4C50-EB916214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30178BB-F054-D04B-D3E0-EDED3F37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EF041D4-3717-E34A-8DDC-A160D531E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28DFF71-62A1-B630-11E8-AB77B033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C9E607F-8FA4-6938-C9DB-8B2426CF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D27F642D-AB5D-5508-07DE-187FF014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432172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8C2B01-725B-CA00-AF3C-51113E06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718811F-0028-4441-3FC0-6B00223EC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A1837A5-6C37-A929-A1CE-87D9D24E4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F561C7F6-5C34-1DE8-FA46-C1569D80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BFEB-1D2E-49BC-B118-95877A558E55}" type="datetime1">
              <a:rPr lang="ru-RU" smtClean="0"/>
              <a:pPr/>
              <a:t>18.08.2025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7F7A5A8-E6DD-9528-E6E5-8345CE74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E0FD722-EC96-BC74-B66D-CB348B8D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371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159A061-BCB4-1370-4888-BBDD0245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FDD00A1E-F0D4-7199-9446-5ABBD424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2BB177F-D253-2ED3-DE72-3BAED3847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C77C-3FCE-4E76-8077-78C8A6EEA6DB}" type="datetime1">
              <a:rPr lang="ru-RU" smtClean="0"/>
              <a:pPr/>
              <a:t>18.08.2025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6EBCE12-D5AE-D340-2318-8EFB471AF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9D27212-7B4E-DBB7-7156-DD34B69E0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C56B-5D9E-4120-9145-5321074888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5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DE7BCB-3DB3-D029-0DC1-97A59BC3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824" y="2130839"/>
            <a:ext cx="8689976" cy="94461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МБДОУ «Детский сад №11»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F8EF8767-0FDF-EBB9-450C-8E659DC2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7441" y="3481590"/>
            <a:ext cx="6001555" cy="58813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«Оптимизация </a:t>
            </a:r>
            <a:r>
              <a:rPr lang="ru-RU" sz="2800" b="1" i="1" dirty="0"/>
              <a:t>процесса рабочего времени педагога по </a:t>
            </a:r>
            <a:r>
              <a:rPr lang="ru-RU" sz="2800" b="1" i="1" dirty="0" smtClean="0"/>
              <a:t>ИЗО»</a:t>
            </a:r>
            <a:endParaRPr lang="ru-RU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09AEBA1-3725-13D7-4574-7C256A8114D1}"/>
              </a:ext>
            </a:extLst>
          </p:cNvPr>
          <p:cNvSpPr txBox="1"/>
          <p:nvPr/>
        </p:nvSpPr>
        <p:spPr>
          <a:xfrm>
            <a:off x="5317289" y="6186502"/>
            <a:ext cx="1357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Курск, 2023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1002E99-8984-683F-7E7A-0FCFED552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AF1D5E5A-94DB-766E-3614-42DEE80FE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="" xmlns:a16="http://schemas.microsoft.com/office/drawing/2014/main" id="{8A36FE74-9250-9E84-58AA-D6CCB95E6620}"/>
              </a:ext>
            </a:extLst>
          </p:cNvPr>
          <p:cNvSpPr txBox="1">
            <a:spLocks/>
          </p:cNvSpPr>
          <p:nvPr/>
        </p:nvSpPr>
        <p:spPr>
          <a:xfrm>
            <a:off x="1416850" y="576885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Проект «ЭФФЕКТИВНЫЙ РЕГИОН»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7072" y="4546600"/>
            <a:ext cx="216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661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626546C-3173-A58A-01C5-DE2A15F4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86" y="365125"/>
            <a:ext cx="9743114" cy="1325563"/>
          </a:xfrm>
        </p:spPr>
        <p:txBody>
          <a:bodyPr/>
          <a:lstStyle/>
          <a:p>
            <a:r>
              <a:rPr lang="ru-RU" dirty="0"/>
              <a:t>Краткое 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A75E739-5FD6-AA8A-44BE-70BC44F0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177" y="1550759"/>
            <a:ext cx="10515600" cy="3716700"/>
          </a:xfrm>
        </p:spPr>
        <p:txBody>
          <a:bodyPr/>
          <a:lstStyle/>
          <a:p>
            <a:r>
              <a:rPr lang="ru-RU" dirty="0" smtClean="0"/>
              <a:t>Цель проекта: Сокращение временных затрат  педагога по ИЗО при организации и проведении образовательной деятельности.</a:t>
            </a:r>
          </a:p>
          <a:p>
            <a:r>
              <a:rPr lang="ru-RU" dirty="0" smtClean="0"/>
              <a:t>Результатами проекта должны стать: </a:t>
            </a:r>
          </a:p>
          <a:p>
            <a:pPr marL="514350" indent="-514350">
              <a:buAutoNum type="arabicPeriod"/>
            </a:pPr>
            <a:r>
              <a:rPr lang="ru-RU" dirty="0" smtClean="0"/>
              <a:t>Увеличение плотности занятия;</a:t>
            </a:r>
          </a:p>
          <a:p>
            <a:pPr marL="514350" indent="-514350">
              <a:buAutoNum type="arabicPeriod"/>
            </a:pPr>
            <a:r>
              <a:rPr lang="ru-RU" dirty="0" smtClean="0"/>
              <a:t>Улучшение усвоения материала детьми;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98C6B5-59C2-F45B-E6DD-0758963B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FDA8D66A-0796-2B00-F04B-8DE6A781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9612FF8-2BE9-6C26-A099-3C31863AA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5083005-9003-A790-A73C-89820914E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1346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4607031-2BB3-EFFA-E60E-6C4933276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700" y="128467"/>
            <a:ext cx="6320754" cy="28930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/>
              <a:t>Карточка проекта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40D5830-1235-F3DF-0549-316D6ADC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14816F67-C950-D6E5-9770-17ECA4F4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BB4A5298-59A7-6ED0-4477-3FF30C3C50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176137CE-3E74-1D8D-2CE8-C66DF0D822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6838" y="533540"/>
            <a:ext cx="9798050" cy="564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298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1FBFD4-C452-5391-CEE5-81128C9E2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36525"/>
            <a:ext cx="6865607" cy="460695"/>
          </a:xfrm>
        </p:spPr>
        <p:txBody>
          <a:bodyPr>
            <a:normAutofit fontScale="90000"/>
          </a:bodyPr>
          <a:lstStyle/>
          <a:p>
            <a:r>
              <a:rPr lang="ru-RU" dirty="0"/>
              <a:t>Карта текущего состояния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F93843F-8068-657A-8530-A1024A1AF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="" xmlns:a16="http://schemas.microsoft.com/office/drawing/2014/main" id="{3B3D5844-3B0F-A130-37D7-B9EACE2E1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4E5D188-4D53-D31A-C85A-25200CB27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099" y="32377"/>
            <a:ext cx="1039027" cy="12047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48D92524-20E0-E2B2-F217-9451413199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4650" y="30163"/>
            <a:ext cx="8907463" cy="680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ятно 1 96">
            <a:extLst>
              <a:ext uri="{FF2B5EF4-FFF2-40B4-BE49-F238E27FC236}">
                <a16:creationId xmlns:a16="http://schemas.microsoft.com/office/drawing/2014/main" xmlns="" id="{41239972-B9C6-10D6-E5B6-EC56928A09AE}"/>
              </a:ext>
            </a:extLst>
          </p:cNvPr>
          <p:cNvSpPr/>
          <p:nvPr/>
        </p:nvSpPr>
        <p:spPr>
          <a:xfrm>
            <a:off x="9158362" y="1906909"/>
            <a:ext cx="432048" cy="4113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2</a:t>
            </a:r>
            <a:endParaRPr lang="ru-RU" dirty="0"/>
          </a:p>
        </p:txBody>
      </p:sp>
      <p:sp>
        <p:nvSpPr>
          <p:cNvPr id="15" name="Пятно 1 96">
            <a:extLst>
              <a:ext uri="{FF2B5EF4-FFF2-40B4-BE49-F238E27FC236}">
                <a16:creationId xmlns:a16="http://schemas.microsoft.com/office/drawing/2014/main" xmlns="" id="{E2C23B41-F150-331E-DDA0-D036998FF053}"/>
              </a:ext>
            </a:extLst>
          </p:cNvPr>
          <p:cNvSpPr/>
          <p:nvPr/>
        </p:nvSpPr>
        <p:spPr>
          <a:xfrm>
            <a:off x="2845958" y="4018882"/>
            <a:ext cx="321117" cy="68524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16" name="Пятно 1 96">
            <a:extLst>
              <a:ext uri="{FF2B5EF4-FFF2-40B4-BE49-F238E27FC236}">
                <a16:creationId xmlns:a16="http://schemas.microsoft.com/office/drawing/2014/main" xmlns="" id="{7772C9BC-18D0-A935-7BF0-B007C46977B6}"/>
              </a:ext>
            </a:extLst>
          </p:cNvPr>
          <p:cNvSpPr/>
          <p:nvPr/>
        </p:nvSpPr>
        <p:spPr>
          <a:xfrm>
            <a:off x="9599066" y="1906908"/>
            <a:ext cx="432048" cy="4113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4</a:t>
            </a:r>
          </a:p>
        </p:txBody>
      </p:sp>
      <p:sp>
        <p:nvSpPr>
          <p:cNvPr id="17" name="Пятно 1 16"/>
          <p:cNvSpPr/>
          <p:nvPr/>
        </p:nvSpPr>
        <p:spPr>
          <a:xfrm>
            <a:off x="2790493" y="1938893"/>
            <a:ext cx="432048" cy="4113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860436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866FCAA-B7FF-A69E-7E0A-DC0E7D361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8043" y="87226"/>
            <a:ext cx="7332677" cy="491062"/>
          </a:xfrm>
        </p:spPr>
        <p:txBody>
          <a:bodyPr>
            <a:normAutofit fontScale="90000"/>
          </a:bodyPr>
          <a:lstStyle/>
          <a:p>
            <a:r>
              <a:rPr lang="ru-RU" dirty="0"/>
              <a:t>Карта потока целевое состояние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A246F49-E1E7-B631-8F52-EE48C4B1A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E62412B8-D567-7D80-B77A-2E4318495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9209A8A1-BAEF-C947-35F7-34CF65335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2C9CB8F6-E266-E54E-6AA0-E33AF7AEF9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2771802" y="3943633"/>
            <a:ext cx="2304254" cy="2175245"/>
            <a:chOff x="2758544" y="4604006"/>
            <a:chExt cx="2173495" cy="212485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2777655" y="4604006"/>
              <a:ext cx="570209" cy="397316"/>
            </a:xfrm>
            <a:prstGeom prst="rect">
              <a:avLst/>
            </a:prstGeom>
            <a:solidFill>
              <a:srgbClr val="FB6C1D"/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Шаг6</a:t>
              </a:r>
              <a:endPara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788738" y="5014600"/>
              <a:ext cx="1743442" cy="345612"/>
            </a:xfrm>
            <a:prstGeom prst="rect">
              <a:avLst/>
            </a:prstGeom>
            <a:solidFill>
              <a:srgbClr val="FB6C1D"/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 по ИЗО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758544" y="5367721"/>
              <a:ext cx="1630122" cy="102128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Проветривание кабинета</a:t>
              </a:r>
              <a:endPara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758544" y="6400605"/>
              <a:ext cx="1741448" cy="32825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Параметры шага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  <a:r>
                <a:rPr lang="ru-RU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</a:t>
              </a:r>
            </a:p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424891" y="5035189"/>
              <a:ext cx="507148" cy="1693670"/>
            </a:xfrm>
            <a:prstGeom prst="rect">
              <a:avLst/>
            </a:prstGeom>
            <a:solidFill>
              <a:srgbClr val="A92727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dirty="0"/>
                <a:t>ВЫХОД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27584" y="6237312"/>
            <a:ext cx="40324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(время протекания процесса) 7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минут </a:t>
            </a:r>
            <a:endParaRPr lang="ru-RU" sz="11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38665" y="3994490"/>
            <a:ext cx="2561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Условные обозначения:</a:t>
            </a:r>
          </a:p>
        </p:txBody>
      </p:sp>
      <p:sp>
        <p:nvSpPr>
          <p:cNvPr id="20" name="Пятно 1 19"/>
          <p:cNvSpPr/>
          <p:nvPr/>
        </p:nvSpPr>
        <p:spPr>
          <a:xfrm>
            <a:off x="5392026" y="4385043"/>
            <a:ext cx="432048" cy="4113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30878" y="4369107"/>
            <a:ext cx="3158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расписания 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ятно 1 96">
            <a:extLst>
              <a:ext uri="{FF2B5EF4-FFF2-40B4-BE49-F238E27FC236}">
                <a16:creationId xmlns:a16="http://schemas.microsoft.com/office/drawing/2014/main" xmlns="" id="{15ED34F7-FA70-D9B4-3959-ECE723A0A9B6}"/>
              </a:ext>
            </a:extLst>
          </p:cNvPr>
          <p:cNvSpPr/>
          <p:nvPr/>
        </p:nvSpPr>
        <p:spPr>
          <a:xfrm>
            <a:off x="5489920" y="4932455"/>
            <a:ext cx="432048" cy="4113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2</a:t>
            </a:r>
            <a:endParaRPr lang="ru-RU" dirty="0"/>
          </a:p>
        </p:txBody>
      </p:sp>
      <p:sp>
        <p:nvSpPr>
          <p:cNvPr id="23" name="Пятно 1 96">
            <a:extLst>
              <a:ext uri="{FF2B5EF4-FFF2-40B4-BE49-F238E27FC236}">
                <a16:creationId xmlns:a16="http://schemas.microsoft.com/office/drawing/2014/main" xmlns="" id="{946C33B5-E790-0AA3-DAB7-AED5E507C32B}"/>
              </a:ext>
            </a:extLst>
          </p:cNvPr>
          <p:cNvSpPr/>
          <p:nvPr/>
        </p:nvSpPr>
        <p:spPr>
          <a:xfrm>
            <a:off x="5472100" y="5467041"/>
            <a:ext cx="432048" cy="4113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  <p:sp>
        <p:nvSpPr>
          <p:cNvPr id="24" name="Пятно 1 96">
            <a:extLst>
              <a:ext uri="{FF2B5EF4-FFF2-40B4-BE49-F238E27FC236}">
                <a16:creationId xmlns:a16="http://schemas.microsoft.com/office/drawing/2014/main" xmlns="" id="{9DC4B2C6-0703-21D3-841B-B7E1E969B375}"/>
              </a:ext>
            </a:extLst>
          </p:cNvPr>
          <p:cNvSpPr/>
          <p:nvPr/>
        </p:nvSpPr>
        <p:spPr>
          <a:xfrm>
            <a:off x="5472100" y="6137098"/>
            <a:ext cx="432048" cy="4113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4</a:t>
            </a:r>
            <a:endParaRPr lang="ru-RU" dirty="0"/>
          </a:p>
        </p:txBody>
      </p:sp>
      <p:sp>
        <p:nvSpPr>
          <p:cNvPr id="25" name="Пятно 1 96">
            <a:extLst>
              <a:ext uri="{FF2B5EF4-FFF2-40B4-BE49-F238E27FC236}">
                <a16:creationId xmlns:a16="http://schemas.microsoft.com/office/drawing/2014/main" xmlns="" id="{7772C9BC-18D0-A935-7BF0-B007C46977B6}"/>
              </a:ext>
            </a:extLst>
          </p:cNvPr>
          <p:cNvSpPr/>
          <p:nvPr/>
        </p:nvSpPr>
        <p:spPr>
          <a:xfrm>
            <a:off x="2241667" y="3994490"/>
            <a:ext cx="432048" cy="4113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4</a:t>
            </a:r>
            <a:endParaRPr lang="ru-RU" dirty="0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8D2F71A2-8C9A-D0F5-1626-9A8DF142A2F1}"/>
              </a:ext>
            </a:extLst>
          </p:cNvPr>
          <p:cNvSpPr/>
          <p:nvPr/>
        </p:nvSpPr>
        <p:spPr>
          <a:xfrm>
            <a:off x="5824074" y="5528616"/>
            <a:ext cx="3158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мест хранения </a:t>
            </a:r>
          </a:p>
          <a:p>
            <a:endParaRPr lang="ru-RU" sz="12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499A440-7577-3C8A-6BA9-DD6CD45E610B}"/>
              </a:ext>
            </a:extLst>
          </p:cNvPr>
          <p:cNvSpPr/>
          <p:nvPr/>
        </p:nvSpPr>
        <p:spPr>
          <a:xfrm>
            <a:off x="5904148" y="6171739"/>
            <a:ext cx="31583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Доведение подготовки мест занятий до автоматизма 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79D5A234-23ED-B2F1-F619-E30FEB65C838}"/>
              </a:ext>
            </a:extLst>
          </p:cNvPr>
          <p:cNvSpPr/>
          <p:nvPr/>
        </p:nvSpPr>
        <p:spPr>
          <a:xfrm>
            <a:off x="5830878" y="4891965"/>
            <a:ext cx="3158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части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раздаточного материала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3049" y="142852"/>
            <a:ext cx="8136904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 процесса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предметную область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писание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 «Как будет»)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4453" y="1000108"/>
            <a:ext cx="903649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«Сокращение времени подготовки к проведению занятий по 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ИЗО»</a:t>
            </a:r>
            <a:r>
              <a:rPr lang="ru-RU" dirty="0">
                <a:ea typeface="Calibri" pitchFamily="34" charset="0"/>
                <a:cs typeface="Times New Roman" pitchFamily="18" charset="0"/>
              </a:rPr>
              <a:t/>
            </a:r>
            <a:br>
              <a:rPr lang="ru-RU" dirty="0"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  <p:grpSp>
        <p:nvGrpSpPr>
          <p:cNvPr id="31" name="Группа 30"/>
          <p:cNvGrpSpPr/>
          <p:nvPr/>
        </p:nvGrpSpPr>
        <p:grpSpPr>
          <a:xfrm>
            <a:off x="285973" y="1665970"/>
            <a:ext cx="2160241" cy="3775848"/>
            <a:chOff x="251520" y="2276873"/>
            <a:chExt cx="2160241" cy="3910063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731777" y="2276873"/>
              <a:ext cx="622569" cy="397316"/>
            </a:xfrm>
            <a:prstGeom prst="rect">
              <a:avLst/>
            </a:prstGeom>
            <a:solidFill>
              <a:srgbClr val="FB6C1D"/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683567" y="2708921"/>
              <a:ext cx="1728194" cy="305042"/>
            </a:xfrm>
            <a:prstGeom prst="rect">
              <a:avLst/>
            </a:prstGeom>
            <a:solidFill>
              <a:srgbClr val="FB6C1D"/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 по ИЗО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83567" y="3013964"/>
              <a:ext cx="1728194" cy="117112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Подготовка к занятиям . </a:t>
              </a:r>
              <a:endPara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683567" y="4077072"/>
              <a:ext cx="1728193" cy="3289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Параметры шага</a:t>
              </a:r>
            </a:p>
            <a:p>
              <a:pPr algn="ctr"/>
              <a:r>
                <a:rPr lang="ru-RU" sz="1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минута </a:t>
              </a:r>
              <a:endPara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251520" y="2842456"/>
              <a:ext cx="432048" cy="1440160"/>
            </a:xfrm>
            <a:prstGeom prst="rect">
              <a:avLst/>
            </a:prstGeom>
            <a:solidFill>
              <a:srgbClr val="9F24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</a:rPr>
                <a:t>ВХОД</a:t>
              </a:r>
            </a:p>
          </p:txBody>
        </p:sp>
        <p:sp>
          <p:nvSpPr>
            <p:cNvPr id="37" name="Стрелка вправо 36"/>
            <p:cNvSpPr/>
            <p:nvPr/>
          </p:nvSpPr>
          <p:spPr>
            <a:xfrm>
              <a:off x="323527" y="5871187"/>
              <a:ext cx="360040" cy="31574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806254" y="1665969"/>
            <a:ext cx="2088231" cy="2056029"/>
            <a:chOff x="2771801" y="2276873"/>
            <a:chExt cx="2088231" cy="2129111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2771801" y="2708921"/>
              <a:ext cx="1728191" cy="305042"/>
            </a:xfrm>
            <a:prstGeom prst="rect">
              <a:avLst/>
            </a:prstGeom>
            <a:solidFill>
              <a:srgbClr val="FB6C1D"/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 по ИЗО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2771801" y="3013964"/>
              <a:ext cx="1728191" cy="10631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771801" y="4077072"/>
              <a:ext cx="1728191" cy="3289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Параметры шага</a:t>
              </a:r>
            </a:p>
            <a:p>
              <a:pPr algn="ctr"/>
              <a:r>
                <a:rPr lang="ru-RU" sz="1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 минута </a:t>
              </a:r>
              <a:endPara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2771801" y="2276873"/>
              <a:ext cx="576063" cy="397316"/>
            </a:xfrm>
            <a:prstGeom prst="rect">
              <a:avLst/>
            </a:prstGeom>
            <a:solidFill>
              <a:srgbClr val="FB6C1D"/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</a:t>
              </a:r>
            </a:p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3" name="Стрелка вправо 42"/>
            <p:cNvSpPr/>
            <p:nvPr/>
          </p:nvSpPr>
          <p:spPr>
            <a:xfrm>
              <a:off x="4499993" y="3436188"/>
              <a:ext cx="360039" cy="31574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4894485" y="1665970"/>
            <a:ext cx="2016224" cy="2056028"/>
            <a:chOff x="4860032" y="2276874"/>
            <a:chExt cx="2016224" cy="2129110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4860032" y="2708921"/>
              <a:ext cx="1656185" cy="305043"/>
            </a:xfrm>
            <a:prstGeom prst="rect">
              <a:avLst/>
            </a:prstGeom>
            <a:solidFill>
              <a:srgbClr val="FB6C1D"/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1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Дети 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860033" y="2276874"/>
              <a:ext cx="576064" cy="397315"/>
            </a:xfrm>
            <a:prstGeom prst="rect">
              <a:avLst/>
            </a:prstGeom>
            <a:solidFill>
              <a:srgbClr val="FB6C1D"/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Шаг3 </a:t>
              </a: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4860032" y="3013964"/>
              <a:ext cx="1656185" cy="10631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  <p:sp>
          <p:nvSpPr>
            <p:cNvPr id="48" name="Стрелка вправо 47"/>
            <p:cNvSpPr/>
            <p:nvPr/>
          </p:nvSpPr>
          <p:spPr>
            <a:xfrm>
              <a:off x="6530197" y="3436188"/>
              <a:ext cx="346059" cy="31574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4860032" y="4077072"/>
              <a:ext cx="1656185" cy="3289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Параметры шага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 </a:t>
              </a:r>
              <a:r>
                <a:rPr lang="ru-RU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минута </a:t>
              </a:r>
            </a:p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6910710" y="1665970"/>
            <a:ext cx="2016223" cy="2056028"/>
            <a:chOff x="6876257" y="2276874"/>
            <a:chExt cx="2016223" cy="2129110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6876257" y="3013964"/>
              <a:ext cx="1656184" cy="10631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Уборка раздаточного материала в контейнеры</a:t>
              </a:r>
              <a:endPara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Стрелка вправо 51"/>
            <p:cNvSpPr/>
            <p:nvPr/>
          </p:nvSpPr>
          <p:spPr>
            <a:xfrm>
              <a:off x="8532440" y="3429000"/>
              <a:ext cx="360040" cy="315749"/>
            </a:xfrm>
            <a:prstGeom prst="rightArrow">
              <a:avLst>
                <a:gd name="adj1" fmla="val 50000"/>
                <a:gd name="adj2" fmla="val 36340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6878109" y="4077072"/>
              <a:ext cx="1654331" cy="3289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Параметры шага</a:t>
              </a:r>
            </a:p>
            <a:p>
              <a:pPr algn="ctr"/>
              <a:r>
                <a:rPr lang="ru-RU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1,5 минута</a:t>
              </a:r>
              <a:endPara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6878109" y="2708921"/>
              <a:ext cx="1654331" cy="305042"/>
            </a:xfrm>
            <a:prstGeom prst="rect">
              <a:avLst/>
            </a:prstGeom>
            <a:solidFill>
              <a:srgbClr val="FB6C1D"/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Дети</a:t>
              </a: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6878109" y="2276874"/>
              <a:ext cx="576063" cy="397315"/>
            </a:xfrm>
            <a:prstGeom prst="rect">
              <a:avLst/>
            </a:prstGeom>
            <a:solidFill>
              <a:srgbClr val="FB6C1D"/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Шаг4 </a:t>
              </a:r>
              <a:endPara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718020" y="3943633"/>
            <a:ext cx="2088232" cy="2175245"/>
            <a:chOff x="4860032" y="2276874"/>
            <a:chExt cx="2088232" cy="2129110"/>
          </a:xfrm>
        </p:grpSpPr>
        <p:sp>
          <p:nvSpPr>
            <p:cNvPr id="57" name="Прямоугольник 56"/>
            <p:cNvSpPr/>
            <p:nvPr/>
          </p:nvSpPr>
          <p:spPr>
            <a:xfrm>
              <a:off x="4860032" y="2708921"/>
              <a:ext cx="1728193" cy="305043"/>
            </a:xfrm>
            <a:prstGeom prst="rect">
              <a:avLst/>
            </a:prstGeom>
            <a:solidFill>
              <a:srgbClr val="FB6C1D"/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ru-RU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 по ИЗО</a:t>
              </a:r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908241" y="2276874"/>
              <a:ext cx="622569" cy="397315"/>
            </a:xfrm>
            <a:prstGeom prst="rect">
              <a:avLst/>
            </a:prstGeom>
            <a:solidFill>
              <a:srgbClr val="FB6C1D"/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Шаг5</a:t>
              </a: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4860032" y="3013964"/>
              <a:ext cx="1728196" cy="106310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Уборка </a:t>
              </a:r>
              <a:r>
                <a:rPr lang="ru-RU" sz="11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использованного материала после </a:t>
              </a:r>
              <a:r>
                <a:rPr lang="ru-RU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занятия. </a:t>
              </a:r>
            </a:p>
          </p:txBody>
        </p:sp>
        <p:sp>
          <p:nvSpPr>
            <p:cNvPr id="60" name="Стрелка вправо 59"/>
            <p:cNvSpPr/>
            <p:nvPr/>
          </p:nvSpPr>
          <p:spPr>
            <a:xfrm>
              <a:off x="6588227" y="3436188"/>
              <a:ext cx="360037" cy="315749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4860032" y="4077072"/>
              <a:ext cx="1728196" cy="3289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FF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ru-RU" sz="11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Параметры шага</a:t>
              </a:r>
            </a:p>
            <a:p>
              <a:pPr algn="ctr"/>
              <a:r>
                <a:rPr lang="ru-RU" sz="11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минута </a:t>
              </a:r>
              <a:endParaRPr lang="ru-RU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2" name="Пятно 1 61"/>
          <p:cNvSpPr/>
          <p:nvPr/>
        </p:nvSpPr>
        <p:spPr>
          <a:xfrm>
            <a:off x="1582118" y="1627570"/>
            <a:ext cx="558448" cy="584569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1 3</a:t>
            </a:r>
            <a:endParaRPr lang="ru-RU" dirty="0"/>
          </a:p>
        </p:txBody>
      </p:sp>
      <p:sp>
        <p:nvSpPr>
          <p:cNvPr id="63" name="Пятно 1 96">
            <a:extLst>
              <a:ext uri="{FF2B5EF4-FFF2-40B4-BE49-F238E27FC236}">
                <a16:creationId xmlns:a16="http://schemas.microsoft.com/office/drawing/2014/main" xmlns="" id="{170662AC-DC3F-8100-2721-52078CAF72A6}"/>
              </a:ext>
            </a:extLst>
          </p:cNvPr>
          <p:cNvSpPr/>
          <p:nvPr/>
        </p:nvSpPr>
        <p:spPr>
          <a:xfrm>
            <a:off x="6046613" y="1652140"/>
            <a:ext cx="432048" cy="4113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64" name="Пятно 1 96">
            <a:extLst>
              <a:ext uri="{FF2B5EF4-FFF2-40B4-BE49-F238E27FC236}">
                <a16:creationId xmlns:a16="http://schemas.microsoft.com/office/drawing/2014/main" xmlns="" id="{41239972-B9C6-10D6-E5B6-EC56928A09AE}"/>
              </a:ext>
            </a:extLst>
          </p:cNvPr>
          <p:cNvSpPr/>
          <p:nvPr/>
        </p:nvSpPr>
        <p:spPr>
          <a:xfrm>
            <a:off x="8037900" y="1642869"/>
            <a:ext cx="432048" cy="4113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2</a:t>
            </a:r>
            <a:endParaRPr lang="ru-RU" dirty="0"/>
          </a:p>
        </p:txBody>
      </p:sp>
      <p:sp>
        <p:nvSpPr>
          <p:cNvPr id="65" name="Пятно 1 96">
            <a:extLst>
              <a:ext uri="{FF2B5EF4-FFF2-40B4-BE49-F238E27FC236}">
                <a16:creationId xmlns:a16="http://schemas.microsoft.com/office/drawing/2014/main" xmlns="" id="{30325DC2-22FC-24CE-2B1D-17EE2192A31A}"/>
              </a:ext>
            </a:extLst>
          </p:cNvPr>
          <p:cNvSpPr/>
          <p:nvPr/>
        </p:nvSpPr>
        <p:spPr>
          <a:xfrm>
            <a:off x="1505634" y="3943633"/>
            <a:ext cx="432048" cy="411335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2</a:t>
            </a:r>
            <a:endParaRPr lang="ru-RU" dirty="0"/>
          </a:p>
        </p:txBody>
      </p:sp>
      <p:sp>
        <p:nvSpPr>
          <p:cNvPr id="66" name="Пятно 1 96">
            <a:extLst>
              <a:ext uri="{FF2B5EF4-FFF2-40B4-BE49-F238E27FC236}">
                <a16:creationId xmlns:a16="http://schemas.microsoft.com/office/drawing/2014/main" xmlns="" id="{E2C23B41-F150-331E-DDA0-D036998FF053}"/>
              </a:ext>
            </a:extLst>
          </p:cNvPr>
          <p:cNvSpPr/>
          <p:nvPr/>
        </p:nvSpPr>
        <p:spPr>
          <a:xfrm>
            <a:off x="1945554" y="3800885"/>
            <a:ext cx="321117" cy="685241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336257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1A02A9A-75B8-4A30-7E94-4BA30288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195" y="446917"/>
            <a:ext cx="4488809" cy="633675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мероприятий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6A8D1020-4497-7FD3-8329-83CB4AF8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A1CDDF0-0588-8159-208B-A3BEDDA3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C9EC680-D86A-9DA3-3BFB-E7165F37D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50953494-3C6B-D4CF-763B-7F5B45190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3804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r>
              <a:rPr lang="ru-RU" dirty="0" smtClean="0"/>
              <a:t>1. Изменение </a:t>
            </a:r>
            <a:r>
              <a:rPr lang="ru-RU" dirty="0"/>
              <a:t>расписания занятий воспитанников для сокращения времени педагога по ИЗО при подготовке к НОД. С 02.05</a:t>
            </a:r>
            <a:endParaRPr lang="ru-RU" sz="2000" dirty="0"/>
          </a:p>
          <a:p>
            <a:pPr marL="0" lvl="0" indent="0">
              <a:buNone/>
            </a:pPr>
            <a:r>
              <a:rPr lang="ru-RU" dirty="0" smtClean="0"/>
              <a:t>2. Сортировка </a:t>
            </a:r>
            <a:r>
              <a:rPr lang="ru-RU" dirty="0"/>
              <a:t>раздаточного материала. С 19.04 по 30.04 </a:t>
            </a:r>
            <a:endParaRPr lang="ru-RU" sz="2000" dirty="0"/>
          </a:p>
          <a:p>
            <a:pPr marL="457200" lvl="1" indent="0">
              <a:buNone/>
            </a:pPr>
            <a:r>
              <a:rPr lang="ru-RU" dirty="0" smtClean="0"/>
              <a:t>2.1 Маркировка </a:t>
            </a:r>
            <a:r>
              <a:rPr lang="ru-RU" dirty="0"/>
              <a:t>раздаточного материала. С 19.04 по 30.04</a:t>
            </a:r>
            <a:endParaRPr lang="ru-RU" sz="1800" dirty="0"/>
          </a:p>
          <a:p>
            <a:pPr marL="0" indent="0">
              <a:buNone/>
            </a:pPr>
            <a:r>
              <a:rPr lang="ru-RU" dirty="0"/>
              <a:t> </a:t>
            </a:r>
            <a:endParaRPr lang="ru-RU" sz="2000" dirty="0"/>
          </a:p>
          <a:p>
            <a:pPr marL="0" lvl="0" indent="0">
              <a:buNone/>
            </a:pPr>
            <a:r>
              <a:rPr lang="ru-RU" dirty="0" smtClean="0"/>
              <a:t>3. Оборудование </a:t>
            </a:r>
            <a:r>
              <a:rPr lang="ru-RU" dirty="0"/>
              <a:t>системы хранения для раздаточного материала. С 19.04 по 30.04</a:t>
            </a:r>
            <a:endParaRPr lang="ru-RU" sz="2000" dirty="0"/>
          </a:p>
          <a:p>
            <a:pPr marL="0" lvl="0" indent="0">
              <a:buNone/>
            </a:pPr>
            <a:r>
              <a:rPr lang="ru-RU" dirty="0" smtClean="0"/>
              <a:t>4. Создание </a:t>
            </a:r>
            <a:r>
              <a:rPr lang="ru-RU" dirty="0"/>
              <a:t>системы сбора использованного раздаточного материала. С 19.04 по 30.04</a:t>
            </a:r>
            <a:endParaRPr lang="ru-RU" sz="2000" dirty="0"/>
          </a:p>
          <a:p>
            <a:pPr marL="0" lvl="0" indent="0">
              <a:buNone/>
            </a:pPr>
            <a:r>
              <a:rPr lang="ru-RU" dirty="0" smtClean="0"/>
              <a:t>5. Реализация </a:t>
            </a:r>
            <a:r>
              <a:rPr lang="ru-RU" dirty="0"/>
              <a:t>проекта. С 02.05 по 31.05</a:t>
            </a:r>
            <a:endParaRPr lang="ru-RU" sz="2000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5063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="" xmlns:a16="http://schemas.microsoft.com/office/drawing/2014/main" id="{A38FFD17-E62E-428E-4D00-04B0273E3CDB}"/>
              </a:ext>
            </a:extLst>
          </p:cNvPr>
          <p:cNvSpPr/>
          <p:nvPr/>
        </p:nvSpPr>
        <p:spPr>
          <a:xfrm>
            <a:off x="5040120" y="2142565"/>
            <a:ext cx="232829" cy="2765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Line 2">
            <a:extLst>
              <a:ext uri="{FF2B5EF4-FFF2-40B4-BE49-F238E27FC236}">
                <a16:creationId xmlns="" xmlns:a16="http://schemas.microsoft.com/office/drawing/2014/main" id="{3CF0587A-C63E-B73F-5294-AF7CCEB57D03}"/>
              </a:ext>
            </a:extLst>
          </p:cNvPr>
          <p:cNvSpPr/>
          <p:nvPr/>
        </p:nvSpPr>
        <p:spPr>
          <a:xfrm>
            <a:off x="1502098" y="2078711"/>
            <a:ext cx="346286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="" xmlns:a16="http://schemas.microsoft.com/office/drawing/2014/main" id="{186EA5C1-FBB7-7F7A-2613-C9D0ED337FB7}"/>
              </a:ext>
            </a:extLst>
          </p:cNvPr>
          <p:cNvSpPr/>
          <p:nvPr/>
        </p:nvSpPr>
        <p:spPr>
          <a:xfrm>
            <a:off x="9403656" y="1600965"/>
            <a:ext cx="2171700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="" xmlns:a16="http://schemas.microsoft.com/office/drawing/2014/main" id="{5C18613D-00B1-217F-0726-71C401764F7C}"/>
              </a:ext>
            </a:extLst>
          </p:cNvPr>
          <p:cNvSpPr/>
          <p:nvPr/>
        </p:nvSpPr>
        <p:spPr>
          <a:xfrm>
            <a:off x="6231550" y="1605927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="" xmlns:a16="http://schemas.microsoft.com/office/drawing/2014/main" id="{DD1C6E89-C900-52CD-38F4-109A5DB7432D}"/>
              </a:ext>
            </a:extLst>
          </p:cNvPr>
          <p:cNvSpPr/>
          <p:nvPr/>
        </p:nvSpPr>
        <p:spPr>
          <a:xfrm>
            <a:off x="2415071" y="1597335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="" xmlns:a16="http://schemas.microsoft.com/office/drawing/2014/main" id="{2B010EB6-E772-CCC1-146D-21E0C3B03DAC}"/>
              </a:ext>
            </a:extLst>
          </p:cNvPr>
          <p:cNvSpPr/>
          <p:nvPr/>
        </p:nvSpPr>
        <p:spPr>
          <a:xfrm>
            <a:off x="8673723" y="2065669"/>
            <a:ext cx="207435" cy="29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="" xmlns:a16="http://schemas.microsoft.com/office/drawing/2014/main" id="{771F72AE-206D-C77C-2D13-56DC656E4EF7}"/>
              </a:ext>
            </a:extLst>
          </p:cNvPr>
          <p:cNvSpPr/>
          <p:nvPr/>
        </p:nvSpPr>
        <p:spPr>
          <a:xfrm>
            <a:off x="5153299" y="2065669"/>
            <a:ext cx="346286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="" xmlns:a16="http://schemas.microsoft.com/office/drawing/2014/main" id="{9B2BAD1C-FAA7-A646-FFA8-36A67C2E5452}"/>
              </a:ext>
            </a:extLst>
          </p:cNvPr>
          <p:cNvSpPr/>
          <p:nvPr/>
        </p:nvSpPr>
        <p:spPr>
          <a:xfrm flipV="1">
            <a:off x="8881158" y="2020279"/>
            <a:ext cx="2886435" cy="45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CustomShape 11">
            <a:extLst>
              <a:ext uri="{FF2B5EF4-FFF2-40B4-BE49-F238E27FC236}">
                <a16:creationId xmlns="" xmlns:a16="http://schemas.microsoft.com/office/drawing/2014/main" id="{C0925861-EAA0-EAFB-BC2C-0B93D335EC31}"/>
              </a:ext>
            </a:extLst>
          </p:cNvPr>
          <p:cNvSpPr/>
          <p:nvPr/>
        </p:nvSpPr>
        <p:spPr>
          <a:xfrm>
            <a:off x="4129613" y="4324356"/>
            <a:ext cx="3556004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1">
            <a:extLst>
              <a:ext uri="{FF2B5EF4-FFF2-40B4-BE49-F238E27FC236}">
                <a16:creationId xmlns="" xmlns:a16="http://schemas.microsoft.com/office/drawing/2014/main" id="{3CB68B3C-1330-C0E4-C3E0-D06997EFD557}"/>
              </a:ext>
            </a:extLst>
          </p:cNvPr>
          <p:cNvSpPr/>
          <p:nvPr/>
        </p:nvSpPr>
        <p:spPr>
          <a:xfrm>
            <a:off x="8610600" y="2319970"/>
            <a:ext cx="3023045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Прямоугольник 26">
            <a:extLst>
              <a:ext uri="{FF2B5EF4-FFF2-40B4-BE49-F238E27FC236}">
                <a16:creationId xmlns="" xmlns:a16="http://schemas.microsoft.com/office/drawing/2014/main" id="{8E4DE319-3402-5994-F6CA-AF6B179140F6}"/>
              </a:ext>
            </a:extLst>
          </p:cNvPr>
          <p:cNvSpPr/>
          <p:nvPr/>
        </p:nvSpPr>
        <p:spPr>
          <a:xfrm>
            <a:off x="9272720" y="2969984"/>
            <a:ext cx="2236773" cy="704369"/>
          </a:xfrm>
          <a:prstGeom prst="rect">
            <a:avLst/>
          </a:prstGeom>
          <a:solidFill>
            <a:srgbClr val="DAE3F3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/>
              </a:rPr>
              <a:t>Снижение времени переходов в </a:t>
            </a:r>
            <a:r>
              <a:rPr lang="ru-RU" sz="1600" b="1" dirty="0" smtClean="0">
                <a:solidFill>
                  <a:srgbClr val="000000"/>
                </a:solidFill>
                <a:latin typeface="Calibri"/>
              </a:rPr>
              <a:t>день </a:t>
            </a:r>
            <a:r>
              <a:rPr lang="ru-RU" sz="1600" b="1" dirty="0">
                <a:solidFill>
                  <a:srgbClr val="000000"/>
                </a:solidFill>
                <a:latin typeface="Calibri"/>
              </a:rPr>
              <a:t>(мин.)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="" xmlns:a16="http://schemas.microsoft.com/office/drawing/2014/main" id="{4FAC86BD-C3EE-0F13-9467-5F49A1E16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5638" y="448678"/>
            <a:ext cx="8379877" cy="49049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Эффективное решение №1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="" xmlns:a16="http://schemas.microsoft.com/office/drawing/2014/main" id="{675ED083-AB7E-BE8D-5044-2B5DEA46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="" xmlns:a16="http://schemas.microsoft.com/office/drawing/2014/main" id="{E6398B30-4530-2759-9AFF-865504B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16" name="TextBox 35">
            <a:extLst>
              <a:ext uri="{FF2B5EF4-FFF2-40B4-BE49-F238E27FC236}">
                <a16:creationId xmlns="" xmlns:a16="http://schemas.microsoft.com/office/drawing/2014/main" id="{8F0C0F19-0721-B7A8-4AA7-D64535071A8B}"/>
              </a:ext>
            </a:extLst>
          </p:cNvPr>
          <p:cNvSpPr txBox="1"/>
          <p:nvPr/>
        </p:nvSpPr>
        <p:spPr>
          <a:xfrm>
            <a:off x="1675638" y="5067587"/>
            <a:ext cx="3363600" cy="1453868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 smtClean="0">
                <a:solidFill>
                  <a:srgbClr val="000000"/>
                </a:solidFill>
                <a:latin typeface="Calibri" pitchFamily="34"/>
              </a:rPr>
              <a:t>Нерациональное использование пространства. </a:t>
            </a:r>
            <a:endParaRPr lang="ru-RU" sz="1600" b="1" dirty="0">
              <a:solidFill>
                <a:srgbClr val="000000"/>
              </a:solidFill>
              <a:latin typeface="Calibri" pitchFamily="34"/>
            </a:endParaRPr>
          </a:p>
        </p:txBody>
      </p:sp>
      <p:sp>
        <p:nvSpPr>
          <p:cNvPr id="17" name="TextBox 35">
            <a:extLst>
              <a:ext uri="{FF2B5EF4-FFF2-40B4-BE49-F238E27FC236}">
                <a16:creationId xmlns="" xmlns:a16="http://schemas.microsoft.com/office/drawing/2014/main" id="{3CBA72A3-5333-78DD-909F-2F096F7952F6}"/>
              </a:ext>
            </a:extLst>
          </p:cNvPr>
          <p:cNvSpPr txBox="1"/>
          <p:nvPr/>
        </p:nvSpPr>
        <p:spPr>
          <a:xfrm>
            <a:off x="5179687" y="5075579"/>
            <a:ext cx="3701471" cy="1487742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 smtClean="0">
                <a:solidFill>
                  <a:srgbClr val="000000"/>
                </a:solidFill>
                <a:latin typeface="Calibri" pitchFamily="34"/>
              </a:rPr>
              <a:t>Использование системы хранения 5С.</a:t>
            </a:r>
            <a:endParaRPr lang="ru-RU" sz="1600" b="1" dirty="0">
              <a:solidFill>
                <a:srgbClr val="000000"/>
              </a:solidFill>
              <a:latin typeface="Calibri" pitchFamily="34"/>
            </a:endParaRPr>
          </a:p>
        </p:txBody>
      </p:sp>
      <p:sp>
        <p:nvSpPr>
          <p:cNvPr id="18" name="Стрелка: вправо 33">
            <a:extLst>
              <a:ext uri="{FF2B5EF4-FFF2-40B4-BE49-F238E27FC236}">
                <a16:creationId xmlns="" xmlns:a16="http://schemas.microsoft.com/office/drawing/2014/main" id="{30A0CE62-29BF-0C69-C2F0-2B1C884A3555}"/>
              </a:ext>
            </a:extLst>
          </p:cNvPr>
          <p:cNvSpPr/>
          <p:nvPr/>
        </p:nvSpPr>
        <p:spPr>
          <a:xfrm rot="5400013">
            <a:off x="11293921" y="4454523"/>
            <a:ext cx="522817" cy="156629"/>
          </a:xfrm>
          <a:custGeom>
            <a:avLst>
              <a:gd name="f0" fmla="val 1836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="" xmlns:a16="http://schemas.microsoft.com/office/drawing/2014/main" id="{33BE4C3D-19FB-7C51-6FB8-7D12EE6FCC1A}"/>
              </a:ext>
            </a:extLst>
          </p:cNvPr>
          <p:cNvSpPr txBox="1"/>
          <p:nvPr/>
        </p:nvSpPr>
        <p:spPr>
          <a:xfrm>
            <a:off x="11540070" y="4349770"/>
            <a:ext cx="681569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solidFill>
                  <a:srgbClr val="000000"/>
                </a:solidFill>
                <a:latin typeface="Calibri" pitchFamily="34"/>
              </a:rPr>
              <a:t>50 </a:t>
            </a:r>
            <a:r>
              <a:rPr lang="ru-RU" sz="2000" b="1" dirty="0">
                <a:solidFill>
                  <a:srgbClr val="000000"/>
                </a:solidFill>
                <a:latin typeface="Calibri" pitchFamily="34"/>
              </a:rPr>
              <a:t>%</a:t>
            </a:r>
          </a:p>
        </p:txBody>
      </p:sp>
      <p:sp>
        <p:nvSpPr>
          <p:cNvPr id="21" name="Прямоугольник 25">
            <a:extLst>
              <a:ext uri="{FF2B5EF4-FFF2-40B4-BE49-F238E27FC236}">
                <a16:creationId xmlns="" xmlns:a16="http://schemas.microsoft.com/office/drawing/2014/main" id="{AEA4A051-B234-1495-8244-3B04BD9F2D1D}"/>
              </a:ext>
            </a:extLst>
          </p:cNvPr>
          <p:cNvSpPr/>
          <p:nvPr/>
        </p:nvSpPr>
        <p:spPr>
          <a:xfrm>
            <a:off x="9165052" y="5742519"/>
            <a:ext cx="2489113" cy="543248"/>
          </a:xfrm>
          <a:prstGeom prst="rect">
            <a:avLst/>
          </a:prstGeom>
          <a:solidFill>
            <a:srgbClr val="FFFFFF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/>
              </a:rPr>
              <a:t>Сокращение </a:t>
            </a:r>
            <a:r>
              <a:rPr lang="ru-RU" sz="1600" b="1" dirty="0" smtClean="0">
                <a:solidFill>
                  <a:srgbClr val="000000"/>
                </a:solidFill>
                <a:latin typeface="Calibri"/>
              </a:rPr>
              <a:t>временных затрат</a:t>
            </a:r>
            <a:endParaRPr lang="ru-RU" sz="1600" b="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CEE6C4D-7097-7E30-A8E7-D704FE8953BC}"/>
              </a:ext>
            </a:extLst>
          </p:cNvPr>
          <p:cNvSpPr txBox="1"/>
          <p:nvPr/>
        </p:nvSpPr>
        <p:spPr>
          <a:xfrm>
            <a:off x="2896452" y="2566590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59F6FAA-6582-E924-D4ED-7058B50D6D71}"/>
              </a:ext>
            </a:extLst>
          </p:cNvPr>
          <p:cNvSpPr txBox="1"/>
          <p:nvPr/>
        </p:nvSpPr>
        <p:spPr>
          <a:xfrm>
            <a:off x="6397412" y="2635537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7C08389-9645-7327-EFC6-3A7B0865D82D}"/>
              </a:ext>
            </a:extLst>
          </p:cNvPr>
          <p:cNvSpPr txBox="1"/>
          <p:nvPr/>
        </p:nvSpPr>
        <p:spPr>
          <a:xfrm>
            <a:off x="9785157" y="2390595"/>
            <a:ext cx="9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пример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4B77DFD3-071C-55AD-6443-308E74639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6DD02815-643B-AEC5-1AB1-B40197BC4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66491" y="65891"/>
            <a:ext cx="1134247" cy="1134247"/>
          </a:xfrm>
          <a:prstGeom prst="rect">
            <a:avLst/>
          </a:prstGeom>
        </p:spPr>
      </p:pic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48411087"/>
              </p:ext>
            </p:extLst>
          </p:nvPr>
        </p:nvGraphicFramePr>
        <p:xfrm>
          <a:off x="9304176" y="3744555"/>
          <a:ext cx="2142599" cy="19979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200"/>
                <a:gridCol w="714200"/>
                <a:gridCol w="714199"/>
              </a:tblGrid>
              <a:tr h="38444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БЫЛО</a:t>
                      </a:r>
                      <a:endParaRPr lang="ru-RU" sz="1000" b="1" u="none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u="none" strike="noStrike" spc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СТАЛО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endParaRPr lang="ru-RU" sz="1200" dirty="0"/>
                    </a:p>
                  </a:txBody>
                  <a:tcPr/>
                </a:tc>
              </a:tr>
              <a:tr h="149016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b="1" u="none" strike="noStrike" kern="1200" spc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Длительность </a:t>
                      </a:r>
                      <a:r>
                        <a:rPr lang="ru-RU" sz="1000" b="1" u="none" strike="noStrike" kern="1200" spc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процесса-14 </a:t>
                      </a:r>
                      <a:r>
                        <a:rPr lang="ru-RU" sz="1000" b="1" u="none" strike="noStrike" kern="1200" spc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минут </a:t>
                      </a:r>
                      <a:r>
                        <a:rPr lang="ru-RU" sz="1000" b="1" u="none" strike="noStrike" kern="1200" spc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(56 </a:t>
                      </a:r>
                      <a:r>
                        <a:rPr lang="ru-RU" sz="1000" b="1" u="none" strike="noStrike" kern="1200" spc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мин. в день)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ru-RU" sz="1000" b="1" u="none" strike="noStrike" kern="1200" spc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Длительность процесса </a:t>
                      </a:r>
                      <a:r>
                        <a:rPr lang="ru-RU" sz="1000" b="1" u="none" strike="noStrike" kern="1200" spc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–7 </a:t>
                      </a:r>
                      <a:r>
                        <a:rPr lang="ru-RU" sz="1000" b="1" u="none" strike="noStrike" kern="1200" spc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минут </a:t>
                      </a:r>
                      <a:r>
                        <a:rPr lang="ru-RU" sz="1000" b="1" u="none" strike="noStrike" kern="1200" spc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(28 </a:t>
                      </a:r>
                      <a:r>
                        <a:rPr lang="ru-RU" sz="1000" b="1" u="none" strike="noStrike" kern="1200" spc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минуты в день</a:t>
                      </a:r>
                      <a:r>
                        <a:rPr lang="ru-RU" sz="1400" b="1" u="none" strike="noStrike" kern="1200" spc="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 </a:t>
                      </a:r>
                    </a:p>
                    <a:p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5071" y="2198774"/>
            <a:ext cx="1743766" cy="264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09" y="2198774"/>
            <a:ext cx="1946605" cy="264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CD64F24-9FDB-620F-FD97-2ECA5A20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5DC77C8-D345-B14E-8073-A3AD88D4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1EBF2E2-1B24-EC02-F810-3226304BC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E6EA459-8563-38B2-74AB-7254C7B49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="" xmlns:a16="http://schemas.microsoft.com/office/drawing/2014/main" id="{827E43E9-8A06-7AB9-D8DD-32F69A61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53" y="203637"/>
            <a:ext cx="7735349" cy="6901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/>
              <a:t>Достижение целевых показателей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8347" y="2113048"/>
            <a:ext cx="8151058" cy="269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710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8642FD3-BC04-8BD6-217C-4255B55B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10A84F8-9BB7-6BD6-FFF6-FA7B9C44C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145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Проект был направлен на оптимизацию проведения занятия с детьми педагогом по ИЗО.</a:t>
            </a:r>
          </a:p>
          <a:p>
            <a:pPr marL="0" indent="0">
              <a:buNone/>
            </a:pPr>
            <a:r>
              <a:rPr lang="ru-RU" dirty="0" smtClean="0"/>
              <a:t>Данные цели были полностью достигнуты. Реализация проекта позволила оптимизировать рабочее время педагога. </a:t>
            </a:r>
            <a:r>
              <a:rPr lang="ru-RU" smtClean="0"/>
              <a:t>Это способствовало качественному </a:t>
            </a:r>
            <a:r>
              <a:rPr lang="ru-RU" dirty="0" smtClean="0"/>
              <a:t>образовательному процессу.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F681199B-726B-FDC5-2EF4-E1AC258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61B8993-AC62-57CB-39DD-C1A11C2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B8F2174-D4EC-17CB-630E-2557235AD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0FD2713A-2776-8A57-59B4-2FEB4362A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914623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472</TotalTime>
  <Words>355</Words>
  <Application>Microsoft Office PowerPoint</Application>
  <PresentationFormat>Произвольный</PresentationFormat>
  <Paragraphs>122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МБДОУ «Детский сад №11» </vt:lpstr>
      <vt:lpstr>Краткое описание проекта</vt:lpstr>
      <vt:lpstr>Карточка проекта</vt:lpstr>
      <vt:lpstr>Карта текущего состояния</vt:lpstr>
      <vt:lpstr>Карта потока целевое состояние</vt:lpstr>
      <vt:lpstr>План мероприятий</vt:lpstr>
      <vt:lpstr>Эффективное решение №1 </vt:lpstr>
      <vt:lpstr>Достижение целевых показателей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silichev</dc:creator>
  <cp:lastModifiedBy>Смородинова О.А.</cp:lastModifiedBy>
  <cp:revision>26</cp:revision>
  <dcterms:created xsi:type="dcterms:W3CDTF">2023-10-25T14:48:25Z</dcterms:created>
  <dcterms:modified xsi:type="dcterms:W3CDTF">2025-08-18T09:35:37Z</dcterms:modified>
</cp:coreProperties>
</file>