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4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0" r:id="rId6"/>
    <p:sldId id="261" r:id="rId7"/>
    <p:sldId id="781" r:id="rId8"/>
    <p:sldId id="783" r:id="rId9"/>
    <p:sldId id="78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76" d="100"/>
          <a:sy n="76" d="100"/>
        </p:scale>
        <p:origin x="55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77C22-F089-4686-95F9-160C932F9A0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7D78E-FD26-42A6-BE8B-4135B85B7D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333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="" xmlns:a16="http://schemas.microsoft.com/office/drawing/2014/main" id="{C1D6A563-17C8-C008-99EE-74D4C05284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3" name="Заметки 2">
            <a:extLst>
              <a:ext uri="{FF2B5EF4-FFF2-40B4-BE49-F238E27FC236}">
                <a16:creationId xmlns="" xmlns:a16="http://schemas.microsoft.com/office/drawing/2014/main" id="{031E3D66-41EF-A398-68DC-DED29A57E1F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42ABFC7-A8E4-87B7-5819-3828905CD44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34D70C2-2F0F-4449-A73C-C082281807E7}" type="slidenum">
              <a:t>7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34846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256995F-9DA9-4771-0AF5-B55D629AB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95C2FD7D-355D-2F71-2A40-075DF7BD49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AE2A58D-0E89-77BA-1146-9F0B553A8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B0D1-A029-41F0-AD45-E78FFB2C7954}" type="datetime1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28BB44B-A105-B398-E850-056207B79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Эффективный регион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C2FC96C-C9F4-DD1F-56BF-3B53A6888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74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6D0C3A6-F945-810B-5E93-B0EEA5AAC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5578360-7AF6-189E-1B99-0064A4173D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1CA6C88-F298-1C44-FAB0-2D9B6CF94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C77C-3FCE-4E76-8077-78C8A6EEA6DB}" type="datetime1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AC913D5-AF4D-EBB9-7C84-7A0832F4B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Эффективный регион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4E219FB-93DE-9116-9B8D-4A7B582DB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15053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73CE68F2-FD47-B152-4E32-5C44141111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EA3C0AE-E454-6B00-F727-87061B221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8BC64F3-1762-E79A-CA08-35FF43AA6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C77C-3FCE-4E76-8077-78C8A6EEA6DB}" type="datetime1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432F73-8425-6AD2-A2AF-7B27B21E8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Эффективный регион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3179746-CC4C-FA30-10F8-2218AF22A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54375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екст с маркер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063" y="152417"/>
            <a:ext cx="11114615" cy="576263"/>
          </a:xfrm>
        </p:spPr>
        <p:txBody>
          <a:bodyPr/>
          <a:lstStyle>
            <a:lvl1pPr>
              <a:defRPr sz="3200">
                <a:solidFill>
                  <a:srgbClr val="1E86C8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8696" y="828949"/>
            <a:ext cx="11114617" cy="2776400"/>
          </a:xfrm>
        </p:spPr>
        <p:txBody>
          <a:bodyPr>
            <a:normAutofit/>
          </a:bodyPr>
          <a:lstStyle>
            <a:lvl1pPr marL="342866" indent="-342866" algn="l">
              <a:buFontTx/>
              <a:buBlip>
                <a:blip r:embed="rId2"/>
              </a:buBlip>
              <a:defRPr sz="2133"/>
            </a:lvl1pPr>
            <a:lvl2pPr marL="742879" marR="0" indent="-285722" algn="l" defTabSz="91431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sz="16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 marL="1200030" indent="-285722" algn="l">
              <a:buFontTx/>
              <a:buBlip>
                <a:blip r:embed="rId2"/>
              </a:buBlip>
              <a:defRPr sz="1401"/>
            </a:lvl3pPr>
            <a:lvl4pPr marL="1657187" indent="-285722" algn="l">
              <a:buFontTx/>
              <a:buBlip>
                <a:blip r:embed="rId2"/>
              </a:buBlip>
              <a:defRPr sz="1335"/>
            </a:lvl4pPr>
            <a:lvl5pPr marL="2000051" indent="-171434" algn="l">
              <a:buFontTx/>
              <a:buBlip>
                <a:blip r:embed="rId2"/>
              </a:buBlip>
              <a:defRPr sz="1200"/>
            </a:lvl5pPr>
            <a:lvl6pPr marL="2285772" indent="0" algn="ctr">
              <a:buNone/>
              <a:defRPr sz="1600"/>
            </a:lvl6pPr>
            <a:lvl7pPr marL="2742927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4" indent="0" algn="ctr">
              <a:buNone/>
              <a:defRPr sz="1600"/>
            </a:lvl9pPr>
          </a:lstStyle>
          <a:p>
            <a:r>
              <a:rPr lang="ru-RU" altLang="ru-RU"/>
              <a:t>Текст уровень 1</a:t>
            </a:r>
            <a:endParaRPr lang="en-US" altLang="ru-RU"/>
          </a:p>
          <a:p>
            <a:pPr lvl="1" fontAlgn="base">
              <a:spcAft>
                <a:spcPct val="0"/>
              </a:spcAft>
            </a:pPr>
            <a:r>
              <a:rPr lang="ru-RU" altLang="ru-RU"/>
              <a:t>Текст уровень 2</a:t>
            </a:r>
            <a:endParaRPr lang="en-US" altLang="ru-RU"/>
          </a:p>
          <a:p>
            <a:pPr lvl="2"/>
            <a:r>
              <a:rPr lang="ru-RU" altLang="ru-RU"/>
              <a:t>Текст уровень 3</a:t>
            </a:r>
            <a:endParaRPr lang="en-US" altLang="ru-RU"/>
          </a:p>
          <a:p>
            <a:pPr lvl="3"/>
            <a:r>
              <a:rPr lang="ru-RU" altLang="ru-RU"/>
              <a:t>Текст уровень 4</a:t>
            </a:r>
            <a:endParaRPr lang="en-US" altLang="ru-RU"/>
          </a:p>
          <a:p>
            <a:pPr lvl="4"/>
            <a:r>
              <a:rPr lang="ru-RU" altLang="ru-RU"/>
              <a:t>Текст уровень 5</a:t>
            </a:r>
            <a:endParaRPr lang="en-US" altLang="ru-RU"/>
          </a:p>
        </p:txBody>
      </p:sp>
      <p:sp>
        <p:nvSpPr>
          <p:cNvPr id="6" name="Text Placeholder 2"/>
          <p:cNvSpPr>
            <a:spLocks noGrp="1"/>
          </p:cNvSpPr>
          <p:nvPr>
            <p:ph idx="14"/>
          </p:nvPr>
        </p:nvSpPr>
        <p:spPr>
          <a:xfrm>
            <a:off x="527062" y="3605349"/>
            <a:ext cx="11137900" cy="27764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866" indent="-342866">
              <a:buClr>
                <a:srgbClr val="1E86C8"/>
              </a:buClr>
              <a:buFont typeface="+mj-lt"/>
              <a:buAutoNum type="arabicPeriod"/>
              <a:defRPr sz="2133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800020" indent="-342866">
              <a:buClr>
                <a:srgbClr val="1E86C8"/>
              </a:buClr>
              <a:buFont typeface="+mj-lt"/>
              <a:buAutoNum type="arabicPeriod"/>
              <a:defRPr sz="16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 marL="1142889" indent="-228578">
              <a:buClr>
                <a:srgbClr val="1E86C8"/>
              </a:buClr>
              <a:buFont typeface="+mj-lt"/>
              <a:buAutoNum type="arabicPeriod"/>
              <a:defRPr sz="1401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 marL="1600041" indent="-228578">
              <a:buClr>
                <a:srgbClr val="1E86C8"/>
              </a:buClr>
              <a:buFont typeface="+mj-lt"/>
              <a:buAutoNum type="arabicPeriod"/>
              <a:defRPr sz="1335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 marL="2057195" indent="-228578">
              <a:buClr>
                <a:srgbClr val="1E86C8"/>
              </a:buClr>
              <a:buFont typeface="+mj-lt"/>
              <a:buAutoNum type="arabicPeriod"/>
              <a:defRPr sz="1335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0955511F-8360-43C1-A8A4-E0AB5E019E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19"/>
          <a:stretch/>
        </p:blipFill>
        <p:spPr>
          <a:xfrm>
            <a:off x="10740009" y="6406790"/>
            <a:ext cx="1328304" cy="35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728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8B82C5-7ABB-5555-BC81-4C48D50DB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4A078E8-B34D-05CA-0F95-B9CB5E949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D8D52F5-1783-D679-8A3C-0B2E44FE2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C77C-3FCE-4E76-8077-78C8A6EEA6DB}" type="datetime1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6B2FE09-8D74-C8C0-F9F9-A73D3593C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Эффективный регион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F51D162-5DF3-3638-AE0A-13D00372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546567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41137F6-E706-297F-541B-B12DC1E6E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23613FC-7E06-2CD9-92C1-1539BAA0D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4A66276-F5AF-3AAA-15AE-D8E1CE005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B54E-2E8C-4E8D-BDB7-3F7DBF5790BF}" type="datetime1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0915391-5213-B914-52CB-5A42930E6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Эффективный регион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D2452F2-A10F-E946-7433-0AA92C484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374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C2C5DDE-FF03-E9DD-DA86-10A12838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605A117-C30B-C21F-CE9D-A12358EC28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62B554A-2F90-8C72-78F0-32BA7DFB1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7A38B57-C107-74BB-3FC7-FB14BD465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C77C-3FCE-4E76-8077-78C8A6EEA6DB}" type="datetime1">
              <a:rPr lang="ru-RU" smtClean="0"/>
              <a:t>18.01.2024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CBE5704-0F8D-CD3C-61F0-7D624CE3D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Эффективный регион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113D26E-A090-CA3B-46ED-B5A90C1E8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381927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9660D9-D27E-049C-A52B-BEBD9974C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128FFD2-1065-EF57-32B6-B4D542802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900F03E-1DCF-74CB-3BD3-7ECB089A1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ADE00BE5-FFA7-D54C-D7FB-4822D4B289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C10BC8F-930C-98CD-CDBE-01102317C8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C2848A45-3F6F-C61A-2FF4-85D87B31E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C77C-3FCE-4E76-8077-78C8A6EEA6DB}" type="datetime1">
              <a:rPr lang="ru-RU" smtClean="0"/>
              <a:t>18.01.2024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C1A7CF2D-5418-0563-DA75-60E83477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Эффективный регион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C1BEEF0F-498F-41A3-709C-084B37FDE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09536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A7D0C30-9D4E-16A3-430C-3484AD094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F15A0063-0755-A2D7-73FC-883A7C0E7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E2EE-DDC3-4BB3-9551-B1CD9F85AB15}" type="datetime1">
              <a:rPr lang="ru-RU" smtClean="0"/>
              <a:t>18.01.2024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A09A8EA6-D612-FC5A-1F14-6C9C1FD9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Эффективный регион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0E165FB1-0B18-14AE-0EDD-866E83E80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46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3B71D3AA-1A4F-DE46-7ED4-F4D0CF83D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1CA7-BA00-4A64-9E64-4B8153031754}" type="datetime1">
              <a:rPr lang="ru-RU" smtClean="0"/>
              <a:t>18.01.2024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D081FDE1-A6DA-9196-965B-57D271E8B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Эффективный регион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B88065F1-60E5-0F26-2881-A6A667154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77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9002DB2-1CE4-E2CD-4C50-EB916214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30178BB-F054-D04B-D3E0-EDED3F370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EF041D4-3717-E34A-8DDC-A160D531E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28DFF71-62A1-B630-11E8-AB77B0334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C77C-3FCE-4E76-8077-78C8A6EEA6DB}" type="datetime1">
              <a:rPr lang="ru-RU" smtClean="0"/>
              <a:t>18.01.2024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C9E607F-8FA4-6938-C9DB-8B2426CFD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Эффективный регион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27F642D-AB5D-5508-07DE-187FF014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21727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8C2B01-725B-CA00-AF3C-51113E06E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718811F-0028-4441-3FC0-6B00223EC2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A1837A5-6C37-A929-A1CE-87D9D24E4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561C7F6-5C34-1DE8-FA46-C1569D807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BFEB-1D2E-49BC-B118-95877A558E55}" type="datetime1">
              <a:rPr lang="ru-RU" smtClean="0"/>
              <a:t>18.01.2024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7F7A5A8-E6DD-9528-E6E5-8345CE740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Эффективный регион</a:t>
            </a:r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E0FD722-EC96-BC74-B66D-CB348B8D8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71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159A061-BCB4-1370-4888-BBDD02450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DD00A1E-F0D4-7199-9446-5ABBD4242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2BB177F-D253-2ED3-DE72-3BAED38473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3C77C-3FCE-4E76-8077-78C8A6EEA6DB}" type="datetime1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6EBCE12-D5AE-D340-2318-8EFB471AF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Эффективный регион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9D27212-7B4E-DBB7-7156-DD34B69E0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0C56B-5D9E-4120-9145-532107488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8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8DE7BCB-3DB3-D029-0DC1-97A59BC31F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0824" y="2130839"/>
            <a:ext cx="8689976" cy="94461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МБДОУ «Детский сад №11» 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F8EF8767-0FDF-EBB9-450C-8E659DC2F2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7441" y="3481590"/>
            <a:ext cx="6001555" cy="588134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>«Сокращение времени подготовки и проведения занятий по физической культуре»</a:t>
            </a:r>
            <a:endParaRPr lang="ru-RU" sz="2800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09AEBA1-3725-13D7-4574-7C256A8114D1}"/>
              </a:ext>
            </a:extLst>
          </p:cNvPr>
          <p:cNvSpPr txBox="1"/>
          <p:nvPr/>
        </p:nvSpPr>
        <p:spPr>
          <a:xfrm>
            <a:off x="5317289" y="6186502"/>
            <a:ext cx="1357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Курск, 2023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B1002E99-8984-683F-7E7A-0FCFED5526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45" y="32377"/>
            <a:ext cx="1039027" cy="120475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AF1D5E5A-94DB-766E-3614-42DEE80FE0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654" y="102882"/>
            <a:ext cx="1134247" cy="1134247"/>
          </a:xfrm>
          <a:prstGeom prst="rect">
            <a:avLst/>
          </a:prstGeom>
        </p:spPr>
      </p:pic>
      <p:sp>
        <p:nvSpPr>
          <p:cNvPr id="12" name="Подзаголовок 2">
            <a:extLst>
              <a:ext uri="{FF2B5EF4-FFF2-40B4-BE49-F238E27FC236}">
                <a16:creationId xmlns="" xmlns:a16="http://schemas.microsoft.com/office/drawing/2014/main" id="{8A36FE74-9250-9E84-58AA-D6CCB95E6620}"/>
              </a:ext>
            </a:extLst>
          </p:cNvPr>
          <p:cNvSpPr txBox="1">
            <a:spLocks/>
          </p:cNvSpPr>
          <p:nvPr/>
        </p:nvSpPr>
        <p:spPr>
          <a:xfrm>
            <a:off x="1416850" y="576885"/>
            <a:ext cx="8689976" cy="1371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None/>
              <a:defRPr sz="2200" kern="1200" cap="all" baseline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Проект «ЭФФЕКТИВНЫЙ РЕГИОН»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764" y="4559714"/>
            <a:ext cx="2158171" cy="215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66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26546C-3173-A58A-01C5-DE2A15F41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686" y="365125"/>
            <a:ext cx="9743114" cy="1325563"/>
          </a:xfrm>
        </p:spPr>
        <p:txBody>
          <a:bodyPr/>
          <a:lstStyle/>
          <a:p>
            <a:r>
              <a:rPr lang="ru-RU" dirty="0"/>
              <a:t>Краткое описание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A75E739-5FD6-AA8A-44BE-70BC44F07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177" y="1550759"/>
            <a:ext cx="10515600" cy="3716700"/>
          </a:xfrm>
        </p:spPr>
        <p:txBody>
          <a:bodyPr/>
          <a:lstStyle/>
          <a:p>
            <a:r>
              <a:rPr lang="ru-RU" dirty="0"/>
              <a:t>Цель проекта — сокращение временных затрат инструктора по физической культуре при организации и проведении занятий.</a:t>
            </a:r>
            <a:br>
              <a:rPr lang="ru-RU" dirty="0"/>
            </a:br>
            <a:r>
              <a:rPr lang="ru-RU" dirty="0"/>
              <a:t>Результатами проекта должны стать:</a:t>
            </a:r>
            <a:br>
              <a:rPr lang="ru-RU" dirty="0"/>
            </a:br>
            <a:r>
              <a:rPr lang="ru-RU" dirty="0"/>
              <a:t>1) увеличение времени процесса и качества образовательной деятельности;</a:t>
            </a:r>
            <a:br>
              <a:rPr lang="ru-RU" dirty="0"/>
            </a:br>
            <a:r>
              <a:rPr lang="ru-RU" dirty="0"/>
              <a:t>2) увеличение плотности занятий, улучшение освоения детьми материала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098C6B5-59C2-F45B-E6DD-0758963B6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Эффективный регион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FDA8D66A-0796-2B00-F04B-8DE6A7819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2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29612FF8-2BE9-6C26-A099-3C31863AA3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45" y="32377"/>
            <a:ext cx="1039027" cy="120475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25083005-9003-A790-A73C-89820914EF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654" y="102882"/>
            <a:ext cx="1134247" cy="113424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114" y="4502003"/>
            <a:ext cx="2158171" cy="215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34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607031-2BB3-EFFA-E60E-6C4933276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52" y="0"/>
            <a:ext cx="10515600" cy="6923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Карточка проекта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40D5830-1235-F3DF-0549-316D6ADC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Эффективный регион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14816F67-C950-D6E5-9770-17ECA4F42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3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BB4A5298-59A7-6ED0-4477-3FF30C3C50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45" y="32377"/>
            <a:ext cx="1039027" cy="120475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176137CE-3E74-1D8D-2CE8-C66DF0D822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654" y="102882"/>
            <a:ext cx="1134247" cy="1134247"/>
          </a:xfrm>
          <a:prstGeom prst="rect">
            <a:avLst/>
          </a:prstGeom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563" y="634754"/>
            <a:ext cx="9798050" cy="582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477" y="5329652"/>
            <a:ext cx="1391823" cy="1391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98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FF93843F-8068-657A-8530-A1024A1AF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Эффективный регион</a:t>
            </a:r>
          </a:p>
        </p:txBody>
      </p:sp>
      <p:sp>
        <p:nvSpPr>
          <p:cNvPr id="13" name="Номер слайда 12">
            <a:extLst>
              <a:ext uri="{FF2B5EF4-FFF2-40B4-BE49-F238E27FC236}">
                <a16:creationId xmlns="" xmlns:a16="http://schemas.microsoft.com/office/drawing/2014/main" id="{3B3D5844-3B0F-A130-37D7-B9EACE2E1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4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54E5D188-4D53-D31A-C85A-25200CB27B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99" y="32377"/>
            <a:ext cx="1039027" cy="120475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48D92524-20E0-E2B2-F217-9451413199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654" y="102882"/>
            <a:ext cx="1134247" cy="1134247"/>
          </a:xfrm>
          <a:prstGeom prst="rect">
            <a:avLst/>
          </a:prstGeom>
        </p:spPr>
      </p:pic>
      <p:grpSp>
        <p:nvGrpSpPr>
          <p:cNvPr id="66" name="Группа 65"/>
          <p:cNvGrpSpPr/>
          <p:nvPr/>
        </p:nvGrpSpPr>
        <p:grpSpPr>
          <a:xfrm>
            <a:off x="3928425" y="3903663"/>
            <a:ext cx="2304254" cy="2175245"/>
            <a:chOff x="2758544" y="4604006"/>
            <a:chExt cx="2173495" cy="2124854"/>
          </a:xfrm>
        </p:grpSpPr>
        <p:sp>
          <p:nvSpPr>
            <p:cNvPr id="67" name="Прямоугольник 66"/>
            <p:cNvSpPr/>
            <p:nvPr/>
          </p:nvSpPr>
          <p:spPr>
            <a:xfrm>
              <a:off x="2777655" y="4604006"/>
              <a:ext cx="570209" cy="397316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Шаг6</a:t>
              </a:r>
              <a:endPara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2788738" y="5014600"/>
              <a:ext cx="1743442" cy="345612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Инструктор по ФК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2758544" y="5367721"/>
              <a:ext cx="1630122" cy="102128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Проветривание кабинета</a:t>
              </a: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2758544" y="6400605"/>
              <a:ext cx="1741448" cy="32825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Параметры шага</a:t>
              </a:r>
            </a:p>
            <a:p>
              <a:pPr algn="ctr"/>
              <a:r>
                <a:rPr lang="ru-RU" sz="11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мин</a:t>
              </a:r>
            </a:p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4424891" y="5035189"/>
              <a:ext cx="507148" cy="1693670"/>
            </a:xfrm>
            <a:prstGeom prst="rect">
              <a:avLst/>
            </a:prstGeom>
            <a:solidFill>
              <a:srgbClr val="A9272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r>
                <a:rPr lang="ru-RU" dirty="0"/>
                <a:t>ВЫХОД</a:t>
              </a: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1984207" y="6197342"/>
            <a:ext cx="4032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ВПП (время протекания процесса) </a:t>
            </a:r>
            <a:r>
              <a:rPr lang="ru-RU" sz="1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минут </a:t>
            </a:r>
            <a:endPara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6695288" y="3954520"/>
            <a:ext cx="25617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Условные обозначения:</a:t>
            </a:r>
          </a:p>
        </p:txBody>
      </p:sp>
      <p:sp>
        <p:nvSpPr>
          <p:cNvPr id="74" name="Пятно 1 73"/>
          <p:cNvSpPr/>
          <p:nvPr/>
        </p:nvSpPr>
        <p:spPr>
          <a:xfrm>
            <a:off x="6548649" y="4345073"/>
            <a:ext cx="432048" cy="41133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6987501" y="4329137"/>
            <a:ext cx="31583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нужного инвентаря в снарядной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Пятно 1 96">
            <a:extLst>
              <a:ext uri="{FF2B5EF4-FFF2-40B4-BE49-F238E27FC236}">
                <a16:creationId xmlns="" xmlns:a16="http://schemas.microsoft.com/office/drawing/2014/main" id="{15ED34F7-FA70-D9B4-3959-ECE723A0A9B6}"/>
              </a:ext>
            </a:extLst>
          </p:cNvPr>
          <p:cNvSpPr/>
          <p:nvPr/>
        </p:nvSpPr>
        <p:spPr>
          <a:xfrm>
            <a:off x="6646543" y="4892485"/>
            <a:ext cx="432048" cy="41133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2</a:t>
            </a:r>
            <a:endParaRPr lang="ru-RU" dirty="0"/>
          </a:p>
        </p:txBody>
      </p:sp>
      <p:sp>
        <p:nvSpPr>
          <p:cNvPr id="77" name="Пятно 1 96">
            <a:extLst>
              <a:ext uri="{FF2B5EF4-FFF2-40B4-BE49-F238E27FC236}">
                <a16:creationId xmlns="" xmlns:a16="http://schemas.microsoft.com/office/drawing/2014/main" id="{946C33B5-E790-0AA3-DAB7-AED5E507C32B}"/>
              </a:ext>
            </a:extLst>
          </p:cNvPr>
          <p:cNvSpPr/>
          <p:nvPr/>
        </p:nvSpPr>
        <p:spPr>
          <a:xfrm>
            <a:off x="6628723" y="5427071"/>
            <a:ext cx="432048" cy="41133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sp>
        <p:nvSpPr>
          <p:cNvPr id="78" name="Пятно 1 96">
            <a:extLst>
              <a:ext uri="{FF2B5EF4-FFF2-40B4-BE49-F238E27FC236}">
                <a16:creationId xmlns="" xmlns:a16="http://schemas.microsoft.com/office/drawing/2014/main" id="{9DC4B2C6-0703-21D3-841B-B7E1E969B375}"/>
              </a:ext>
            </a:extLst>
          </p:cNvPr>
          <p:cNvSpPr/>
          <p:nvPr/>
        </p:nvSpPr>
        <p:spPr>
          <a:xfrm>
            <a:off x="6628723" y="6097128"/>
            <a:ext cx="432048" cy="41133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4</a:t>
            </a:r>
            <a:endParaRPr lang="ru-RU" dirty="0"/>
          </a:p>
        </p:txBody>
      </p:sp>
      <p:sp>
        <p:nvSpPr>
          <p:cNvPr id="79" name="Пятно 1 96">
            <a:extLst>
              <a:ext uri="{FF2B5EF4-FFF2-40B4-BE49-F238E27FC236}">
                <a16:creationId xmlns="" xmlns:a16="http://schemas.microsoft.com/office/drawing/2014/main" id="{7772C9BC-18D0-A935-7BF0-B007C46977B6}"/>
              </a:ext>
            </a:extLst>
          </p:cNvPr>
          <p:cNvSpPr/>
          <p:nvPr/>
        </p:nvSpPr>
        <p:spPr>
          <a:xfrm>
            <a:off x="3398290" y="3954520"/>
            <a:ext cx="432048" cy="41133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4</a:t>
            </a:r>
            <a:endParaRPr lang="ru-RU" dirty="0"/>
          </a:p>
        </p:txBody>
      </p:sp>
      <p:sp>
        <p:nvSpPr>
          <p:cNvPr id="80" name="Прямоугольник 79">
            <a:extLst>
              <a:ext uri="{FF2B5EF4-FFF2-40B4-BE49-F238E27FC236}">
                <a16:creationId xmlns="" xmlns:a16="http://schemas.microsoft.com/office/drawing/2014/main" id="{8D2F71A2-8C9A-D0F5-1626-9A8DF142A2F1}"/>
              </a:ext>
            </a:extLst>
          </p:cNvPr>
          <p:cNvSpPr/>
          <p:nvPr/>
        </p:nvSpPr>
        <p:spPr>
          <a:xfrm>
            <a:off x="6980697" y="5488646"/>
            <a:ext cx="31583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мест хранения 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Прямоугольник 80">
            <a:extLst>
              <a:ext uri="{FF2B5EF4-FFF2-40B4-BE49-F238E27FC236}">
                <a16:creationId xmlns="" xmlns:a16="http://schemas.microsoft.com/office/drawing/2014/main" id="{4499A440-7577-3C8A-6BA9-DD6CD45E610B}"/>
              </a:ext>
            </a:extLst>
          </p:cNvPr>
          <p:cNvSpPr/>
          <p:nvPr/>
        </p:nvSpPr>
        <p:spPr>
          <a:xfrm>
            <a:off x="7060771" y="6131769"/>
            <a:ext cx="31583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Доведение подготовки мест занятий до автоматизма 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Прямоугольник 81">
            <a:extLst>
              <a:ext uri="{FF2B5EF4-FFF2-40B4-BE49-F238E27FC236}">
                <a16:creationId xmlns="" xmlns:a16="http://schemas.microsoft.com/office/drawing/2014/main" id="{79D5A234-23ED-B2F1-F619-E30FEB65C838}"/>
              </a:ext>
            </a:extLst>
          </p:cNvPr>
          <p:cNvSpPr/>
          <p:nvPr/>
        </p:nvSpPr>
        <p:spPr>
          <a:xfrm>
            <a:off x="6987501" y="4851995"/>
            <a:ext cx="31583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Хаотичное размещение инвентаря после занятий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1191076" y="960138"/>
            <a:ext cx="945417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«Сокращение времени подготовки к проведению занятий по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физической культуре»</a:t>
            </a:r>
            <a:r>
              <a:rPr lang="ru-RU" dirty="0">
                <a:ea typeface="Calibri" pitchFamily="34" charset="0"/>
                <a:cs typeface="Times New Roman" pitchFamily="18" charset="0"/>
              </a:rPr>
              <a:t/>
            </a:r>
            <a:br>
              <a:rPr lang="ru-RU" dirty="0">
                <a:ea typeface="Calibri" pitchFamily="34" charset="0"/>
                <a:cs typeface="Times New Roman" pitchFamily="18" charset="0"/>
              </a:rPr>
            </a:br>
            <a:endParaRPr lang="ru-RU" dirty="0"/>
          </a:p>
        </p:txBody>
      </p:sp>
      <p:grpSp>
        <p:nvGrpSpPr>
          <p:cNvPr id="85" name="Группа 84"/>
          <p:cNvGrpSpPr/>
          <p:nvPr/>
        </p:nvGrpSpPr>
        <p:grpSpPr>
          <a:xfrm>
            <a:off x="1442596" y="1626000"/>
            <a:ext cx="2160241" cy="3775848"/>
            <a:chOff x="251520" y="2276873"/>
            <a:chExt cx="2160241" cy="3910063"/>
          </a:xfrm>
        </p:grpSpPr>
        <p:sp>
          <p:nvSpPr>
            <p:cNvPr id="86" name="Прямоугольник 85"/>
            <p:cNvSpPr/>
            <p:nvPr/>
          </p:nvSpPr>
          <p:spPr>
            <a:xfrm>
              <a:off x="731777" y="2276873"/>
              <a:ext cx="622569" cy="397316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Шаг</a:t>
              </a:r>
            </a:p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683567" y="2708921"/>
              <a:ext cx="1728194" cy="305042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Инструктор по ФК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683567" y="3013964"/>
              <a:ext cx="1728194" cy="117112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Подготовка к </a:t>
              </a:r>
              <a:r>
                <a:rPr lang="ru-RU" sz="11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занятиям </a:t>
              </a: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683567" y="4077072"/>
              <a:ext cx="1728193" cy="32891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Параметры шага</a:t>
              </a:r>
            </a:p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ru-RU" sz="11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минуты </a:t>
              </a: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Прямоугольник 89"/>
            <p:cNvSpPr/>
            <p:nvPr/>
          </p:nvSpPr>
          <p:spPr>
            <a:xfrm>
              <a:off x="251520" y="2842456"/>
              <a:ext cx="432048" cy="1440160"/>
            </a:xfrm>
            <a:prstGeom prst="rect">
              <a:avLst/>
            </a:prstGeom>
            <a:solidFill>
              <a:srgbClr val="9F242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</a:rPr>
                <a:t>ВХОД</a:t>
              </a:r>
            </a:p>
          </p:txBody>
        </p:sp>
        <p:sp>
          <p:nvSpPr>
            <p:cNvPr id="91" name="Стрелка вправо 90"/>
            <p:cNvSpPr/>
            <p:nvPr/>
          </p:nvSpPr>
          <p:spPr>
            <a:xfrm>
              <a:off x="323527" y="5871187"/>
              <a:ext cx="360040" cy="3157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3962877" y="1625999"/>
            <a:ext cx="2088231" cy="2056029"/>
            <a:chOff x="2771801" y="2276873"/>
            <a:chExt cx="2088231" cy="2129111"/>
          </a:xfrm>
        </p:grpSpPr>
        <p:sp>
          <p:nvSpPr>
            <p:cNvPr id="93" name="Прямоугольник 92"/>
            <p:cNvSpPr/>
            <p:nvPr/>
          </p:nvSpPr>
          <p:spPr>
            <a:xfrm>
              <a:off x="2771801" y="2708921"/>
              <a:ext cx="1728191" cy="305042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Инструктор по ФК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2771801" y="3013964"/>
              <a:ext cx="1728191" cy="106310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Построение</a:t>
              </a: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Прямоугольник 94"/>
            <p:cNvSpPr/>
            <p:nvPr/>
          </p:nvSpPr>
          <p:spPr>
            <a:xfrm>
              <a:off x="2771801" y="4077072"/>
              <a:ext cx="1728191" cy="32891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Параметры шага</a:t>
              </a:r>
            </a:p>
            <a:p>
              <a:pPr algn="ctr"/>
              <a:r>
                <a:rPr lang="ru-RU" sz="11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минуты</a:t>
              </a: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Прямоугольник 95"/>
            <p:cNvSpPr/>
            <p:nvPr/>
          </p:nvSpPr>
          <p:spPr>
            <a:xfrm>
              <a:off x="2771801" y="2276873"/>
              <a:ext cx="576063" cy="397316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Шаг</a:t>
              </a:r>
            </a:p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97" name="Стрелка вправо 96"/>
            <p:cNvSpPr/>
            <p:nvPr/>
          </p:nvSpPr>
          <p:spPr>
            <a:xfrm>
              <a:off x="4499993" y="3436188"/>
              <a:ext cx="360039" cy="3157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8" name="Группа 97"/>
          <p:cNvGrpSpPr/>
          <p:nvPr/>
        </p:nvGrpSpPr>
        <p:grpSpPr>
          <a:xfrm>
            <a:off x="6051108" y="1626000"/>
            <a:ext cx="2016224" cy="2056028"/>
            <a:chOff x="4860032" y="2276874"/>
            <a:chExt cx="2016224" cy="2129110"/>
          </a:xfrm>
        </p:grpSpPr>
        <p:sp>
          <p:nvSpPr>
            <p:cNvPr id="99" name="Прямоугольник 98"/>
            <p:cNvSpPr/>
            <p:nvPr/>
          </p:nvSpPr>
          <p:spPr>
            <a:xfrm>
              <a:off x="4860032" y="2708921"/>
              <a:ext cx="1656185" cy="305043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Инструктор 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Прямоугольник 99"/>
            <p:cNvSpPr/>
            <p:nvPr/>
          </p:nvSpPr>
          <p:spPr>
            <a:xfrm>
              <a:off x="4860033" y="2276874"/>
              <a:ext cx="576064" cy="397315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Шаг3 </a:t>
              </a:r>
            </a:p>
          </p:txBody>
        </p:sp>
        <p:sp>
          <p:nvSpPr>
            <p:cNvPr id="101" name="Прямоугольник 100"/>
            <p:cNvSpPr/>
            <p:nvPr/>
          </p:nvSpPr>
          <p:spPr>
            <a:xfrm>
              <a:off x="4860032" y="3013964"/>
              <a:ext cx="1656185" cy="106310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102" name="Стрелка вправо 101"/>
            <p:cNvSpPr/>
            <p:nvPr/>
          </p:nvSpPr>
          <p:spPr>
            <a:xfrm>
              <a:off x="6530197" y="3436188"/>
              <a:ext cx="346059" cy="3157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4860032" y="4077072"/>
              <a:ext cx="1656185" cy="32891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Параметры шага</a:t>
              </a:r>
            </a:p>
            <a:p>
              <a:pPr algn="ctr"/>
              <a:r>
                <a:rPr lang="ru-RU" sz="11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минута </a:t>
              </a: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8067333" y="1626000"/>
            <a:ext cx="2016223" cy="2056028"/>
            <a:chOff x="6876257" y="2276874"/>
            <a:chExt cx="2016223" cy="2129110"/>
          </a:xfrm>
        </p:grpSpPr>
        <p:sp>
          <p:nvSpPr>
            <p:cNvPr id="105" name="Прямоугольник 104"/>
            <p:cNvSpPr/>
            <p:nvPr/>
          </p:nvSpPr>
          <p:spPr>
            <a:xfrm>
              <a:off x="6876257" y="3013964"/>
              <a:ext cx="1656184" cy="106310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Раздача спортивного инвентаря</a:t>
              </a: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Стрелка вправо 105"/>
            <p:cNvSpPr/>
            <p:nvPr/>
          </p:nvSpPr>
          <p:spPr>
            <a:xfrm>
              <a:off x="8532440" y="3429000"/>
              <a:ext cx="360040" cy="315749"/>
            </a:xfrm>
            <a:prstGeom prst="rightArrow">
              <a:avLst>
                <a:gd name="adj1" fmla="val 50000"/>
                <a:gd name="adj2" fmla="val 36340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Прямоугольник 106"/>
            <p:cNvSpPr/>
            <p:nvPr/>
          </p:nvSpPr>
          <p:spPr>
            <a:xfrm>
              <a:off x="6878109" y="4077072"/>
              <a:ext cx="1654331" cy="32891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Параметры шага</a:t>
              </a:r>
            </a:p>
            <a:p>
              <a:pPr algn="ctr"/>
              <a:r>
                <a:rPr lang="ru-RU" sz="11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минуты</a:t>
              </a: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Прямоугольник 107"/>
            <p:cNvSpPr/>
            <p:nvPr/>
          </p:nvSpPr>
          <p:spPr>
            <a:xfrm>
              <a:off x="6878109" y="2708921"/>
              <a:ext cx="1654331" cy="305042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Дети</a:t>
              </a:r>
            </a:p>
          </p:txBody>
        </p:sp>
        <p:sp>
          <p:nvSpPr>
            <p:cNvPr id="109" name="Прямоугольник 108"/>
            <p:cNvSpPr/>
            <p:nvPr/>
          </p:nvSpPr>
          <p:spPr>
            <a:xfrm>
              <a:off x="6878109" y="2276874"/>
              <a:ext cx="576063" cy="397315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Шаг4 </a:t>
              </a:r>
              <a:endPara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0" name="Группа 109"/>
          <p:cNvGrpSpPr/>
          <p:nvPr/>
        </p:nvGrpSpPr>
        <p:grpSpPr>
          <a:xfrm>
            <a:off x="1874643" y="3903663"/>
            <a:ext cx="2088232" cy="2175245"/>
            <a:chOff x="4860032" y="2276874"/>
            <a:chExt cx="2088232" cy="2129110"/>
          </a:xfrm>
        </p:grpSpPr>
        <p:sp>
          <p:nvSpPr>
            <p:cNvPr id="111" name="Прямоугольник 110"/>
            <p:cNvSpPr/>
            <p:nvPr/>
          </p:nvSpPr>
          <p:spPr>
            <a:xfrm>
              <a:off x="4860032" y="2708921"/>
              <a:ext cx="1728193" cy="305043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Дети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Прямоугольник 111"/>
            <p:cNvSpPr/>
            <p:nvPr/>
          </p:nvSpPr>
          <p:spPr>
            <a:xfrm>
              <a:off x="4908241" y="2276874"/>
              <a:ext cx="622569" cy="397315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Шаг5</a:t>
              </a:r>
            </a:p>
          </p:txBody>
        </p:sp>
        <p:sp>
          <p:nvSpPr>
            <p:cNvPr id="113" name="Прямоугольник 112"/>
            <p:cNvSpPr/>
            <p:nvPr/>
          </p:nvSpPr>
          <p:spPr>
            <a:xfrm>
              <a:off x="4860032" y="3013964"/>
              <a:ext cx="1728196" cy="106310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Уборка спортивного инвентаря </a:t>
              </a: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4" name="Стрелка вправо 113"/>
            <p:cNvSpPr/>
            <p:nvPr/>
          </p:nvSpPr>
          <p:spPr>
            <a:xfrm>
              <a:off x="6588227" y="3436188"/>
              <a:ext cx="360037" cy="3157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Прямоугольник 114"/>
            <p:cNvSpPr/>
            <p:nvPr/>
          </p:nvSpPr>
          <p:spPr>
            <a:xfrm>
              <a:off x="4860032" y="4077072"/>
              <a:ext cx="1728196" cy="32891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Параметры шага</a:t>
              </a:r>
            </a:p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 минута </a:t>
              </a:r>
            </a:p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6" name="Пятно 1 115"/>
          <p:cNvSpPr/>
          <p:nvPr/>
        </p:nvSpPr>
        <p:spPr>
          <a:xfrm>
            <a:off x="2738741" y="1587600"/>
            <a:ext cx="558448" cy="584569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1 3</a:t>
            </a:r>
            <a:endParaRPr lang="ru-RU" dirty="0"/>
          </a:p>
        </p:txBody>
      </p:sp>
      <p:sp>
        <p:nvSpPr>
          <p:cNvPr id="117" name="Пятно 1 96">
            <a:extLst>
              <a:ext uri="{FF2B5EF4-FFF2-40B4-BE49-F238E27FC236}">
                <a16:creationId xmlns="" xmlns:a16="http://schemas.microsoft.com/office/drawing/2014/main" id="{170662AC-DC3F-8100-2721-52078CAF72A6}"/>
              </a:ext>
            </a:extLst>
          </p:cNvPr>
          <p:cNvSpPr/>
          <p:nvPr/>
        </p:nvSpPr>
        <p:spPr>
          <a:xfrm>
            <a:off x="7203236" y="1612170"/>
            <a:ext cx="432048" cy="41133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118" name="Пятно 1 96">
            <a:extLst>
              <a:ext uri="{FF2B5EF4-FFF2-40B4-BE49-F238E27FC236}">
                <a16:creationId xmlns="" xmlns:a16="http://schemas.microsoft.com/office/drawing/2014/main" id="{41239972-B9C6-10D6-E5B6-EC56928A09AE}"/>
              </a:ext>
            </a:extLst>
          </p:cNvPr>
          <p:cNvSpPr/>
          <p:nvPr/>
        </p:nvSpPr>
        <p:spPr>
          <a:xfrm>
            <a:off x="9194523" y="1602899"/>
            <a:ext cx="432048" cy="41133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2</a:t>
            </a:r>
            <a:endParaRPr lang="ru-RU" dirty="0"/>
          </a:p>
        </p:txBody>
      </p:sp>
      <p:sp>
        <p:nvSpPr>
          <p:cNvPr id="119" name="Пятно 1 96">
            <a:extLst>
              <a:ext uri="{FF2B5EF4-FFF2-40B4-BE49-F238E27FC236}">
                <a16:creationId xmlns="" xmlns:a16="http://schemas.microsoft.com/office/drawing/2014/main" id="{30325DC2-22FC-24CE-2B1D-17EE2192A31A}"/>
              </a:ext>
            </a:extLst>
          </p:cNvPr>
          <p:cNvSpPr/>
          <p:nvPr/>
        </p:nvSpPr>
        <p:spPr>
          <a:xfrm>
            <a:off x="2662257" y="3903663"/>
            <a:ext cx="432048" cy="41133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2</a:t>
            </a:r>
            <a:endParaRPr lang="ru-RU" dirty="0"/>
          </a:p>
        </p:txBody>
      </p:sp>
      <p:sp>
        <p:nvSpPr>
          <p:cNvPr id="120" name="Пятно 1 96">
            <a:extLst>
              <a:ext uri="{FF2B5EF4-FFF2-40B4-BE49-F238E27FC236}">
                <a16:creationId xmlns="" xmlns:a16="http://schemas.microsoft.com/office/drawing/2014/main" id="{E2C23B41-F150-331E-DDA0-D036998FF053}"/>
              </a:ext>
            </a:extLst>
          </p:cNvPr>
          <p:cNvSpPr/>
          <p:nvPr/>
        </p:nvSpPr>
        <p:spPr>
          <a:xfrm>
            <a:off x="3102177" y="3760915"/>
            <a:ext cx="321117" cy="685241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64853" y="2675590"/>
            <a:ext cx="12554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техники 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739" y="5238253"/>
            <a:ext cx="1371498" cy="137149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5"/>
          <a:srcRect l="3707" t="2603" r="10861" b="85466"/>
          <a:stretch/>
        </p:blipFill>
        <p:spPr>
          <a:xfrm>
            <a:off x="2103516" y="89813"/>
            <a:ext cx="7620000" cy="81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43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EA246F49-E1E7-B631-8F52-EE48C4B1A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39124" y="6129663"/>
            <a:ext cx="4114800" cy="365125"/>
          </a:xfrm>
        </p:spPr>
        <p:txBody>
          <a:bodyPr/>
          <a:lstStyle/>
          <a:p>
            <a:r>
              <a:rPr lang="ru-RU"/>
              <a:t>Эффективный регион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9209A8A1-BAEF-C947-35F7-34CF653352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45" y="32377"/>
            <a:ext cx="1039027" cy="120475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2C9CB8F6-E266-E54E-6AA0-E33AF7AEF9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654" y="102882"/>
            <a:ext cx="1134247" cy="1134247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4370268" y="3833158"/>
            <a:ext cx="2304254" cy="2175245"/>
            <a:chOff x="2758544" y="4604006"/>
            <a:chExt cx="2173495" cy="2124854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2777655" y="4604006"/>
              <a:ext cx="570209" cy="397316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Шаг6</a:t>
              </a:r>
              <a:endPara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788738" y="5014600"/>
              <a:ext cx="1743442" cy="345612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Инструктор по ФК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2758544" y="5367721"/>
              <a:ext cx="1630122" cy="102128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Проветривание кабинета</a:t>
              </a: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758544" y="6400605"/>
              <a:ext cx="1741448" cy="32825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Параметры шага</a:t>
              </a:r>
            </a:p>
            <a:p>
              <a:pPr algn="ctr"/>
              <a:r>
                <a:rPr lang="ru-RU" sz="11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мин</a:t>
              </a:r>
            </a:p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424891" y="5035189"/>
              <a:ext cx="507148" cy="1693670"/>
            </a:xfrm>
            <a:prstGeom prst="rect">
              <a:avLst/>
            </a:prstGeom>
            <a:solidFill>
              <a:srgbClr val="A9272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r>
                <a:rPr lang="ru-RU" dirty="0"/>
                <a:t>ВЫХОД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426050" y="6126837"/>
            <a:ext cx="4032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ВПП (время протекания процесса) 7</a:t>
            </a:r>
            <a:r>
              <a:rPr lang="ru-RU" sz="1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минут </a:t>
            </a:r>
            <a:endPara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37131" y="3884015"/>
            <a:ext cx="25617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Условные обозначения:</a:t>
            </a:r>
          </a:p>
        </p:txBody>
      </p:sp>
      <p:sp>
        <p:nvSpPr>
          <p:cNvPr id="18" name="Пятно 1 17"/>
          <p:cNvSpPr/>
          <p:nvPr/>
        </p:nvSpPr>
        <p:spPr>
          <a:xfrm>
            <a:off x="6990492" y="4274568"/>
            <a:ext cx="432048" cy="41133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429344" y="4258632"/>
            <a:ext cx="31583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расписания </a:t>
            </a:r>
          </a:p>
          <a:p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ятно 1 96">
            <a:extLst>
              <a:ext uri="{FF2B5EF4-FFF2-40B4-BE49-F238E27FC236}">
                <a16:creationId xmlns="" xmlns:a16="http://schemas.microsoft.com/office/drawing/2014/main" id="{15ED34F7-FA70-D9B4-3959-ECE723A0A9B6}"/>
              </a:ext>
            </a:extLst>
          </p:cNvPr>
          <p:cNvSpPr/>
          <p:nvPr/>
        </p:nvSpPr>
        <p:spPr>
          <a:xfrm>
            <a:off x="7088386" y="4821980"/>
            <a:ext cx="432048" cy="41133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2</a:t>
            </a:r>
            <a:endParaRPr lang="ru-RU" dirty="0"/>
          </a:p>
        </p:txBody>
      </p:sp>
      <p:sp>
        <p:nvSpPr>
          <p:cNvPr id="21" name="Пятно 1 96">
            <a:extLst>
              <a:ext uri="{FF2B5EF4-FFF2-40B4-BE49-F238E27FC236}">
                <a16:creationId xmlns="" xmlns:a16="http://schemas.microsoft.com/office/drawing/2014/main" id="{946C33B5-E790-0AA3-DAB7-AED5E507C32B}"/>
              </a:ext>
            </a:extLst>
          </p:cNvPr>
          <p:cNvSpPr/>
          <p:nvPr/>
        </p:nvSpPr>
        <p:spPr>
          <a:xfrm>
            <a:off x="7070566" y="5356566"/>
            <a:ext cx="432048" cy="41133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sp>
        <p:nvSpPr>
          <p:cNvPr id="22" name="Пятно 1 96">
            <a:extLst>
              <a:ext uri="{FF2B5EF4-FFF2-40B4-BE49-F238E27FC236}">
                <a16:creationId xmlns="" xmlns:a16="http://schemas.microsoft.com/office/drawing/2014/main" id="{9DC4B2C6-0703-21D3-841B-B7E1E969B375}"/>
              </a:ext>
            </a:extLst>
          </p:cNvPr>
          <p:cNvSpPr/>
          <p:nvPr/>
        </p:nvSpPr>
        <p:spPr>
          <a:xfrm>
            <a:off x="7070566" y="6026623"/>
            <a:ext cx="432048" cy="41133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4</a:t>
            </a:r>
            <a:endParaRPr lang="ru-RU" dirty="0"/>
          </a:p>
        </p:txBody>
      </p:sp>
      <p:sp>
        <p:nvSpPr>
          <p:cNvPr id="23" name="Пятно 1 96">
            <a:extLst>
              <a:ext uri="{FF2B5EF4-FFF2-40B4-BE49-F238E27FC236}">
                <a16:creationId xmlns="" xmlns:a16="http://schemas.microsoft.com/office/drawing/2014/main" id="{7772C9BC-18D0-A935-7BF0-B007C46977B6}"/>
              </a:ext>
            </a:extLst>
          </p:cNvPr>
          <p:cNvSpPr/>
          <p:nvPr/>
        </p:nvSpPr>
        <p:spPr>
          <a:xfrm>
            <a:off x="3840133" y="3884015"/>
            <a:ext cx="432048" cy="41133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4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8D2F71A2-8C9A-D0F5-1626-9A8DF142A2F1}"/>
              </a:ext>
            </a:extLst>
          </p:cNvPr>
          <p:cNvSpPr/>
          <p:nvPr/>
        </p:nvSpPr>
        <p:spPr>
          <a:xfrm>
            <a:off x="7422540" y="5418141"/>
            <a:ext cx="31583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мест хранения </a:t>
            </a:r>
          </a:p>
          <a:p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4499A440-7577-3C8A-6BA9-DD6CD45E610B}"/>
              </a:ext>
            </a:extLst>
          </p:cNvPr>
          <p:cNvSpPr/>
          <p:nvPr/>
        </p:nvSpPr>
        <p:spPr>
          <a:xfrm>
            <a:off x="7502614" y="6061264"/>
            <a:ext cx="31583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Доведение подготовки мест занятий до автоматизма 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79D5A234-23ED-B2F1-F619-E30FEB65C838}"/>
              </a:ext>
            </a:extLst>
          </p:cNvPr>
          <p:cNvSpPr/>
          <p:nvPr/>
        </p:nvSpPr>
        <p:spPr>
          <a:xfrm>
            <a:off x="7429344" y="4781490"/>
            <a:ext cx="31583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части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инвентаря в спортивном зале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061515" y="32377"/>
            <a:ext cx="8136904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 целевого состояния процесса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предметную область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писание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 «Как будет»)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632919" y="889633"/>
            <a:ext cx="903649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«Сокращение времени подготовки к проведению занятий по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физкультуре»</a:t>
            </a:r>
            <a:r>
              <a:rPr lang="ru-RU" dirty="0">
                <a:ea typeface="Calibri" pitchFamily="34" charset="0"/>
                <a:cs typeface="Times New Roman" pitchFamily="18" charset="0"/>
              </a:rPr>
              <a:t/>
            </a:r>
            <a:br>
              <a:rPr lang="ru-RU" dirty="0">
                <a:ea typeface="Calibri" pitchFamily="34" charset="0"/>
                <a:cs typeface="Times New Roman" pitchFamily="18" charset="0"/>
              </a:rPr>
            </a:br>
            <a:endParaRPr lang="ru-RU" dirty="0"/>
          </a:p>
        </p:txBody>
      </p:sp>
      <p:grpSp>
        <p:nvGrpSpPr>
          <p:cNvPr id="29" name="Группа 28"/>
          <p:cNvGrpSpPr/>
          <p:nvPr/>
        </p:nvGrpSpPr>
        <p:grpSpPr>
          <a:xfrm>
            <a:off x="1884439" y="1555495"/>
            <a:ext cx="2160241" cy="3775848"/>
            <a:chOff x="251520" y="2276873"/>
            <a:chExt cx="2160241" cy="3910063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731777" y="2276873"/>
              <a:ext cx="622569" cy="397316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Шаг</a:t>
              </a:r>
            </a:p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83567" y="2708921"/>
              <a:ext cx="1728194" cy="305042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Инструктор по ФК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683567" y="3013964"/>
              <a:ext cx="1728194" cy="117112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Подготовка к занятиям . </a:t>
              </a: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683567" y="4077072"/>
              <a:ext cx="1728193" cy="32891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Параметры шага</a:t>
              </a:r>
            </a:p>
            <a:p>
              <a:pPr algn="ctr"/>
              <a:r>
                <a:rPr lang="ru-RU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минута </a:t>
              </a: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51520" y="2842456"/>
              <a:ext cx="432048" cy="1440160"/>
            </a:xfrm>
            <a:prstGeom prst="rect">
              <a:avLst/>
            </a:prstGeom>
            <a:solidFill>
              <a:srgbClr val="9F242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</a:rPr>
                <a:t>ВХОД</a:t>
              </a:r>
            </a:p>
          </p:txBody>
        </p:sp>
        <p:sp>
          <p:nvSpPr>
            <p:cNvPr id="35" name="Стрелка вправо 34"/>
            <p:cNvSpPr/>
            <p:nvPr/>
          </p:nvSpPr>
          <p:spPr>
            <a:xfrm>
              <a:off x="323527" y="5871187"/>
              <a:ext cx="360040" cy="3157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4404720" y="1555494"/>
            <a:ext cx="2088231" cy="2056029"/>
            <a:chOff x="2771801" y="2276873"/>
            <a:chExt cx="2088231" cy="2129111"/>
          </a:xfrm>
        </p:grpSpPr>
        <p:sp>
          <p:nvSpPr>
            <p:cNvPr id="37" name="Прямоугольник 36"/>
            <p:cNvSpPr/>
            <p:nvPr/>
          </p:nvSpPr>
          <p:spPr>
            <a:xfrm>
              <a:off x="2771801" y="2708921"/>
              <a:ext cx="1728191" cy="305042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Инструктор по ФК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2771801" y="3013964"/>
              <a:ext cx="1728191" cy="106310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Построение</a:t>
              </a: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2771801" y="4077072"/>
              <a:ext cx="1728191" cy="32891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Параметры шага</a:t>
              </a:r>
            </a:p>
            <a:p>
              <a:pPr algn="ctr"/>
              <a:r>
                <a:rPr lang="ru-RU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минута </a:t>
              </a: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2771801" y="2276873"/>
              <a:ext cx="576063" cy="397316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Шаг</a:t>
              </a:r>
            </a:p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41" name="Стрелка вправо 40"/>
            <p:cNvSpPr/>
            <p:nvPr/>
          </p:nvSpPr>
          <p:spPr>
            <a:xfrm>
              <a:off x="4499993" y="3436188"/>
              <a:ext cx="360039" cy="3157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6492951" y="1555495"/>
            <a:ext cx="2016224" cy="2056028"/>
            <a:chOff x="4860032" y="2276874"/>
            <a:chExt cx="2016224" cy="2129110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4860032" y="2708921"/>
              <a:ext cx="1656185" cy="305043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Инструктор по ФК 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4860033" y="2276874"/>
              <a:ext cx="576064" cy="397315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Шаг3 </a:t>
              </a: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4860032" y="3013964"/>
              <a:ext cx="1656185" cy="106310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46" name="Стрелка вправо 45"/>
            <p:cNvSpPr/>
            <p:nvPr/>
          </p:nvSpPr>
          <p:spPr>
            <a:xfrm>
              <a:off x="6530197" y="3436188"/>
              <a:ext cx="346059" cy="3157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4860032" y="4077072"/>
              <a:ext cx="1656185" cy="32891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Параметры шага</a:t>
              </a:r>
            </a:p>
            <a:p>
              <a:pPr algn="ctr"/>
              <a:r>
                <a:rPr lang="ru-RU" sz="11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1,5 </a:t>
              </a:r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минута </a:t>
              </a:r>
            </a:p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8509176" y="1555495"/>
            <a:ext cx="2016223" cy="2056028"/>
            <a:chOff x="6876257" y="2276874"/>
            <a:chExt cx="2016223" cy="2129110"/>
          </a:xfrm>
        </p:grpSpPr>
        <p:sp>
          <p:nvSpPr>
            <p:cNvPr id="49" name="Прямоугольник 48"/>
            <p:cNvSpPr/>
            <p:nvPr/>
          </p:nvSpPr>
          <p:spPr>
            <a:xfrm>
              <a:off x="6876257" y="3013964"/>
              <a:ext cx="1656184" cy="106310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Стрелка вправо 49"/>
            <p:cNvSpPr/>
            <p:nvPr/>
          </p:nvSpPr>
          <p:spPr>
            <a:xfrm>
              <a:off x="8532440" y="3429000"/>
              <a:ext cx="360040" cy="315749"/>
            </a:xfrm>
            <a:prstGeom prst="rightArrow">
              <a:avLst>
                <a:gd name="adj1" fmla="val 50000"/>
                <a:gd name="adj2" fmla="val 36340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6878109" y="4077072"/>
              <a:ext cx="1654331" cy="32891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Параметры шага</a:t>
              </a:r>
            </a:p>
            <a:p>
              <a:pPr algn="ctr"/>
              <a:r>
                <a:rPr lang="ru-RU" sz="11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1,5 минута</a:t>
              </a: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6878109" y="2708921"/>
              <a:ext cx="1654331" cy="305042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Дети</a:t>
              </a:r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6878109" y="2276874"/>
              <a:ext cx="576063" cy="397315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Шаг4 </a:t>
              </a:r>
              <a:endPara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2316486" y="3833158"/>
            <a:ext cx="2088232" cy="2175245"/>
            <a:chOff x="4860032" y="2276874"/>
            <a:chExt cx="2088232" cy="2129110"/>
          </a:xfrm>
        </p:grpSpPr>
        <p:sp>
          <p:nvSpPr>
            <p:cNvPr id="55" name="Прямоугольник 54"/>
            <p:cNvSpPr/>
            <p:nvPr/>
          </p:nvSpPr>
          <p:spPr>
            <a:xfrm>
              <a:off x="4860032" y="2708921"/>
              <a:ext cx="1728193" cy="305043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Дети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4908241" y="2276874"/>
              <a:ext cx="622569" cy="397315"/>
            </a:xfrm>
            <a:prstGeom prst="rect">
              <a:avLst/>
            </a:prstGeom>
            <a:solidFill>
              <a:srgbClr val="FB6C1D"/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Шаг5</a:t>
              </a:r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4860032" y="3013964"/>
              <a:ext cx="1728196" cy="106310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Уборка </a:t>
              </a:r>
              <a:r>
                <a:rPr lang="ru-RU" sz="11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спортивного инвентаря </a:t>
              </a: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Стрелка вправо 57"/>
            <p:cNvSpPr/>
            <p:nvPr/>
          </p:nvSpPr>
          <p:spPr>
            <a:xfrm>
              <a:off x="6588227" y="3436188"/>
              <a:ext cx="360037" cy="3157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4860032" y="4077072"/>
              <a:ext cx="1728196" cy="32891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Параметры шага</a:t>
              </a:r>
            </a:p>
            <a:p>
              <a:pPr algn="ctr"/>
              <a:r>
                <a:rPr lang="ru-RU" sz="11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 минута </a:t>
              </a: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0" name="Пятно 1 59"/>
          <p:cNvSpPr/>
          <p:nvPr/>
        </p:nvSpPr>
        <p:spPr>
          <a:xfrm>
            <a:off x="3180584" y="1517095"/>
            <a:ext cx="558448" cy="584569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1 3</a:t>
            </a:r>
            <a:endParaRPr lang="ru-RU" dirty="0"/>
          </a:p>
        </p:txBody>
      </p:sp>
      <p:sp>
        <p:nvSpPr>
          <p:cNvPr id="61" name="Пятно 1 96">
            <a:extLst>
              <a:ext uri="{FF2B5EF4-FFF2-40B4-BE49-F238E27FC236}">
                <a16:creationId xmlns="" xmlns:a16="http://schemas.microsoft.com/office/drawing/2014/main" id="{170662AC-DC3F-8100-2721-52078CAF72A6}"/>
              </a:ext>
            </a:extLst>
          </p:cNvPr>
          <p:cNvSpPr/>
          <p:nvPr/>
        </p:nvSpPr>
        <p:spPr>
          <a:xfrm>
            <a:off x="7645079" y="1541665"/>
            <a:ext cx="432048" cy="41133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62" name="Пятно 1 96">
            <a:extLst>
              <a:ext uri="{FF2B5EF4-FFF2-40B4-BE49-F238E27FC236}">
                <a16:creationId xmlns="" xmlns:a16="http://schemas.microsoft.com/office/drawing/2014/main" id="{41239972-B9C6-10D6-E5B6-EC56928A09AE}"/>
              </a:ext>
            </a:extLst>
          </p:cNvPr>
          <p:cNvSpPr/>
          <p:nvPr/>
        </p:nvSpPr>
        <p:spPr>
          <a:xfrm>
            <a:off x="9636366" y="1532394"/>
            <a:ext cx="432048" cy="41133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2</a:t>
            </a:r>
            <a:endParaRPr lang="ru-RU" dirty="0"/>
          </a:p>
        </p:txBody>
      </p:sp>
      <p:sp>
        <p:nvSpPr>
          <p:cNvPr id="63" name="Пятно 1 96">
            <a:extLst>
              <a:ext uri="{FF2B5EF4-FFF2-40B4-BE49-F238E27FC236}">
                <a16:creationId xmlns="" xmlns:a16="http://schemas.microsoft.com/office/drawing/2014/main" id="{30325DC2-22FC-24CE-2B1D-17EE2192A31A}"/>
              </a:ext>
            </a:extLst>
          </p:cNvPr>
          <p:cNvSpPr/>
          <p:nvPr/>
        </p:nvSpPr>
        <p:spPr>
          <a:xfrm>
            <a:off x="3104100" y="3833158"/>
            <a:ext cx="432048" cy="41133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2</a:t>
            </a:r>
            <a:endParaRPr lang="ru-RU" dirty="0"/>
          </a:p>
        </p:txBody>
      </p:sp>
      <p:sp>
        <p:nvSpPr>
          <p:cNvPr id="64" name="Пятно 1 96">
            <a:extLst>
              <a:ext uri="{FF2B5EF4-FFF2-40B4-BE49-F238E27FC236}">
                <a16:creationId xmlns="" xmlns:a16="http://schemas.microsoft.com/office/drawing/2014/main" id="{E2C23B41-F150-331E-DDA0-D036998FF053}"/>
              </a:ext>
            </a:extLst>
          </p:cNvPr>
          <p:cNvSpPr/>
          <p:nvPr/>
        </p:nvSpPr>
        <p:spPr>
          <a:xfrm>
            <a:off x="3544020" y="3690410"/>
            <a:ext cx="321117" cy="685241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616558" y="2617301"/>
            <a:ext cx="14414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Раздача спортивного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инвентаря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728725" y="2612026"/>
            <a:ext cx="13484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техники </a:t>
            </a:r>
          </a:p>
          <a:p>
            <a:pPr lvl="0"/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</a:t>
            </a: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34" y="4813875"/>
            <a:ext cx="1959281" cy="1959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25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1A02A9A-75B8-4A30-7E94-4BA302883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195" y="446917"/>
            <a:ext cx="4488809" cy="633675"/>
          </a:xfrm>
        </p:spPr>
        <p:txBody>
          <a:bodyPr>
            <a:normAutofit fontScale="90000"/>
          </a:bodyPr>
          <a:lstStyle/>
          <a:p>
            <a:r>
              <a:rPr lang="ru-RU" dirty="0"/>
              <a:t>План мероприятий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6A8D1020-4497-7FD3-8329-83CB4AF8A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Эффективный регион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A1CDDF0-0588-8159-208B-A3BEDDA37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6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8C9EC680-D86A-9DA3-3BFB-E7165F37D9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45" y="32377"/>
            <a:ext cx="1039027" cy="120475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50953494-3C6B-D4CF-763B-7F5B45190D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654" y="102882"/>
            <a:ext cx="1134247" cy="113424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7558" y="1392971"/>
            <a:ext cx="10515600" cy="3738048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План реализации проекта :</a:t>
            </a:r>
            <a:endParaRPr lang="ru-RU" dirty="0"/>
          </a:p>
          <a:p>
            <a:pPr lvl="0"/>
            <a:r>
              <a:rPr lang="ru-RU" dirty="0"/>
              <a:t>Изменение расписания воспитанников, для сокращения времени инструктора по физической культуре, при подготовке к НОД (02.05).</a:t>
            </a:r>
          </a:p>
          <a:p>
            <a:pPr lvl="0"/>
            <a:r>
              <a:rPr lang="ru-RU" dirty="0"/>
              <a:t>Оборудование системы хранения спортивного инвентаря в спортивном зале(19.04-30.04).</a:t>
            </a:r>
          </a:p>
          <a:p>
            <a:pPr lvl="0"/>
            <a:r>
              <a:rPr lang="ru-RU" dirty="0"/>
              <a:t>Оборудование системы хранения спортивного инвентаря в снарядной(19.04-30.04).</a:t>
            </a:r>
          </a:p>
          <a:p>
            <a:pPr lvl="0"/>
            <a:r>
              <a:rPr lang="ru-RU" dirty="0"/>
              <a:t>Маркировка системы хранения спортивного инвентаря(19.04-30.04).</a:t>
            </a:r>
          </a:p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820" y="5130324"/>
            <a:ext cx="1659375" cy="165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63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>
            <a:extLst>
              <a:ext uri="{FF2B5EF4-FFF2-40B4-BE49-F238E27FC236}">
                <a16:creationId xmlns="" xmlns:a16="http://schemas.microsoft.com/office/drawing/2014/main" id="{A38FFD17-E62E-428E-4D00-04B0273E3CDB}"/>
              </a:ext>
            </a:extLst>
          </p:cNvPr>
          <p:cNvSpPr/>
          <p:nvPr/>
        </p:nvSpPr>
        <p:spPr>
          <a:xfrm>
            <a:off x="5040120" y="2142565"/>
            <a:ext cx="232829" cy="276558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100000"/>
              <a:gd name="f8" fmla="+- 0 0 -360"/>
              <a:gd name="f9" fmla="+- 0 0 -270"/>
              <a:gd name="f10" fmla="+- 0 0 -180"/>
              <a:gd name="f11" fmla="abs f3"/>
              <a:gd name="f12" fmla="abs f4"/>
              <a:gd name="f13" fmla="abs f5"/>
              <a:gd name="f14" fmla="*/ f8 f0 1"/>
              <a:gd name="f15" fmla="*/ f9 f0 1"/>
              <a:gd name="f16" fmla="*/ f10 f0 1"/>
              <a:gd name="f17" fmla="?: f11 f3 1"/>
              <a:gd name="f18" fmla="?: f12 f4 1"/>
              <a:gd name="f19" fmla="?: f13 f5 1"/>
              <a:gd name="f20" fmla="*/ f14 1 f2"/>
              <a:gd name="f21" fmla="*/ f15 1 f2"/>
              <a:gd name="f22" fmla="*/ f16 1 f2"/>
              <a:gd name="f23" fmla="*/ f17 1 21600"/>
              <a:gd name="f24" fmla="*/ f18 1 21600"/>
              <a:gd name="f25" fmla="*/ 21600 f17 1"/>
              <a:gd name="f26" fmla="*/ 21600 f18 1"/>
              <a:gd name="f27" fmla="+- f20 0 f1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val f31"/>
              <a:gd name="f34" fmla="val f32"/>
              <a:gd name="f35" fmla="*/ f6 f30 1"/>
              <a:gd name="f36" fmla="+- f34 0 f6"/>
              <a:gd name="f37" fmla="+- f33 0 f6"/>
              <a:gd name="f38" fmla="*/ f34 f30 1"/>
              <a:gd name="f39" fmla="*/ f33 f30 1"/>
              <a:gd name="f40" fmla="*/ f36 1 2"/>
              <a:gd name="f41" fmla="min f37 f36"/>
              <a:gd name="f42" fmla="+- f6 f40 0"/>
              <a:gd name="f43" fmla="*/ f41 f7 1"/>
              <a:gd name="f44" fmla="*/ f43 1 100000"/>
              <a:gd name="f45" fmla="*/ f42 f30 1"/>
              <a:gd name="f46" fmla="+- f33 0 f44"/>
              <a:gd name="f47" fmla="*/ f44 f30 1"/>
              <a:gd name="f48" fmla="*/ f46 1 2"/>
              <a:gd name="f49" fmla="+- f46 0 f44"/>
              <a:gd name="f50" fmla="*/ f46 f30 1"/>
              <a:gd name="f51" fmla="?: f49 f44 f6"/>
              <a:gd name="f52" fmla="?: f49 f46 f33"/>
              <a:gd name="f53" fmla="*/ f48 f30 1"/>
              <a:gd name="f54" fmla="*/ f51 f30 1"/>
              <a:gd name="f55" fmla="*/ f52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3" y="f35"/>
              </a:cxn>
              <a:cxn ang="f28">
                <a:pos x="f47" y="f45"/>
              </a:cxn>
              <a:cxn ang="f29">
                <a:pos x="f53" y="f38"/>
              </a:cxn>
            </a:cxnLst>
            <a:rect l="f54" t="f35" r="f55" b="f38"/>
            <a:pathLst>
              <a:path>
                <a:moveTo>
                  <a:pt x="f35" y="f35"/>
                </a:moveTo>
                <a:lnTo>
                  <a:pt x="f50" y="f35"/>
                </a:lnTo>
                <a:lnTo>
                  <a:pt x="f39" y="f45"/>
                </a:lnTo>
                <a:lnTo>
                  <a:pt x="f50" y="f38"/>
                </a:lnTo>
                <a:lnTo>
                  <a:pt x="f35" y="f38"/>
                </a:lnTo>
                <a:lnTo>
                  <a:pt x="f47" y="f45"/>
                </a:lnTo>
                <a:close/>
              </a:path>
            </a:pathLst>
          </a:custGeom>
          <a:gradFill>
            <a:gsLst>
              <a:gs pos="0">
                <a:srgbClr val="CE617B"/>
              </a:gs>
              <a:gs pos="100000">
                <a:srgbClr val="CE3D66">
                  <a:alpha val="0"/>
                </a:srgbClr>
              </a:gs>
            </a:gsLst>
            <a:lin ang="5400000"/>
          </a:gradFill>
          <a:ln w="6345">
            <a:solidFill>
              <a:srgbClr val="333F50"/>
            </a:solidFill>
            <a:prstDash val="solid"/>
            <a:round/>
          </a:ln>
          <a:effectLst>
            <a:outerShdw dist="23042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t" anchorCtr="0" compatLnSpc="1">
            <a:noAutofit/>
          </a:bodyPr>
          <a:lstStyle/>
          <a:p>
            <a:pPr defTabSz="121917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24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Line 2">
            <a:extLst>
              <a:ext uri="{FF2B5EF4-FFF2-40B4-BE49-F238E27FC236}">
                <a16:creationId xmlns="" xmlns:a16="http://schemas.microsoft.com/office/drawing/2014/main" id="{3CF0587A-C63E-B73F-5294-AF7CCEB57D03}"/>
              </a:ext>
            </a:extLst>
          </p:cNvPr>
          <p:cNvSpPr/>
          <p:nvPr/>
        </p:nvSpPr>
        <p:spPr>
          <a:xfrm>
            <a:off x="1502098" y="2078711"/>
            <a:ext cx="3462869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9083">
            <a:solidFill>
              <a:srgbClr val="C64066"/>
            </a:solidFill>
            <a:prstDash val="solid"/>
            <a:round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defTabSz="121917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24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CustomShape 3">
            <a:extLst>
              <a:ext uri="{FF2B5EF4-FFF2-40B4-BE49-F238E27FC236}">
                <a16:creationId xmlns="" xmlns:a16="http://schemas.microsoft.com/office/drawing/2014/main" id="{186EA5C1-FBB7-7F7A-2613-C9D0ED337FB7}"/>
              </a:ext>
            </a:extLst>
          </p:cNvPr>
          <p:cNvSpPr/>
          <p:nvPr/>
        </p:nvSpPr>
        <p:spPr>
          <a:xfrm>
            <a:off x="9403656" y="1600965"/>
            <a:ext cx="2171700" cy="43467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0" tIns="0" rIns="0" bIns="24005" anchor="t" anchorCtr="0" compatLnSpc="1">
            <a:spAutoFit/>
          </a:bodyPr>
          <a:lstStyle/>
          <a:p>
            <a:pPr defTabSz="121917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667" b="1" spc="-1" dirty="0">
                <a:solidFill>
                  <a:srgbClr val="0070C0"/>
                </a:solidFill>
                <a:latin typeface="Arial"/>
                <a:ea typeface="DejaVu Sans"/>
              </a:rPr>
              <a:t>Результат</a:t>
            </a:r>
            <a:endParaRPr lang="ru-RU" sz="2667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CustomShape 4">
            <a:extLst>
              <a:ext uri="{FF2B5EF4-FFF2-40B4-BE49-F238E27FC236}">
                <a16:creationId xmlns="" xmlns:a16="http://schemas.microsoft.com/office/drawing/2014/main" id="{5C18613D-00B1-217F-0726-71C401764F7C}"/>
              </a:ext>
            </a:extLst>
          </p:cNvPr>
          <p:cNvSpPr/>
          <p:nvPr/>
        </p:nvSpPr>
        <p:spPr>
          <a:xfrm>
            <a:off x="6231550" y="1605927"/>
            <a:ext cx="2173821" cy="43467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0" tIns="0" rIns="0" bIns="24005" anchor="t" anchorCtr="0" compatLnSpc="1">
            <a:spAutoFit/>
          </a:bodyPr>
          <a:lstStyle/>
          <a:p>
            <a:pPr defTabSz="121917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667" b="1" spc="-1" dirty="0">
                <a:solidFill>
                  <a:srgbClr val="0070C0"/>
                </a:solidFill>
                <a:latin typeface="Arial"/>
                <a:ea typeface="DejaVu Sans"/>
              </a:rPr>
              <a:t>Решение</a:t>
            </a:r>
            <a:endParaRPr lang="ru-RU" sz="2667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CustomShape 5">
            <a:extLst>
              <a:ext uri="{FF2B5EF4-FFF2-40B4-BE49-F238E27FC236}">
                <a16:creationId xmlns="" xmlns:a16="http://schemas.microsoft.com/office/drawing/2014/main" id="{DD1C6E89-C900-52CD-38F4-109A5DB7432D}"/>
              </a:ext>
            </a:extLst>
          </p:cNvPr>
          <p:cNvSpPr/>
          <p:nvPr/>
        </p:nvSpPr>
        <p:spPr>
          <a:xfrm>
            <a:off x="2415071" y="1597335"/>
            <a:ext cx="2173821" cy="43467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0" tIns="0" rIns="0" bIns="24005" anchor="t" anchorCtr="0" compatLnSpc="1">
            <a:spAutoFit/>
          </a:bodyPr>
          <a:lstStyle/>
          <a:p>
            <a:pPr defTabSz="121917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667" b="1" spc="-1" dirty="0">
                <a:solidFill>
                  <a:srgbClr val="0070C0"/>
                </a:solidFill>
                <a:latin typeface="Arial"/>
                <a:ea typeface="DejaVu Sans"/>
              </a:rPr>
              <a:t>Проблема</a:t>
            </a:r>
            <a:endParaRPr lang="ru-RU" sz="2667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CustomShape 6">
            <a:extLst>
              <a:ext uri="{FF2B5EF4-FFF2-40B4-BE49-F238E27FC236}">
                <a16:creationId xmlns="" xmlns:a16="http://schemas.microsoft.com/office/drawing/2014/main" id="{2B010EB6-E772-CCC1-146D-21E0C3B03DAC}"/>
              </a:ext>
            </a:extLst>
          </p:cNvPr>
          <p:cNvSpPr/>
          <p:nvPr/>
        </p:nvSpPr>
        <p:spPr>
          <a:xfrm>
            <a:off x="8673723" y="2065669"/>
            <a:ext cx="207435" cy="2911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100000"/>
              <a:gd name="f8" fmla="+- 0 0 -360"/>
              <a:gd name="f9" fmla="+- 0 0 -270"/>
              <a:gd name="f10" fmla="+- 0 0 -180"/>
              <a:gd name="f11" fmla="abs f3"/>
              <a:gd name="f12" fmla="abs f4"/>
              <a:gd name="f13" fmla="abs f5"/>
              <a:gd name="f14" fmla="*/ f8 f0 1"/>
              <a:gd name="f15" fmla="*/ f9 f0 1"/>
              <a:gd name="f16" fmla="*/ f10 f0 1"/>
              <a:gd name="f17" fmla="?: f11 f3 1"/>
              <a:gd name="f18" fmla="?: f12 f4 1"/>
              <a:gd name="f19" fmla="?: f13 f5 1"/>
              <a:gd name="f20" fmla="*/ f14 1 f2"/>
              <a:gd name="f21" fmla="*/ f15 1 f2"/>
              <a:gd name="f22" fmla="*/ f16 1 f2"/>
              <a:gd name="f23" fmla="*/ f17 1 21600"/>
              <a:gd name="f24" fmla="*/ f18 1 21600"/>
              <a:gd name="f25" fmla="*/ 21600 f17 1"/>
              <a:gd name="f26" fmla="*/ 21600 f18 1"/>
              <a:gd name="f27" fmla="+- f20 0 f1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val f31"/>
              <a:gd name="f34" fmla="val f32"/>
              <a:gd name="f35" fmla="*/ f6 f30 1"/>
              <a:gd name="f36" fmla="+- f34 0 f6"/>
              <a:gd name="f37" fmla="+- f33 0 f6"/>
              <a:gd name="f38" fmla="*/ f34 f30 1"/>
              <a:gd name="f39" fmla="*/ f33 f30 1"/>
              <a:gd name="f40" fmla="*/ f36 1 2"/>
              <a:gd name="f41" fmla="min f37 f36"/>
              <a:gd name="f42" fmla="+- f6 f40 0"/>
              <a:gd name="f43" fmla="*/ f41 f7 1"/>
              <a:gd name="f44" fmla="*/ f43 1 100000"/>
              <a:gd name="f45" fmla="*/ f42 f30 1"/>
              <a:gd name="f46" fmla="+- f33 0 f44"/>
              <a:gd name="f47" fmla="*/ f44 f30 1"/>
              <a:gd name="f48" fmla="*/ f46 1 2"/>
              <a:gd name="f49" fmla="+- f46 0 f44"/>
              <a:gd name="f50" fmla="*/ f46 f30 1"/>
              <a:gd name="f51" fmla="?: f49 f44 f6"/>
              <a:gd name="f52" fmla="?: f49 f46 f33"/>
              <a:gd name="f53" fmla="*/ f48 f30 1"/>
              <a:gd name="f54" fmla="*/ f51 f30 1"/>
              <a:gd name="f55" fmla="*/ f52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3" y="f35"/>
              </a:cxn>
              <a:cxn ang="f28">
                <a:pos x="f47" y="f45"/>
              </a:cxn>
              <a:cxn ang="f29">
                <a:pos x="f53" y="f38"/>
              </a:cxn>
            </a:cxnLst>
            <a:rect l="f54" t="f35" r="f55" b="f38"/>
            <a:pathLst>
              <a:path>
                <a:moveTo>
                  <a:pt x="f35" y="f35"/>
                </a:moveTo>
                <a:lnTo>
                  <a:pt x="f50" y="f35"/>
                </a:lnTo>
                <a:lnTo>
                  <a:pt x="f39" y="f45"/>
                </a:lnTo>
                <a:lnTo>
                  <a:pt x="f50" y="f38"/>
                </a:lnTo>
                <a:lnTo>
                  <a:pt x="f35" y="f38"/>
                </a:lnTo>
                <a:lnTo>
                  <a:pt x="f47" y="f45"/>
                </a:lnTo>
                <a:close/>
              </a:path>
            </a:pathLst>
          </a:custGeom>
          <a:gradFill>
            <a:gsLst>
              <a:gs pos="0">
                <a:srgbClr val="CE617B"/>
              </a:gs>
              <a:gs pos="100000">
                <a:srgbClr val="CE3D66">
                  <a:alpha val="0"/>
                </a:srgbClr>
              </a:gs>
            </a:gsLst>
            <a:lin ang="5400000"/>
          </a:gradFill>
          <a:ln w="6345">
            <a:solidFill>
              <a:srgbClr val="333F50"/>
            </a:solidFill>
            <a:prstDash val="solid"/>
            <a:round/>
          </a:ln>
          <a:effectLst>
            <a:outerShdw dist="23042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t" anchorCtr="0" compatLnSpc="1">
            <a:noAutofit/>
          </a:bodyPr>
          <a:lstStyle/>
          <a:p>
            <a:pPr defTabSz="121917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24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Line 7">
            <a:extLst>
              <a:ext uri="{FF2B5EF4-FFF2-40B4-BE49-F238E27FC236}">
                <a16:creationId xmlns="" xmlns:a16="http://schemas.microsoft.com/office/drawing/2014/main" id="{771F72AE-206D-C77C-2D13-56DC656E4EF7}"/>
              </a:ext>
            </a:extLst>
          </p:cNvPr>
          <p:cNvSpPr/>
          <p:nvPr/>
        </p:nvSpPr>
        <p:spPr>
          <a:xfrm>
            <a:off x="5153299" y="2065669"/>
            <a:ext cx="3462869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9083">
            <a:solidFill>
              <a:srgbClr val="C64066"/>
            </a:solidFill>
            <a:prstDash val="solid"/>
            <a:round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defTabSz="121917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24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Line 8">
            <a:extLst>
              <a:ext uri="{FF2B5EF4-FFF2-40B4-BE49-F238E27FC236}">
                <a16:creationId xmlns="" xmlns:a16="http://schemas.microsoft.com/office/drawing/2014/main" id="{9B2BAD1C-FAA7-A646-FFA8-36A67C2E5452}"/>
              </a:ext>
            </a:extLst>
          </p:cNvPr>
          <p:cNvSpPr/>
          <p:nvPr/>
        </p:nvSpPr>
        <p:spPr>
          <a:xfrm flipV="1">
            <a:off x="8881158" y="2020279"/>
            <a:ext cx="2886435" cy="4571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9083">
            <a:solidFill>
              <a:srgbClr val="C64066"/>
            </a:solidFill>
            <a:prstDash val="solid"/>
            <a:round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defTabSz="121917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24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CustomShape 11">
            <a:extLst>
              <a:ext uri="{FF2B5EF4-FFF2-40B4-BE49-F238E27FC236}">
                <a16:creationId xmlns="" xmlns:a16="http://schemas.microsoft.com/office/drawing/2014/main" id="{C0925861-EAA0-EAFB-BC2C-0B93D335EC31}"/>
              </a:ext>
            </a:extLst>
          </p:cNvPr>
          <p:cNvSpPr/>
          <p:nvPr/>
        </p:nvSpPr>
        <p:spPr>
          <a:xfrm>
            <a:off x="4129613" y="4324356"/>
            <a:ext cx="3556004" cy="61595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120005" tIns="59996" rIns="120005" bIns="59996" anchor="t" anchorCtr="0" compatLnSpc="1">
            <a:noAutofit/>
          </a:bodyPr>
          <a:lstStyle/>
          <a:p>
            <a:pPr defTabSz="121917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333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CustomShape 11">
            <a:extLst>
              <a:ext uri="{FF2B5EF4-FFF2-40B4-BE49-F238E27FC236}">
                <a16:creationId xmlns="" xmlns:a16="http://schemas.microsoft.com/office/drawing/2014/main" id="{3CB68B3C-1330-C0E4-C3E0-D06997EFD557}"/>
              </a:ext>
            </a:extLst>
          </p:cNvPr>
          <p:cNvSpPr/>
          <p:nvPr/>
        </p:nvSpPr>
        <p:spPr>
          <a:xfrm>
            <a:off x="8610600" y="2319970"/>
            <a:ext cx="3023045" cy="61595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120005" tIns="59996" rIns="120005" bIns="59996" anchor="t" anchorCtr="0" compatLnSpc="1">
            <a:noAutofit/>
          </a:bodyPr>
          <a:lstStyle/>
          <a:p>
            <a:pPr defTabSz="121917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333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Прямоугольник 26">
            <a:extLst>
              <a:ext uri="{FF2B5EF4-FFF2-40B4-BE49-F238E27FC236}">
                <a16:creationId xmlns="" xmlns:a16="http://schemas.microsoft.com/office/drawing/2014/main" id="{8E4DE319-3402-5994-F6CA-AF6B179140F6}"/>
              </a:ext>
            </a:extLst>
          </p:cNvPr>
          <p:cNvSpPr/>
          <p:nvPr/>
        </p:nvSpPr>
        <p:spPr>
          <a:xfrm>
            <a:off x="9272720" y="2969984"/>
            <a:ext cx="2236773" cy="704369"/>
          </a:xfrm>
          <a:prstGeom prst="rect">
            <a:avLst/>
          </a:prstGeom>
          <a:solidFill>
            <a:srgbClr val="DAE3F3"/>
          </a:solidFill>
          <a:ln w="12701">
            <a:solidFill>
              <a:srgbClr val="00B0F0"/>
            </a:solidFill>
            <a:prstDash val="solid"/>
            <a:miter/>
          </a:ln>
        </p:spPr>
        <p:txBody>
          <a:bodyPr vert="horz" wrap="square" lIns="121920" tIns="60960" rIns="121920" bIns="60960" anchor="ctr" anchorCtr="1" compatLnSpc="1">
            <a:noAutofit/>
          </a:bodyPr>
          <a:lstStyle/>
          <a:p>
            <a:pPr algn="ctr" defTabSz="121917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dirty="0">
                <a:solidFill>
                  <a:srgbClr val="000000"/>
                </a:solidFill>
                <a:latin typeface="Calibri"/>
              </a:rPr>
              <a:t>Снижение времени </a:t>
            </a:r>
            <a:r>
              <a:rPr lang="ru-RU" sz="1600" b="1" dirty="0" smtClean="0">
                <a:solidFill>
                  <a:srgbClr val="000000"/>
                </a:solidFill>
                <a:latin typeface="Calibri"/>
              </a:rPr>
              <a:t>переходов</a:t>
            </a:r>
            <a:endParaRPr lang="ru-RU" sz="1600" b="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Заголовок 1">
            <a:extLst>
              <a:ext uri="{FF2B5EF4-FFF2-40B4-BE49-F238E27FC236}">
                <a16:creationId xmlns="" xmlns:a16="http://schemas.microsoft.com/office/drawing/2014/main" id="{4FAC86BD-C3EE-0F13-9467-5F49A1E163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75638" y="448678"/>
            <a:ext cx="8379877" cy="490496"/>
          </a:xfrm>
        </p:spPr>
        <p:txBody>
          <a:bodyPr>
            <a:noAutofit/>
          </a:bodyPr>
          <a:lstStyle/>
          <a:p>
            <a:pPr lvl="0"/>
            <a:r>
              <a:rPr lang="ru-RU" dirty="0"/>
              <a:t>Эффективное решение №1 </a:t>
            </a: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="" xmlns:a16="http://schemas.microsoft.com/office/drawing/2014/main" id="{675ED083-AB7E-BE8D-5044-2B5DEA46F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Эффективный регион</a:t>
            </a:r>
          </a:p>
        </p:txBody>
      </p:sp>
      <p:sp>
        <p:nvSpPr>
          <p:cNvPr id="12" name="Номер слайда 11">
            <a:extLst>
              <a:ext uri="{FF2B5EF4-FFF2-40B4-BE49-F238E27FC236}">
                <a16:creationId xmlns="" xmlns:a16="http://schemas.microsoft.com/office/drawing/2014/main" id="{E6398B30-4530-2759-9AFF-865504BAC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7</a:t>
            </a:fld>
            <a:endParaRPr lang="ru-RU" dirty="0"/>
          </a:p>
        </p:txBody>
      </p:sp>
      <p:sp>
        <p:nvSpPr>
          <p:cNvPr id="16" name="TextBox 35">
            <a:extLst>
              <a:ext uri="{FF2B5EF4-FFF2-40B4-BE49-F238E27FC236}">
                <a16:creationId xmlns="" xmlns:a16="http://schemas.microsoft.com/office/drawing/2014/main" id="{8F0C0F19-0721-B7A8-4AA7-D64535071A8B}"/>
              </a:ext>
            </a:extLst>
          </p:cNvPr>
          <p:cNvSpPr txBox="1"/>
          <p:nvPr/>
        </p:nvSpPr>
        <p:spPr>
          <a:xfrm>
            <a:off x="1675638" y="5067587"/>
            <a:ext cx="3363600" cy="1453868"/>
          </a:xfrm>
          <a:prstGeom prst="rect">
            <a:avLst/>
          </a:prstGeom>
          <a:solidFill>
            <a:srgbClr val="FFFFFF"/>
          </a:solidFill>
          <a:ln w="9528">
            <a:solidFill>
              <a:srgbClr val="BCBCBC"/>
            </a:solidFill>
            <a:prstDash val="solid"/>
            <a:miter/>
          </a:ln>
        </p:spPr>
        <p:txBody>
          <a:bodyPr vert="horz" wrap="square" lIns="121920" tIns="60960" rIns="121920" bIns="60960" anchor="t" anchorCtr="0" compatLnSpc="1">
            <a:noAutofit/>
          </a:bodyPr>
          <a:lstStyle/>
          <a:p>
            <a:pPr defTabSz="121917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dirty="0" smtClean="0">
                <a:solidFill>
                  <a:srgbClr val="000000"/>
                </a:solidFill>
                <a:latin typeface="Calibri" pitchFamily="34"/>
              </a:rPr>
              <a:t>Нерациональное использование пространства. </a:t>
            </a:r>
            <a:endParaRPr lang="ru-RU" sz="1600" b="1" dirty="0">
              <a:solidFill>
                <a:srgbClr val="000000"/>
              </a:solidFill>
              <a:latin typeface="Calibri" pitchFamily="34"/>
            </a:endParaRPr>
          </a:p>
        </p:txBody>
      </p:sp>
      <p:sp>
        <p:nvSpPr>
          <p:cNvPr id="17" name="TextBox 35">
            <a:extLst>
              <a:ext uri="{FF2B5EF4-FFF2-40B4-BE49-F238E27FC236}">
                <a16:creationId xmlns="" xmlns:a16="http://schemas.microsoft.com/office/drawing/2014/main" id="{3CBA72A3-5333-78DD-909F-2F096F7952F6}"/>
              </a:ext>
            </a:extLst>
          </p:cNvPr>
          <p:cNvSpPr txBox="1"/>
          <p:nvPr/>
        </p:nvSpPr>
        <p:spPr>
          <a:xfrm>
            <a:off x="5179687" y="5075579"/>
            <a:ext cx="3701471" cy="1487742"/>
          </a:xfrm>
          <a:prstGeom prst="rect">
            <a:avLst/>
          </a:prstGeom>
          <a:solidFill>
            <a:srgbClr val="FFFFFF"/>
          </a:solidFill>
          <a:ln w="9528">
            <a:solidFill>
              <a:srgbClr val="BCBCBC"/>
            </a:solidFill>
            <a:prstDash val="solid"/>
            <a:miter/>
          </a:ln>
        </p:spPr>
        <p:txBody>
          <a:bodyPr vert="horz" wrap="square" lIns="121920" tIns="60960" rIns="121920" bIns="60960" anchor="t" anchorCtr="0" compatLnSpc="1">
            <a:noAutofit/>
          </a:bodyPr>
          <a:lstStyle/>
          <a:p>
            <a:pPr defTabSz="121917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dirty="0" smtClean="0">
                <a:solidFill>
                  <a:srgbClr val="000000"/>
                </a:solidFill>
                <a:latin typeface="Calibri" pitchFamily="34"/>
              </a:rPr>
              <a:t>Использование системы хранения 5С.</a:t>
            </a:r>
            <a:endParaRPr lang="ru-RU" sz="1600" b="1" dirty="0">
              <a:solidFill>
                <a:srgbClr val="000000"/>
              </a:solidFill>
              <a:latin typeface="Calibri" pitchFamily="34"/>
            </a:endParaRPr>
          </a:p>
        </p:txBody>
      </p:sp>
      <p:sp>
        <p:nvSpPr>
          <p:cNvPr id="18" name="Стрелка: вправо 33">
            <a:extLst>
              <a:ext uri="{FF2B5EF4-FFF2-40B4-BE49-F238E27FC236}">
                <a16:creationId xmlns="" xmlns:a16="http://schemas.microsoft.com/office/drawing/2014/main" id="{30A0CE62-29BF-0C69-C2F0-2B1C884A3555}"/>
              </a:ext>
            </a:extLst>
          </p:cNvPr>
          <p:cNvSpPr/>
          <p:nvPr/>
        </p:nvSpPr>
        <p:spPr>
          <a:xfrm rot="5400013">
            <a:off x="11293921" y="4454523"/>
            <a:ext cx="522817" cy="156629"/>
          </a:xfrm>
          <a:custGeom>
            <a:avLst>
              <a:gd name="f0" fmla="val 18364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rgbClr val="4472C4"/>
          </a:solidFill>
          <a:ln w="12701">
            <a:solidFill>
              <a:srgbClr val="2F528F"/>
            </a:solidFill>
            <a:prstDash val="solid"/>
            <a:miter/>
          </a:ln>
        </p:spPr>
        <p:txBody>
          <a:bodyPr vert="horz" wrap="square" lIns="121920" tIns="60960" rIns="121920" bIns="60960" anchor="ctr" anchorCtr="1" compatLnSpc="1">
            <a:noAutofit/>
          </a:bodyPr>
          <a:lstStyle/>
          <a:p>
            <a:pPr algn="ctr" defTabSz="121917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240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" name="TextBox 9">
            <a:extLst>
              <a:ext uri="{FF2B5EF4-FFF2-40B4-BE49-F238E27FC236}">
                <a16:creationId xmlns="" xmlns:a16="http://schemas.microsoft.com/office/drawing/2014/main" id="{33BE4C3D-19FB-7C51-6FB8-7D12EE6FCC1A}"/>
              </a:ext>
            </a:extLst>
          </p:cNvPr>
          <p:cNvSpPr txBox="1"/>
          <p:nvPr/>
        </p:nvSpPr>
        <p:spPr>
          <a:xfrm>
            <a:off x="11540070" y="4349770"/>
            <a:ext cx="681569" cy="3077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algn="ctr" defTabSz="121917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dirty="0" smtClean="0">
                <a:solidFill>
                  <a:srgbClr val="000000"/>
                </a:solidFill>
                <a:latin typeface="Calibri" pitchFamily="34"/>
              </a:rPr>
              <a:t>30 </a:t>
            </a:r>
            <a:r>
              <a:rPr lang="ru-RU" sz="2000" b="1" dirty="0">
                <a:solidFill>
                  <a:srgbClr val="000000"/>
                </a:solidFill>
                <a:latin typeface="Calibri" pitchFamily="34"/>
              </a:rPr>
              <a:t>%</a:t>
            </a:r>
          </a:p>
        </p:txBody>
      </p:sp>
      <p:sp>
        <p:nvSpPr>
          <p:cNvPr id="21" name="Прямоугольник 25">
            <a:extLst>
              <a:ext uri="{FF2B5EF4-FFF2-40B4-BE49-F238E27FC236}">
                <a16:creationId xmlns="" xmlns:a16="http://schemas.microsoft.com/office/drawing/2014/main" id="{AEA4A051-B234-1495-8244-3B04BD9F2D1D}"/>
              </a:ext>
            </a:extLst>
          </p:cNvPr>
          <p:cNvSpPr/>
          <p:nvPr/>
        </p:nvSpPr>
        <p:spPr>
          <a:xfrm>
            <a:off x="9165052" y="5742519"/>
            <a:ext cx="2489113" cy="543248"/>
          </a:xfrm>
          <a:prstGeom prst="rect">
            <a:avLst/>
          </a:prstGeom>
          <a:solidFill>
            <a:srgbClr val="FFFFFF"/>
          </a:solidFill>
          <a:ln w="12701">
            <a:solidFill>
              <a:srgbClr val="00B0F0"/>
            </a:solidFill>
            <a:prstDash val="solid"/>
            <a:miter/>
          </a:ln>
        </p:spPr>
        <p:txBody>
          <a:bodyPr vert="horz" wrap="square" lIns="121920" tIns="60960" rIns="121920" bIns="60960" anchor="ctr" anchorCtr="1" compatLnSpc="1">
            <a:noAutofit/>
          </a:bodyPr>
          <a:lstStyle/>
          <a:p>
            <a:pPr algn="ctr" defTabSz="121917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dirty="0">
                <a:solidFill>
                  <a:srgbClr val="000000"/>
                </a:solidFill>
                <a:latin typeface="Calibri"/>
              </a:rPr>
              <a:t>Сокращение </a:t>
            </a:r>
            <a:r>
              <a:rPr lang="ru-RU" sz="1600" b="1" dirty="0" smtClean="0">
                <a:solidFill>
                  <a:srgbClr val="000000"/>
                </a:solidFill>
                <a:latin typeface="Calibri"/>
              </a:rPr>
              <a:t>временных затрат</a:t>
            </a:r>
            <a:endParaRPr lang="ru-RU" sz="1600" b="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6CEE6C4D-7097-7E30-A8E7-D704FE8953BC}"/>
              </a:ext>
            </a:extLst>
          </p:cNvPr>
          <p:cNvSpPr txBox="1"/>
          <p:nvPr/>
        </p:nvSpPr>
        <p:spPr>
          <a:xfrm>
            <a:off x="2896452" y="2566590"/>
            <a:ext cx="674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Фото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C59F6FAA-6582-E924-D4ED-7058B50D6D71}"/>
              </a:ext>
            </a:extLst>
          </p:cNvPr>
          <p:cNvSpPr txBox="1"/>
          <p:nvPr/>
        </p:nvSpPr>
        <p:spPr>
          <a:xfrm>
            <a:off x="6397412" y="2635537"/>
            <a:ext cx="674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Фото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57C08389-9645-7327-EFC6-3A7B0865D82D}"/>
              </a:ext>
            </a:extLst>
          </p:cNvPr>
          <p:cNvSpPr txBox="1"/>
          <p:nvPr/>
        </p:nvSpPr>
        <p:spPr>
          <a:xfrm>
            <a:off x="9785157" y="2390595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пример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="" xmlns:a16="http://schemas.microsoft.com/office/drawing/2014/main" id="{4B77DFD3-071C-55AD-6443-308E746391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45" y="32377"/>
            <a:ext cx="1039027" cy="1204752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="" xmlns:a16="http://schemas.microsoft.com/office/drawing/2014/main" id="{6DD02815-643B-AEC5-1AB1-B40197BC4AB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491" y="65891"/>
            <a:ext cx="1134247" cy="1134247"/>
          </a:xfrm>
          <a:prstGeom prst="rect">
            <a:avLst/>
          </a:prstGeom>
        </p:spPr>
      </p:pic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06473"/>
              </p:ext>
            </p:extLst>
          </p:nvPr>
        </p:nvGraphicFramePr>
        <p:xfrm>
          <a:off x="9304176" y="3744555"/>
          <a:ext cx="2142599" cy="1927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200"/>
                <a:gridCol w="714200"/>
                <a:gridCol w="714199"/>
              </a:tblGrid>
              <a:tr h="3844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spc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БЫЛО</a:t>
                      </a:r>
                      <a:endParaRPr lang="ru-RU" sz="1000" b="1" u="none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spc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СТАЛО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149016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000" b="1" u="none" strike="noStrike" kern="1200" spc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Длительность процесса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000" b="1" u="none" strike="noStrike" kern="1200" spc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lang="ru-RU" sz="1000" b="1" u="none" strike="noStrike" kern="1200" spc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минут (30 минут в день)</a:t>
                      </a:r>
                      <a:endParaRPr lang="ru-RU" sz="1000" b="1" u="none" strike="noStrike" kern="1200" spc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000" b="1" u="none" strike="noStrike" kern="1200" spc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Длительность процесса </a:t>
                      </a:r>
                      <a:r>
                        <a:rPr lang="ru-RU" sz="1000" b="1" u="none" strike="noStrike" kern="1200" spc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r>
                        <a:rPr lang="ru-RU" sz="1000" b="1" u="none" strike="noStrike" kern="1200" spc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минут (21 минута в день)</a:t>
                      </a:r>
                      <a:endParaRPr lang="ru-RU" sz="1400" b="1" u="none" strike="noStrike" kern="1200" spc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614" y="2196034"/>
            <a:ext cx="2283885" cy="2781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582" y="2142565"/>
            <a:ext cx="2417310" cy="283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5635" y="5201472"/>
            <a:ext cx="1520003" cy="152000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CD64F24-9FDB-620F-FD97-2ECA5A201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Эффективный регион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C5DC77C8-D345-B14E-8073-A3AD88D4A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8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21EBF2E2-1B24-EC02-F810-3226304BC8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45" y="32377"/>
            <a:ext cx="1039027" cy="120475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DE6EA459-8563-38B2-74AB-7254C7B49C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654" y="102882"/>
            <a:ext cx="1134247" cy="1134247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827E43E9-8A06-7AB9-D8DD-32F69A61C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653" y="203637"/>
            <a:ext cx="7735349" cy="69015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dirty="0"/>
              <a:t>Достижение целевых показателей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610" y="1929216"/>
            <a:ext cx="81915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714" y="4563304"/>
            <a:ext cx="2158171" cy="215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104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8642FD3-BC04-8BD6-217C-4255B55B8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20" y="183822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10A84F8-9BB7-6BD6-FFF6-FA7B9C44C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20" y="1291051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Проект был направлен на оптимизацию и сокращение рабочего времени инструктора по физической культуре при </a:t>
            </a:r>
            <a:r>
              <a:rPr lang="ru-RU" dirty="0" smtClean="0"/>
              <a:t>организации занятия </a:t>
            </a:r>
            <a:r>
              <a:rPr lang="ru-RU" dirty="0" smtClean="0"/>
              <a:t>с детьми.</a:t>
            </a:r>
          </a:p>
          <a:p>
            <a:pPr marL="0" indent="0" algn="just">
              <a:buNone/>
            </a:pPr>
            <a:r>
              <a:rPr lang="ru-RU" dirty="0" smtClean="0"/>
              <a:t>Цели проекта были </a:t>
            </a:r>
            <a:r>
              <a:rPr lang="ru-RU" dirty="0" smtClean="0"/>
              <a:t>полностью достигнуты. Реализация проекта </a:t>
            </a:r>
            <a:r>
              <a:rPr lang="ru-RU" dirty="0" smtClean="0"/>
              <a:t>позволила </a:t>
            </a:r>
            <a:r>
              <a:rPr lang="ru-RU" dirty="0" smtClean="0"/>
              <a:t>не тратить впустую время работы, оптимизируя </a:t>
            </a:r>
            <a:r>
              <a:rPr lang="ru-RU" dirty="0" smtClean="0"/>
              <a:t>процесс проведения занятия. В свою очередь это способствует высвобождению времени, которое используется на образовательный </a:t>
            </a:r>
            <a:r>
              <a:rPr lang="ru-RU" dirty="0" smtClean="0"/>
              <a:t>процесс с детьми.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681199B-726B-FDC5-2EF4-E1AC2588F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Эффективный регион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961B8993-AC62-57CB-39DD-C1A11C276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t>9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EB8F2174-D4EC-17CB-630E-2557235AD2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45" y="32377"/>
            <a:ext cx="1039027" cy="120475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0FD2713A-2776-8A57-59B4-2FEB4362A9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654" y="102882"/>
            <a:ext cx="1134247" cy="113424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986" y="4563304"/>
            <a:ext cx="2158171" cy="215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4623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</TotalTime>
  <Words>471</Words>
  <Application>Microsoft Office PowerPoint</Application>
  <PresentationFormat>Широкоэкранный</PresentationFormat>
  <Paragraphs>174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DejaVu Sans</vt:lpstr>
      <vt:lpstr>Lucida Sans Unicode</vt:lpstr>
      <vt:lpstr>Tahoma</vt:lpstr>
      <vt:lpstr>Times New Roman</vt:lpstr>
      <vt:lpstr>Verdana</vt:lpstr>
      <vt:lpstr>Тема Office</vt:lpstr>
      <vt:lpstr>МБДОУ «Детский сад №11» </vt:lpstr>
      <vt:lpstr>Краткое описание проекта</vt:lpstr>
      <vt:lpstr>Карточка проекта</vt:lpstr>
      <vt:lpstr>Презентация PowerPoint</vt:lpstr>
      <vt:lpstr>Презентация PowerPoint</vt:lpstr>
      <vt:lpstr>План мероприятий</vt:lpstr>
      <vt:lpstr>Эффективное решение №1 </vt:lpstr>
      <vt:lpstr>Достижение целевых показателей</vt:lpstr>
      <vt:lpstr>Заключение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организации</dc:title>
  <dc:creator>silichev</dc:creator>
  <cp:lastModifiedBy>Admin</cp:lastModifiedBy>
  <cp:revision>39</cp:revision>
  <dcterms:created xsi:type="dcterms:W3CDTF">2023-10-25T14:48:25Z</dcterms:created>
  <dcterms:modified xsi:type="dcterms:W3CDTF">2024-01-18T14:20:05Z</dcterms:modified>
</cp:coreProperties>
</file>