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0" r:id="rId1"/>
  </p:sldMasterIdLst>
  <p:notesMasterIdLst>
    <p:notesMasterId r:id="rId11"/>
  </p:notesMasterIdLst>
  <p:sldIdLst>
    <p:sldId id="256" r:id="rId2"/>
    <p:sldId id="788" r:id="rId3"/>
    <p:sldId id="257" r:id="rId4"/>
    <p:sldId id="259" r:id="rId5"/>
    <p:sldId id="805" r:id="rId6"/>
    <p:sldId id="806" r:id="rId7"/>
    <p:sldId id="807" r:id="rId8"/>
    <p:sldId id="808" r:id="rId9"/>
    <p:sldId id="78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5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77C22-F089-4686-95F9-160C932F9A06}" type="datetimeFigureOut">
              <a:rPr lang="ru-RU" smtClean="0"/>
              <a:t>05.08.2025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7D78E-FD26-42A6-BE8B-4135B85B7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3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0D1-A029-41F0-AD45-E78FFB2C7954}" type="datetime1">
              <a:rPr lang="ru-RU" smtClean="0"/>
              <a:t>05.08.2025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3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49584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6546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с марке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63" y="152417"/>
            <a:ext cx="11114615" cy="576263"/>
          </a:xfrm>
        </p:spPr>
        <p:txBody>
          <a:bodyPr/>
          <a:lstStyle>
            <a:lvl1pPr>
              <a:defRPr sz="3200">
                <a:solidFill>
                  <a:srgbClr val="1E86C8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696" y="828949"/>
            <a:ext cx="11114617" cy="2776400"/>
          </a:xfrm>
        </p:spPr>
        <p:txBody>
          <a:bodyPr>
            <a:normAutofit/>
          </a:bodyPr>
          <a:lstStyle>
            <a:lvl1pPr marL="342866" indent="-342866" algn="l">
              <a:buFontTx/>
              <a:buBlip>
                <a:blip r:embed="rId2"/>
              </a:buBlip>
              <a:defRPr sz="2133"/>
            </a:lvl1pPr>
            <a:lvl2pPr marL="742879" marR="0" indent="-285722" algn="l" defTabSz="91431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200030" indent="-285722" algn="l">
              <a:buFontTx/>
              <a:buBlip>
                <a:blip r:embed="rId2"/>
              </a:buBlip>
              <a:defRPr sz="1401"/>
            </a:lvl3pPr>
            <a:lvl4pPr marL="1657187" indent="-285722" algn="l">
              <a:buFontTx/>
              <a:buBlip>
                <a:blip r:embed="rId2"/>
              </a:buBlip>
              <a:defRPr sz="1335"/>
            </a:lvl4pPr>
            <a:lvl5pPr marL="2000051" indent="-171434" algn="l">
              <a:buFontTx/>
              <a:buBlip>
                <a:blip r:embed="rId2"/>
              </a:buBlip>
              <a:defRPr sz="1200"/>
            </a:lvl5pPr>
            <a:lvl6pPr marL="2285772" indent="0" algn="ctr">
              <a:buNone/>
              <a:defRPr sz="1600"/>
            </a:lvl6pPr>
            <a:lvl7pPr marL="2742927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 altLang="ru-RU"/>
              <a:t>Текст уровень 1</a:t>
            </a:r>
            <a:endParaRPr lang="en-US" altLang="ru-RU"/>
          </a:p>
          <a:p>
            <a:pPr lvl="1" fontAlgn="base">
              <a:spcAft>
                <a:spcPct val="0"/>
              </a:spcAft>
            </a:pPr>
            <a:r>
              <a:rPr lang="ru-RU" altLang="ru-RU"/>
              <a:t>Текст уровень 2</a:t>
            </a:r>
            <a:endParaRPr lang="en-US" altLang="ru-RU"/>
          </a:p>
          <a:p>
            <a:pPr lvl="2"/>
            <a:r>
              <a:rPr lang="ru-RU" altLang="ru-RU"/>
              <a:t>Текст уровень 3</a:t>
            </a:r>
            <a:endParaRPr lang="en-US" altLang="ru-RU"/>
          </a:p>
          <a:p>
            <a:pPr lvl="3"/>
            <a:r>
              <a:rPr lang="ru-RU" altLang="ru-RU"/>
              <a:t>Текст уровень 4</a:t>
            </a:r>
            <a:endParaRPr lang="en-US" altLang="ru-RU"/>
          </a:p>
          <a:p>
            <a:pPr lvl="4"/>
            <a:r>
              <a:rPr lang="ru-RU" altLang="ru-RU"/>
              <a:t>Текст уровень 5</a:t>
            </a:r>
            <a:endParaRPr lang="en-US" altLang="ru-RU"/>
          </a:p>
        </p:txBody>
      </p:sp>
      <p:sp>
        <p:nvSpPr>
          <p:cNvPr id="6" name="Text Placeholder 2"/>
          <p:cNvSpPr>
            <a:spLocks noGrp="1"/>
          </p:cNvSpPr>
          <p:nvPr>
            <p:ph idx="14"/>
          </p:nvPr>
        </p:nvSpPr>
        <p:spPr>
          <a:xfrm>
            <a:off x="527062" y="3605349"/>
            <a:ext cx="11137900" cy="2776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866" indent="-342866">
              <a:buClr>
                <a:srgbClr val="1E86C8"/>
              </a:buClr>
              <a:buFont typeface="+mj-lt"/>
              <a:buAutoNum type="arabicPeriod"/>
              <a:defRPr sz="2133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800020" indent="-342866">
              <a:buClr>
                <a:srgbClr val="1E86C8"/>
              </a:buClr>
              <a:buFont typeface="+mj-lt"/>
              <a:buAutoNum type="arabicPeriod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2889" indent="-228578">
              <a:buClr>
                <a:srgbClr val="1E86C8"/>
              </a:buClr>
              <a:buFont typeface="+mj-lt"/>
              <a:buAutoNum type="arabicPeriod"/>
              <a:defRPr sz="1401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041" indent="-228578">
              <a:buClr>
                <a:srgbClr val="1E86C8"/>
              </a:buClr>
              <a:buFont typeface="+mj-lt"/>
              <a:buAutoNum type="arabicPeriod"/>
              <a:defRPr sz="1335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195" indent="-228578">
              <a:buClr>
                <a:srgbClr val="1E86C8"/>
              </a:buClr>
              <a:buFont typeface="+mj-lt"/>
              <a:buAutoNum type="arabicPeriod"/>
              <a:defRPr sz="1335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55511F-8360-43C1-A8A4-E0AB5E019E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19"/>
          <a:stretch/>
        </p:blipFill>
        <p:spPr>
          <a:xfrm>
            <a:off x="10740009" y="6406790"/>
            <a:ext cx="1328304" cy="3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9658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B54E-2E8C-4E8D-BDB7-3F7DBF5790BF}" type="datetime1">
              <a:rPr lang="ru-RU" smtClean="0"/>
              <a:t>05.08.2025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66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05.08.2025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17050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05.08.2025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60445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E2EE-DDC3-4BB3-9551-B1CD9F85AB15}" type="datetime1">
              <a:rPr lang="ru-RU" smtClean="0"/>
              <a:t>05.08.2025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2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1CA7-BA00-4A64-9E64-4B8153031754}" type="datetime1">
              <a:rPr lang="ru-RU" smtClean="0"/>
              <a:t>05.08.2025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9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05.08.2025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0306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BFEB-1D2E-49BC-B118-95877A558E55}" type="datetime1">
              <a:rPr lang="ru-RU" smtClean="0"/>
              <a:t>05.08.2025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85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C77C-3FCE-4E76-8077-78C8A6EEA6DB}" type="datetime1">
              <a:rPr lang="ru-RU" smtClean="0"/>
              <a:t>05.08.2025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Эффективный регион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7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E7BCB-3DB3-D029-0DC1-97A59BC3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824" y="2130839"/>
            <a:ext cx="8689976" cy="944617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№15»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EF8767-0FDF-EBB9-450C-8E659DC2F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824" y="3481590"/>
            <a:ext cx="9014653" cy="1063906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ведения документации в группах ДОО.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AEBA1-3725-13D7-4574-7C256A8114D1}"/>
              </a:ext>
            </a:extLst>
          </p:cNvPr>
          <p:cNvSpPr txBox="1"/>
          <p:nvPr/>
        </p:nvSpPr>
        <p:spPr>
          <a:xfrm>
            <a:off x="5317289" y="6186502"/>
            <a:ext cx="135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Курск, 2023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002E99-8984-683F-7E7A-0FCFED552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1D5E5A-94DB-766E-3614-42DEE80FE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8A36FE74-9250-9E84-58AA-D6CCB95E6620}"/>
              </a:ext>
            </a:extLst>
          </p:cNvPr>
          <p:cNvSpPr txBox="1">
            <a:spLocks/>
          </p:cNvSpPr>
          <p:nvPr/>
        </p:nvSpPr>
        <p:spPr>
          <a:xfrm>
            <a:off x="1416850" y="576885"/>
            <a:ext cx="8689976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Проект «ЭФФЕКТИВНЫЙ РЕГИОН»</a:t>
            </a:r>
          </a:p>
        </p:txBody>
      </p:sp>
    </p:spTree>
    <p:extLst>
      <p:ext uri="{BB962C8B-B14F-4D97-AF65-F5344CB8AC3E}">
        <p14:creationId xmlns:p14="http://schemas.microsoft.com/office/powerpoint/2010/main" val="383966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6546C-3173-A58A-01C5-DE2A15F4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686" y="-146278"/>
            <a:ext cx="9743114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Краткое описание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5E739-5FD6-AA8A-44BE-70BC44F07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89" y="1031899"/>
            <a:ext cx="11344111" cy="4895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98C6B5-59C2-F45B-E6DD-0758963B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A8D66A-0796-2B00-F04B-8DE6A781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612FF8-2BE9-6C26-A099-3C31863AA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6" y="32377"/>
            <a:ext cx="795380" cy="9222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083005-9003-A790-A73C-89820914E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623" y="102883"/>
            <a:ext cx="753278" cy="753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803329-8AD0-633A-C47E-7212AAAC08D9}"/>
              </a:ext>
            </a:extLst>
          </p:cNvPr>
          <p:cNvSpPr txBox="1"/>
          <p:nvPr/>
        </p:nvSpPr>
        <p:spPr>
          <a:xfrm>
            <a:off x="410817" y="823980"/>
            <a:ext cx="115031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обязанности воспитателя, помимо присмотра и ухода за детьми, входит заполнение и ведение документации группы. Существуют документы, которые педагоги заполняют регулярно, в соответствии с режимом дня; документы, к которым обращаются эпизодически, по мере необходимости. Проблема в том, что все документы хранятся в разных местах (в групповом помещении, спальне, раздевалке), и поиск необходимого журнала занимает достаточно большое количество времени. Тем временем, дети остаются без присмотра педагога!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некоторых случаях, на группе может работать педагог ДОУ или воспитатель из другой группы, тогда процесс поиска занимает еще больше времени. Также это связано с тем, что в каждой группе вся документация заполняется в произвольной форме.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Можно выделить следующие направления работы:</a:t>
            </a:r>
          </a:p>
          <a:p>
            <a:pPr marL="800100" lvl="1" indent="-342900" algn="just">
              <a:buFontTx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Унифицировать всю документацию групп ДОУ</a:t>
            </a:r>
          </a:p>
          <a:p>
            <a:pPr marL="800100" lvl="1" indent="-342900" algn="just">
              <a:buFontTx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рабочую документацию группы </a:t>
            </a:r>
          </a:p>
          <a:p>
            <a:pPr marL="800100" lvl="1" indent="-342900" algn="just">
              <a:buFontTx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место хранения документации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5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9665E7-B833-F60E-E5DE-8742FDAF1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1" r="6916" b="1229"/>
          <a:stretch/>
        </p:blipFill>
        <p:spPr>
          <a:xfrm rot="16200000">
            <a:off x="2865976" y="-2129758"/>
            <a:ext cx="6460047" cy="10877293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0D5830-1235-F3DF-0549-316D6ADC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816F67-C950-D6E5-9770-17ECA4F4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3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C20BCC-5C94-5654-3463-676DCEEFE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0" y="214203"/>
            <a:ext cx="817864" cy="9483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90EA0F-0C8D-D762-709E-FA5B0FE56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587" y="102883"/>
            <a:ext cx="948314" cy="9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8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93843F-8068-657A-8530-A1024A1A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3B3D5844-3B0F-A130-37D7-B9EACE2E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4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37D2EA-8E74-D706-5619-0D1AF0772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1" r="-836" b="-692"/>
          <a:stretch/>
        </p:blipFill>
        <p:spPr>
          <a:xfrm>
            <a:off x="225287" y="461176"/>
            <a:ext cx="11660666" cy="56252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D92524-20E0-E2B2-F217-945141319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939" y="102882"/>
            <a:ext cx="603727" cy="603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18ABE6-D72F-D81D-DC02-34633EE8AB78}"/>
              </a:ext>
            </a:extLst>
          </p:cNvPr>
          <p:cNvSpPr txBox="1"/>
          <p:nvPr/>
        </p:nvSpPr>
        <p:spPr>
          <a:xfrm>
            <a:off x="4204001" y="76714"/>
            <a:ext cx="370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Карта состояния текущего процесса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D6EB09-4C11-FE31-BC9B-B7453E0F95CC}"/>
              </a:ext>
            </a:extLst>
          </p:cNvPr>
          <p:cNvSpPr txBox="1"/>
          <p:nvPr/>
        </p:nvSpPr>
        <p:spPr>
          <a:xfrm>
            <a:off x="1039027" y="6228929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ВПП = 17 мин. 20 сек</a:t>
            </a:r>
          </a:p>
        </p:txBody>
      </p:sp>
    </p:spTree>
    <p:extLst>
      <p:ext uri="{BB962C8B-B14F-4D97-AF65-F5344CB8AC3E}">
        <p14:creationId xmlns:p14="http://schemas.microsoft.com/office/powerpoint/2010/main" val="186043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A74B1-B454-E37A-F711-CC61E5A7D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4BF815-F31D-1D5B-0409-C3255419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E0873255-A8C0-CC95-0694-317955DD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5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5AEC0A-3DE3-0343-976F-238A7204A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" b="288"/>
          <a:stretch/>
        </p:blipFill>
        <p:spPr>
          <a:xfrm>
            <a:off x="1875183" y="1509531"/>
            <a:ext cx="8136833" cy="30097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C23820-65CC-9C00-309A-5455E0D12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939" y="102882"/>
            <a:ext cx="603727" cy="6037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EF303B-CA6F-0495-F875-D36B98A09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4" y="0"/>
            <a:ext cx="520679" cy="603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3CB847-C07B-E941-B2C4-7F5B594ADF01}"/>
              </a:ext>
            </a:extLst>
          </p:cNvPr>
          <p:cNvSpPr txBox="1"/>
          <p:nvPr/>
        </p:nvSpPr>
        <p:spPr>
          <a:xfrm>
            <a:off x="4718357" y="845340"/>
            <a:ext cx="211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Перечень проблем </a:t>
            </a:r>
          </a:p>
        </p:txBody>
      </p:sp>
    </p:spTree>
    <p:extLst>
      <p:ext uri="{BB962C8B-B14F-4D97-AF65-F5344CB8AC3E}">
        <p14:creationId xmlns:p14="http://schemas.microsoft.com/office/powerpoint/2010/main" val="310895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9797F-8C9A-DF3E-41C5-78A3ECE4A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92B1F5-65B3-BD43-4BDC-0FE9B2C1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0ACE4059-C4FB-6221-57F2-5BDF4E42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6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BF0848-BD6E-FDEB-AB56-AA2051571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" r="31" b="1213"/>
          <a:stretch/>
        </p:blipFill>
        <p:spPr>
          <a:xfrm>
            <a:off x="357809" y="603728"/>
            <a:ext cx="11304104" cy="55187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E54D11-7966-BC9E-90D5-FEFAD8831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939" y="102882"/>
            <a:ext cx="603727" cy="6037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071B3C-22E6-2C92-EE2E-808F60EEF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4" y="0"/>
            <a:ext cx="520679" cy="603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108933-3E0E-59EA-4A48-BAC10F13BDA3}"/>
              </a:ext>
            </a:extLst>
          </p:cNvPr>
          <p:cNvSpPr txBox="1"/>
          <p:nvPr/>
        </p:nvSpPr>
        <p:spPr>
          <a:xfrm>
            <a:off x="4204001" y="76714"/>
            <a:ext cx="369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Карта состояния целевого процесса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2BCB6-418D-28E5-5E4A-0CF2E086B3C8}"/>
              </a:ext>
            </a:extLst>
          </p:cNvPr>
          <p:cNvSpPr txBox="1"/>
          <p:nvPr/>
        </p:nvSpPr>
        <p:spPr>
          <a:xfrm>
            <a:off x="1039027" y="6228929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ВПП = 1 мин. 25 сек</a:t>
            </a:r>
          </a:p>
        </p:txBody>
      </p:sp>
    </p:spTree>
    <p:extLst>
      <p:ext uri="{BB962C8B-B14F-4D97-AF65-F5344CB8AC3E}">
        <p14:creationId xmlns:p14="http://schemas.microsoft.com/office/powerpoint/2010/main" val="309468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2E083-FE03-0FB3-B7EB-B4BCF8DA5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12AA2B-D264-8CAC-868C-D6535448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56473639-97F7-EE40-FA93-7DE9BD28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7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DF6E7D-5565-0257-41EF-5D25A08AA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" b="1819"/>
          <a:stretch/>
        </p:blipFill>
        <p:spPr>
          <a:xfrm>
            <a:off x="1954697" y="1563757"/>
            <a:ext cx="8136833" cy="29820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CCECCB-D6A5-B832-D9C9-BBCDAAB35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939" y="102882"/>
            <a:ext cx="603727" cy="6037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2EBBD0-C809-2193-8C07-3866C231B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4" y="0"/>
            <a:ext cx="520679" cy="603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1E3C8-21AF-C807-CD38-7B8D83355D1D}"/>
              </a:ext>
            </a:extLst>
          </p:cNvPr>
          <p:cNvSpPr txBox="1"/>
          <p:nvPr/>
        </p:nvSpPr>
        <p:spPr>
          <a:xfrm>
            <a:off x="4957453" y="845340"/>
            <a:ext cx="198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Решение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305701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02A9A-75B8-4A30-7E94-4BA30288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091" y="-25477"/>
            <a:ext cx="4488809" cy="49718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проблемам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946599E7-8869-8737-A52B-7F08E1867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513229"/>
              </p:ext>
            </p:extLst>
          </p:nvPr>
        </p:nvGraphicFramePr>
        <p:xfrm>
          <a:off x="208872" y="427945"/>
          <a:ext cx="11848775" cy="5730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74">
                  <a:extLst>
                    <a:ext uri="{9D8B030D-6E8A-4147-A177-3AD203B41FA5}">
                      <a16:colId xmlns:a16="http://schemas.microsoft.com/office/drawing/2014/main" val="2209849697"/>
                    </a:ext>
                  </a:extLst>
                </a:gridCol>
                <a:gridCol w="1903971">
                  <a:extLst>
                    <a:ext uri="{9D8B030D-6E8A-4147-A177-3AD203B41FA5}">
                      <a16:colId xmlns:a16="http://schemas.microsoft.com/office/drawing/2014/main" val="563089840"/>
                    </a:ext>
                  </a:extLst>
                </a:gridCol>
                <a:gridCol w="2587791">
                  <a:extLst>
                    <a:ext uri="{9D8B030D-6E8A-4147-A177-3AD203B41FA5}">
                      <a16:colId xmlns:a16="http://schemas.microsoft.com/office/drawing/2014/main" val="3699881439"/>
                    </a:ext>
                  </a:extLst>
                </a:gridCol>
                <a:gridCol w="1863746">
                  <a:extLst>
                    <a:ext uri="{9D8B030D-6E8A-4147-A177-3AD203B41FA5}">
                      <a16:colId xmlns:a16="http://schemas.microsoft.com/office/drawing/2014/main" val="537673394"/>
                    </a:ext>
                  </a:extLst>
                </a:gridCol>
                <a:gridCol w="2293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495">
                  <a:extLst>
                    <a:ext uri="{9D8B030D-6E8A-4147-A177-3AD203B41FA5}">
                      <a16:colId xmlns:a16="http://schemas.microsoft.com/office/drawing/2014/main" val="3236275000"/>
                    </a:ext>
                  </a:extLst>
                </a:gridCol>
                <a:gridCol w="1328582">
                  <a:extLst>
                    <a:ext uri="{9D8B030D-6E8A-4147-A177-3AD203B41FA5}">
                      <a16:colId xmlns:a16="http://schemas.microsoft.com/office/drawing/2014/main" val="947773087"/>
                    </a:ext>
                  </a:extLst>
                </a:gridCol>
              </a:tblGrid>
              <a:tr h="732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 на результат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должность ответственного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выполнения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546340"/>
                  </a:ext>
                </a:extLst>
              </a:tr>
              <a:tr h="3907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 определенного места для хранения документации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документы воспитателя находятся в разных местах группы (групповая комната, спальня, раздевалка)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Оформить органайзер с рабочей документацией группы и определить место его нахождения.</a:t>
                      </a:r>
                    </a:p>
                    <a:p>
                      <a:pPr algn="ctr" fontAlgn="ctr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Определить порядок расположения документации в органайзере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Вся документация хранится в установленном месте в определенном порядке  в соответствии с цветом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Бондаренко Е.Ю.,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воспитатель,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Сойникова Т.Ю., воспитатель,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Лунева И.Н., воспитатель.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4510900"/>
                  </a:ext>
                </a:extLst>
              </a:tr>
              <a:tr h="101491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поиска документации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занимает длительное время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Сокращено время на поиск документов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7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Утеря документов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Утеря документов исключена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928697"/>
                  </a:ext>
                </a:extLst>
              </a:tr>
              <a:tr h="532168">
                <a:tc rowSpan="2">
                  <a:txBody>
                    <a:bodyPr/>
                    <a:lstStyle/>
                    <a:p>
                      <a:r>
                        <a:rPr lang="ru-RU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время поиска документации дети остаются без присмотра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Отвлечение воспитателя (педагога) от работы с детьми на поиск необходимых документов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 исключено оставление детей без присмотра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99483"/>
                  </a:ext>
                </a:extLst>
              </a:tr>
              <a:tr h="426331">
                <a:tc vMerge="1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время поиска документации дети остаются без присмотра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Отвлечение воспитателя (педагога) от работы с детьми на поиск необходимых документов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 исключено оставление детей без присмотра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925">
                <a:tc rowSpan="2">
                  <a:txBody>
                    <a:bodyPr/>
                    <a:lstStyle/>
                    <a:p>
                      <a:r>
                        <a:rPr lang="ru-RU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Документация в группах ДОУ оформляется в разных форматах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общих требований к оформлению и ведению документации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единые шаблоны для оформления документации групп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всех группах ДОУ документация оформлена по единому стандарту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2988094"/>
                  </a:ext>
                </a:extLst>
              </a:tr>
              <a:tr h="1050203">
                <a:tc vMerge="1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Документация в группах ДОУ оформляется в разных форматах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общих требований к оформлению и ведению документации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единые шаблоны для оформления документации групп </a:t>
                      </a:r>
                    </a:p>
                    <a:p>
                      <a:pPr fontAlgn="ctr"/>
                      <a:endParaRPr lang="ru-RU" sz="14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всех группах ДОУ документация оформлена по единому стандарту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8D1020-4497-7FD3-8329-83CB4AF8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0460" y="6395728"/>
            <a:ext cx="4114800" cy="365125"/>
          </a:xfrm>
        </p:spPr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1CDDF0-0588-8159-208B-A3BEDDA3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8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9EC680-D86A-9DA3-3BFB-E7165F37D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7" y="-10998"/>
            <a:ext cx="634364" cy="7355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1764" y="6420138"/>
            <a:ext cx="9611591" cy="301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влияния на результат:      высокая,      средняя,        низкая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49986" y="6534488"/>
            <a:ext cx="135082" cy="1114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60056" y="6512169"/>
            <a:ext cx="135082" cy="1114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98178" y="6515099"/>
            <a:ext cx="135082" cy="1114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40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42FD3-BC04-8BD6-217C-4255B55B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A84F8-9BB7-6BD6-FFF6-FA7B9C44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	В группах ДОУ находится органайзер с шестью папками разного цвета. Каждый цвет соответствует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отдельному виду документа.</a:t>
            </a:r>
          </a:p>
          <a:p>
            <a:pPr marL="0" indent="0">
              <a:buNone/>
            </a:pPr>
            <a:r>
              <a:rPr lang="ru-RU" dirty="0"/>
              <a:t>	Все документы оформлены по единому шаблону.</a:t>
            </a:r>
          </a:p>
          <a:p>
            <a:pPr marL="0" indent="0">
              <a:buNone/>
            </a:pPr>
            <a:r>
              <a:rPr lang="ru-RU" dirty="0"/>
              <a:t>	Органайзер находится в строго определенном месте группы. </a:t>
            </a:r>
          </a:p>
          <a:p>
            <a:pPr marL="0" indent="0">
              <a:buNone/>
            </a:pPr>
            <a:r>
              <a:rPr lang="ru-RU" dirty="0"/>
              <a:t>	Оптимизирован процесс поиска рабочей документации воспитателя. Полностью исключена утеря документов. Дети остаются под присмотром педагога, даже во время заполнения документации.</a:t>
            </a:r>
          </a:p>
          <a:p>
            <a:pPr marL="0" indent="0">
              <a:buNone/>
            </a:pPr>
            <a:r>
              <a:rPr lang="ru-RU" dirty="0"/>
              <a:t>	Проект оказался востребованным, пользуется популярностью среди воспитателей и педагогов ДОУ.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81199B-726B-FDC5-2EF4-E1AC258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1B8993-AC62-57CB-39DD-C1A11C2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9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8F2174-D4EC-17CB-630E-2557235AD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D2713A-2776-8A57-59B4-2FEB4362A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62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1941</TotalTime>
  <Words>266</Words>
  <Application>Microsoft Office PowerPoint</Application>
  <PresentationFormat>Широкоэкранный</PresentationFormat>
  <Paragraphs>75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Verdana</vt:lpstr>
      <vt:lpstr>Office Theme</vt:lpstr>
      <vt:lpstr>муниципальное бюджетное дошкольное образовательное учреждение  «Детский сад комбинированного вида №15»</vt:lpstr>
      <vt:lpstr>Краткое описание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мероприятий по проблемам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silichev</dc:creator>
  <cp:lastModifiedBy>Павлова</cp:lastModifiedBy>
  <cp:revision>45</cp:revision>
  <dcterms:created xsi:type="dcterms:W3CDTF">2023-10-25T14:48:25Z</dcterms:created>
  <dcterms:modified xsi:type="dcterms:W3CDTF">2025-08-05T07:38:47Z</dcterms:modified>
</cp:coreProperties>
</file>