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4" r:id="rId1"/>
    <p:sldMasterId id="2147483966" r:id="rId2"/>
  </p:sldMasterIdLst>
  <p:notesMasterIdLst>
    <p:notesMasterId r:id="rId19"/>
  </p:notesMasterIdLst>
  <p:sldIdLst>
    <p:sldId id="256" r:id="rId3"/>
    <p:sldId id="788" r:id="rId4"/>
    <p:sldId id="257" r:id="rId5"/>
    <p:sldId id="290" r:id="rId6"/>
    <p:sldId id="811" r:id="rId7"/>
    <p:sldId id="292" r:id="rId8"/>
    <p:sldId id="261" r:id="rId9"/>
    <p:sldId id="289" r:id="rId10"/>
    <p:sldId id="801" r:id="rId11"/>
    <p:sldId id="803" r:id="rId12"/>
    <p:sldId id="804" r:id="rId13"/>
    <p:sldId id="807" r:id="rId14"/>
    <p:sldId id="808" r:id="rId15"/>
    <p:sldId id="798" r:id="rId16"/>
    <p:sldId id="783" r:id="rId17"/>
    <p:sldId id="78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83896821034603E-2"/>
          <c:y val="7.3003148332625341E-3"/>
          <c:w val="0.8922187658161439"/>
          <c:h val="0.77312081418489753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85837704"/>
        <c:axId val="485838096"/>
      </c:barChart>
      <c:catAx>
        <c:axId val="485837704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0"/>
        <c:majorTickMark val="none"/>
        <c:minorTickMark val="none"/>
        <c:tickLblPos val="nextTo"/>
        <c:crossAx val="485838096"/>
        <c:crosses val="autoZero"/>
        <c:auto val="1"/>
        <c:lblAlgn val="ctr"/>
        <c:lblOffset val="100"/>
        <c:noMultiLvlLbl val="0"/>
      </c:catAx>
      <c:valAx>
        <c:axId val="485838096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858377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0583896821034603E-2"/>
          <c:y val="7.3003148332625341E-3"/>
          <c:w val="0.8922187658161439"/>
          <c:h val="0.77312081418489753"/>
        </c:manualLayout>
      </c:layout>
      <c:barChart>
        <c:barDir val="col"/>
        <c:grouping val="stacked"/>
        <c:varyColors val="0"/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496659224"/>
        <c:axId val="496660792"/>
      </c:barChart>
      <c:catAx>
        <c:axId val="4966592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96660792"/>
        <c:crosses val="autoZero"/>
        <c:auto val="1"/>
        <c:lblAlgn val="ctr"/>
        <c:lblOffset val="100"/>
        <c:noMultiLvlLbl val="0"/>
      </c:catAx>
      <c:valAx>
        <c:axId val="496660792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496659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0583896821034603E-2"/>
          <c:y val="7.3003148332625341E-3"/>
          <c:w val="0.8922187658161439"/>
          <c:h val="0.7731208141848975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F6E-4B92-9716-18F25FB9AEC3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F6E-4B92-9716-18F25FB9AEC3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F6E-4B92-9716-18F25FB9AEC3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6E-4B92-9716-18F25FB9AE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</c:v>
                </c:pt>
                <c:pt idx="2">
                  <c:v>После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6E-4B92-9716-18F25FB9AEC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79"/>
        <c:overlap val="100"/>
        <c:axId val="248974712"/>
        <c:axId val="248973928"/>
      </c:barChart>
      <c:catAx>
        <c:axId val="248974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\О\с\н\о\в\н\о\й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973928"/>
        <c:crosses val="autoZero"/>
        <c:auto val="1"/>
        <c:lblAlgn val="ctr"/>
        <c:lblOffset val="100"/>
        <c:noMultiLvlLbl val="0"/>
      </c:catAx>
      <c:valAx>
        <c:axId val="248973928"/>
        <c:scaling>
          <c:orientation val="minMax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248974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временных затрат на нахождение нужного объекта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719626079348777E-2"/>
          <c:y val="0.1285225372057974"/>
          <c:w val="0.28535225989514856"/>
          <c:h val="0.7104541177908956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03.06.2024 ДО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9C3-40F2-96D8-61D478E45B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0CB-4F96-A796-4EDDCF5314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01.10.2024 ПОСЛЕ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lt1">
                          <a:lumMod val="95000"/>
                          <a:alpha val="54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0CB-4F96-A796-4EDDCF5314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248976280"/>
        <c:axId val="248976672"/>
      </c:barChart>
      <c:catAx>
        <c:axId val="248976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976672"/>
        <c:crosses val="autoZero"/>
        <c:auto val="1"/>
        <c:lblAlgn val="ctr"/>
        <c:lblOffset val="100"/>
        <c:noMultiLvlLbl val="0"/>
      </c:catAx>
      <c:valAx>
        <c:axId val="248976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976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9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0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1197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330" kern="1200"/>
  </cs:chartArea>
  <cs:dataLabel>
    <cs:lnRef idx="0"/>
    <cs:fillRef idx="0"/>
    <cs:effectRef idx="0"/>
    <cs:fontRef idx="minor">
      <a:schemeClr val="lt1">
        <a:lumMod val="8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2128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1197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5">
  <dgm:title val=""/>
  <dgm:desc val=""/>
  <dgm:catLst>
    <dgm:cat type="accent4" pri="11500"/>
  </dgm:catLst>
  <dgm:styleLbl name="node0">
    <dgm:fillClrLst meth="cycle"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alpha val="9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alpha val="90000"/>
      </a:schemeClr>
      <a:schemeClr val="accent4">
        <a:alpha val="5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/>
    <dgm:txEffectClrLst/>
  </dgm:styleLbl>
  <dgm:styleLbl name="lnNode1">
    <dgm:fillClrLst>
      <a:schemeClr val="accent4">
        <a:shade val="90000"/>
      </a:schemeClr>
      <a:schemeClr val="accent4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  <a:alpha val="90000"/>
      </a:schemeClr>
      <a:schemeClr val="accent4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bgSibTrans2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/>
    <dgm:txEffectClrLst/>
  </dgm:styleLbl>
  <dgm:styleLbl name="sibTrans1D1">
    <dgm:fillClrLst>
      <a:schemeClr val="accent4">
        <a:shade val="90000"/>
      </a:schemeClr>
      <a:schemeClr val="accent4">
        <a:tint val="50000"/>
      </a:schemeClr>
    </dgm:fillClrLst>
    <dgm:linClrLst>
      <a:schemeClr val="accent4">
        <a:shade val="90000"/>
      </a:schemeClr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alpha val="90000"/>
      </a:schemeClr>
      <a:schemeClr val="accent4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alpha val="90000"/>
        <a:tint val="40000"/>
      </a:schemeClr>
      <a:schemeClr val="accent4">
        <a:alpha val="5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055D918-0D48-44D3-9287-CAE1B93EB64A}" type="doc">
      <dgm:prSet loTypeId="urn:microsoft.com/office/officeart/2005/8/layout/pyramid1" loCatId="pyramid" qsTypeId="urn:microsoft.com/office/officeart/2005/8/quickstyle/simple1#1" qsCatId="simple" csTypeId="urn:microsoft.com/office/officeart/2005/8/colors/accent4_5" csCatId="accent4" phldr="1"/>
      <dgm:spPr/>
    </dgm:pt>
    <dgm:pt modelId="{F014B99B-BC0F-4D51-AA35-03139CBC5BDF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 sz="1200" b="1" dirty="0"/>
        </a:p>
        <a:p>
          <a:endParaRPr lang="ru-RU" sz="1200" b="1" dirty="0"/>
        </a:p>
        <a:p>
          <a:r>
            <a:rPr lang="ru-RU" sz="1200" b="1" dirty="0"/>
            <a:t>Федеральный </a:t>
          </a:r>
        </a:p>
        <a:p>
          <a:r>
            <a:rPr lang="ru-RU" sz="1200" b="1" dirty="0"/>
            <a:t>уровень</a:t>
          </a:r>
        </a:p>
      </dgm:t>
    </dgm:pt>
    <dgm:pt modelId="{547044BC-B29A-41C2-9396-2C63C92CED4B}" type="parTrans" cxnId="{DF277F6E-5463-4336-ABDE-6CE9BBB5760E}">
      <dgm:prSet/>
      <dgm:spPr/>
      <dgm:t>
        <a:bodyPr/>
        <a:lstStyle/>
        <a:p>
          <a:endParaRPr lang="ru-RU" b="1"/>
        </a:p>
      </dgm:t>
    </dgm:pt>
    <dgm:pt modelId="{310293B5-AF1E-4EB5-9AC5-576D9AB28450}" type="sibTrans" cxnId="{DF277F6E-5463-4336-ABDE-6CE9BBB5760E}">
      <dgm:prSet/>
      <dgm:spPr/>
      <dgm:t>
        <a:bodyPr/>
        <a:lstStyle/>
        <a:p>
          <a:endParaRPr lang="ru-RU" b="1"/>
        </a:p>
      </dgm:t>
    </dgm:pt>
    <dgm:pt modelId="{CBB2EDB4-08BF-49DB-9282-C363CE23E3D0}">
      <dgm:prSet phldrT="[Текст]" custT="1"/>
      <dgm:spPr>
        <a:solidFill>
          <a:srgbClr val="FFC000">
            <a:alpha val="70000"/>
          </a:srgbClr>
        </a:solidFill>
      </dgm:spPr>
      <dgm:t>
        <a:bodyPr/>
        <a:lstStyle/>
        <a:p>
          <a:r>
            <a:rPr lang="ru-RU" sz="1200" b="1" dirty="0"/>
            <a:t>Региональный уровень</a:t>
          </a:r>
        </a:p>
      </dgm:t>
    </dgm:pt>
    <dgm:pt modelId="{061A8EDF-95EB-4ED1-B54D-E85549B7DDD2}" type="parTrans" cxnId="{AE28E987-068C-4050-9EA0-6987A9368CE5}">
      <dgm:prSet/>
      <dgm:spPr/>
      <dgm:t>
        <a:bodyPr/>
        <a:lstStyle/>
        <a:p>
          <a:endParaRPr lang="ru-RU" b="1"/>
        </a:p>
      </dgm:t>
    </dgm:pt>
    <dgm:pt modelId="{8A73D853-84E8-4FCE-B4F9-A28E61B55BFC}" type="sibTrans" cxnId="{AE28E987-068C-4050-9EA0-6987A9368CE5}">
      <dgm:prSet/>
      <dgm:spPr/>
      <dgm:t>
        <a:bodyPr/>
        <a:lstStyle/>
        <a:p>
          <a:endParaRPr lang="ru-RU" b="1"/>
        </a:p>
      </dgm:t>
    </dgm:pt>
    <dgm:pt modelId="{8380A261-4409-4C6B-8A07-0D64C5422F6D}">
      <dgm:prSet phldrT="[Текст]" custT="1"/>
      <dgm:spPr>
        <a:solidFill>
          <a:schemeClr val="accent2">
            <a:lumMod val="75000"/>
            <a:alpha val="50000"/>
          </a:schemeClr>
        </a:solidFill>
      </dgm:spPr>
      <dgm:t>
        <a:bodyPr/>
        <a:lstStyle/>
        <a:p>
          <a:r>
            <a:rPr lang="ru-RU" sz="1200" b="1" dirty="0"/>
            <a:t>Уровень организации</a:t>
          </a:r>
        </a:p>
      </dgm:t>
    </dgm:pt>
    <dgm:pt modelId="{48549D1C-43AC-47BA-B869-251333E1E3E6}" type="parTrans" cxnId="{E7AC5795-AE57-4629-9DCD-7B603559995E}">
      <dgm:prSet/>
      <dgm:spPr/>
      <dgm:t>
        <a:bodyPr/>
        <a:lstStyle/>
        <a:p>
          <a:endParaRPr lang="ru-RU" b="1"/>
        </a:p>
      </dgm:t>
    </dgm:pt>
    <dgm:pt modelId="{FDF2E5F5-8F13-4FFA-81A9-3BFDEEE2F092}" type="sibTrans" cxnId="{E7AC5795-AE57-4629-9DCD-7B603559995E}">
      <dgm:prSet/>
      <dgm:spPr/>
      <dgm:t>
        <a:bodyPr/>
        <a:lstStyle/>
        <a:p>
          <a:endParaRPr lang="ru-RU" b="1"/>
        </a:p>
      </dgm:t>
    </dgm:pt>
    <dgm:pt modelId="{8C222443-D6D5-437E-8A06-7845FF64044F}" type="pres">
      <dgm:prSet presAssocID="{C055D918-0D48-44D3-9287-CAE1B93EB64A}" presName="Name0" presStyleCnt="0">
        <dgm:presLayoutVars>
          <dgm:dir/>
          <dgm:animLvl val="lvl"/>
          <dgm:resizeHandles val="exact"/>
        </dgm:presLayoutVars>
      </dgm:prSet>
      <dgm:spPr/>
    </dgm:pt>
    <dgm:pt modelId="{8E592AC7-B094-488F-86DE-8B46AA43A5F7}" type="pres">
      <dgm:prSet presAssocID="{F014B99B-BC0F-4D51-AA35-03139CBC5BDF}" presName="Name8" presStyleCnt="0"/>
      <dgm:spPr/>
    </dgm:pt>
    <dgm:pt modelId="{47753778-DDCD-4F66-8671-0963E55AC1AB}" type="pres">
      <dgm:prSet presAssocID="{F014B99B-BC0F-4D51-AA35-03139CBC5BDF}" presName="level" presStyleLbl="node1" presStyleIdx="0" presStyleCnt="3">
        <dgm:presLayoutVars>
          <dgm:chMax val="1"/>
          <dgm:bulletEnabled val="1"/>
        </dgm:presLayoutVars>
      </dgm:prSet>
      <dgm:spPr/>
    </dgm:pt>
    <dgm:pt modelId="{158BBE6D-1C8E-4142-827F-B1B32D20364B}" type="pres">
      <dgm:prSet presAssocID="{F014B99B-BC0F-4D51-AA35-03139CBC5BD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08609C55-E487-4600-AFD0-8994D3888F22}" type="pres">
      <dgm:prSet presAssocID="{CBB2EDB4-08BF-49DB-9282-C363CE23E3D0}" presName="Name8" presStyleCnt="0"/>
      <dgm:spPr/>
    </dgm:pt>
    <dgm:pt modelId="{7099C5AD-A666-455F-9144-31509FAE35FB}" type="pres">
      <dgm:prSet presAssocID="{CBB2EDB4-08BF-49DB-9282-C363CE23E3D0}" presName="level" presStyleLbl="node1" presStyleIdx="1" presStyleCnt="3" custLinFactNeighborX="-179" custLinFactNeighborY="969">
        <dgm:presLayoutVars>
          <dgm:chMax val="1"/>
          <dgm:bulletEnabled val="1"/>
        </dgm:presLayoutVars>
      </dgm:prSet>
      <dgm:spPr/>
    </dgm:pt>
    <dgm:pt modelId="{8064A9E2-4365-4891-A563-4210D9FE6047}" type="pres">
      <dgm:prSet presAssocID="{CBB2EDB4-08BF-49DB-9282-C363CE23E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E66420A-6794-4210-A8DC-A681DFE94B26}" type="pres">
      <dgm:prSet presAssocID="{8380A261-4409-4C6B-8A07-0D64C5422F6D}" presName="Name8" presStyleCnt="0"/>
      <dgm:spPr/>
    </dgm:pt>
    <dgm:pt modelId="{3405B94A-B110-4EB0-B99D-680A85764021}" type="pres">
      <dgm:prSet presAssocID="{8380A261-4409-4C6B-8A07-0D64C5422F6D}" presName="level" presStyleLbl="node1" presStyleIdx="2" presStyleCnt="3" custLinFactNeighborX="1273" custLinFactNeighborY="-969">
        <dgm:presLayoutVars>
          <dgm:chMax val="1"/>
          <dgm:bulletEnabled val="1"/>
        </dgm:presLayoutVars>
      </dgm:prSet>
      <dgm:spPr/>
    </dgm:pt>
    <dgm:pt modelId="{EB789FCB-B92C-4A52-BB06-4A95FA62001B}" type="pres">
      <dgm:prSet presAssocID="{8380A261-4409-4C6B-8A07-0D64C5422F6D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11029C1A-E7BF-4257-872C-15F03B733730}" type="presOf" srcId="{F014B99B-BC0F-4D51-AA35-03139CBC5BDF}" destId="{47753778-DDCD-4F66-8671-0963E55AC1AB}" srcOrd="0" destOrd="0" presId="urn:microsoft.com/office/officeart/2005/8/layout/pyramid1"/>
    <dgm:cxn modelId="{E8453A3C-8BE5-44C3-96F7-ECD22C3B407B}" type="presOf" srcId="{F014B99B-BC0F-4D51-AA35-03139CBC5BDF}" destId="{158BBE6D-1C8E-4142-827F-B1B32D20364B}" srcOrd="1" destOrd="0" presId="urn:microsoft.com/office/officeart/2005/8/layout/pyramid1"/>
    <dgm:cxn modelId="{F8E48B63-27AF-40D3-A765-FEDEE6E75BD0}" type="presOf" srcId="{C055D918-0D48-44D3-9287-CAE1B93EB64A}" destId="{8C222443-D6D5-437E-8A06-7845FF64044F}" srcOrd="0" destOrd="0" presId="urn:microsoft.com/office/officeart/2005/8/layout/pyramid1"/>
    <dgm:cxn modelId="{87F0224E-C23F-4496-8393-159BFAA91602}" type="presOf" srcId="{8380A261-4409-4C6B-8A07-0D64C5422F6D}" destId="{EB789FCB-B92C-4A52-BB06-4A95FA62001B}" srcOrd="1" destOrd="0" presId="urn:microsoft.com/office/officeart/2005/8/layout/pyramid1"/>
    <dgm:cxn modelId="{DF277F6E-5463-4336-ABDE-6CE9BBB5760E}" srcId="{C055D918-0D48-44D3-9287-CAE1B93EB64A}" destId="{F014B99B-BC0F-4D51-AA35-03139CBC5BDF}" srcOrd="0" destOrd="0" parTransId="{547044BC-B29A-41C2-9396-2C63C92CED4B}" sibTransId="{310293B5-AF1E-4EB5-9AC5-576D9AB28450}"/>
    <dgm:cxn modelId="{AE28E987-068C-4050-9EA0-6987A9368CE5}" srcId="{C055D918-0D48-44D3-9287-CAE1B93EB64A}" destId="{CBB2EDB4-08BF-49DB-9282-C363CE23E3D0}" srcOrd="1" destOrd="0" parTransId="{061A8EDF-95EB-4ED1-B54D-E85549B7DDD2}" sibTransId="{8A73D853-84E8-4FCE-B4F9-A28E61B55BFC}"/>
    <dgm:cxn modelId="{24776094-8FF2-4006-9695-B2881771C1FD}" type="presOf" srcId="{8380A261-4409-4C6B-8A07-0D64C5422F6D}" destId="{3405B94A-B110-4EB0-B99D-680A85764021}" srcOrd="0" destOrd="0" presId="urn:microsoft.com/office/officeart/2005/8/layout/pyramid1"/>
    <dgm:cxn modelId="{E7AC5795-AE57-4629-9DCD-7B603559995E}" srcId="{C055D918-0D48-44D3-9287-CAE1B93EB64A}" destId="{8380A261-4409-4C6B-8A07-0D64C5422F6D}" srcOrd="2" destOrd="0" parTransId="{48549D1C-43AC-47BA-B869-251333E1E3E6}" sibTransId="{FDF2E5F5-8F13-4FFA-81A9-3BFDEEE2F092}"/>
    <dgm:cxn modelId="{FD8952EB-8CC1-4DF2-AF40-F842E9501C10}" type="presOf" srcId="{CBB2EDB4-08BF-49DB-9282-C363CE23E3D0}" destId="{7099C5AD-A666-455F-9144-31509FAE35FB}" srcOrd="0" destOrd="0" presId="urn:microsoft.com/office/officeart/2005/8/layout/pyramid1"/>
    <dgm:cxn modelId="{605B16F0-7C65-4418-95D9-BECC3CB9CF54}" type="presOf" srcId="{CBB2EDB4-08BF-49DB-9282-C363CE23E3D0}" destId="{8064A9E2-4365-4891-A563-4210D9FE6047}" srcOrd="1" destOrd="0" presId="urn:microsoft.com/office/officeart/2005/8/layout/pyramid1"/>
    <dgm:cxn modelId="{E027FFB0-981A-4D82-ACE2-5EDDC3B32320}" type="presParOf" srcId="{8C222443-D6D5-437E-8A06-7845FF64044F}" destId="{8E592AC7-B094-488F-86DE-8B46AA43A5F7}" srcOrd="0" destOrd="0" presId="urn:microsoft.com/office/officeart/2005/8/layout/pyramid1"/>
    <dgm:cxn modelId="{4E7D4673-BAF9-4734-ABE4-BB7303A6F1D4}" type="presParOf" srcId="{8E592AC7-B094-488F-86DE-8B46AA43A5F7}" destId="{47753778-DDCD-4F66-8671-0963E55AC1AB}" srcOrd="0" destOrd="0" presId="urn:microsoft.com/office/officeart/2005/8/layout/pyramid1"/>
    <dgm:cxn modelId="{2104F250-9D40-47CA-908B-E0E682D30008}" type="presParOf" srcId="{8E592AC7-B094-488F-86DE-8B46AA43A5F7}" destId="{158BBE6D-1C8E-4142-827F-B1B32D20364B}" srcOrd="1" destOrd="0" presId="urn:microsoft.com/office/officeart/2005/8/layout/pyramid1"/>
    <dgm:cxn modelId="{F66CAE32-8800-46F5-9068-191BB131B101}" type="presParOf" srcId="{8C222443-D6D5-437E-8A06-7845FF64044F}" destId="{08609C55-E487-4600-AFD0-8994D3888F22}" srcOrd="1" destOrd="0" presId="urn:microsoft.com/office/officeart/2005/8/layout/pyramid1"/>
    <dgm:cxn modelId="{68C0685F-3484-47A0-98F3-549D570E693B}" type="presParOf" srcId="{08609C55-E487-4600-AFD0-8994D3888F22}" destId="{7099C5AD-A666-455F-9144-31509FAE35FB}" srcOrd="0" destOrd="0" presId="urn:microsoft.com/office/officeart/2005/8/layout/pyramid1"/>
    <dgm:cxn modelId="{FC295898-7083-4BF0-ACCC-732D2F377546}" type="presParOf" srcId="{08609C55-E487-4600-AFD0-8994D3888F22}" destId="{8064A9E2-4365-4891-A563-4210D9FE6047}" srcOrd="1" destOrd="0" presId="urn:microsoft.com/office/officeart/2005/8/layout/pyramid1"/>
    <dgm:cxn modelId="{127B0F48-697C-48F8-806A-A055D6466CCF}" type="presParOf" srcId="{8C222443-D6D5-437E-8A06-7845FF64044F}" destId="{4E66420A-6794-4210-A8DC-A681DFE94B26}" srcOrd="2" destOrd="0" presId="urn:microsoft.com/office/officeart/2005/8/layout/pyramid1"/>
    <dgm:cxn modelId="{061A57AF-5572-43E9-A077-CF99360825E1}" type="presParOf" srcId="{4E66420A-6794-4210-A8DC-A681DFE94B26}" destId="{3405B94A-B110-4EB0-B99D-680A85764021}" srcOrd="0" destOrd="0" presId="urn:microsoft.com/office/officeart/2005/8/layout/pyramid1"/>
    <dgm:cxn modelId="{A30BEFB2-2D98-4A9E-9C72-B8BB4790AC41}" type="presParOf" srcId="{4E66420A-6794-4210-A8DC-A681DFE94B26}" destId="{EB789FCB-B92C-4A52-BB06-4A95FA62001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753778-DDCD-4F66-8671-0963E55AC1AB}">
      <dsp:nvSpPr>
        <dsp:cNvPr id="0" name=""/>
        <dsp:cNvSpPr/>
      </dsp:nvSpPr>
      <dsp:spPr>
        <a:xfrm>
          <a:off x="1580666" y="0"/>
          <a:ext cx="1580666" cy="1603195"/>
        </a:xfrm>
        <a:prstGeom prst="trapezoid">
          <a:avLst>
            <a:gd name="adj" fmla="val 5000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b="1" kern="1200" dirty="0"/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Федеральный 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</a:t>
          </a:r>
        </a:p>
      </dsp:txBody>
      <dsp:txXfrm>
        <a:off x="1580666" y="0"/>
        <a:ext cx="1580666" cy="1603195"/>
      </dsp:txXfrm>
    </dsp:sp>
    <dsp:sp modelId="{7099C5AD-A666-455F-9144-31509FAE35FB}">
      <dsp:nvSpPr>
        <dsp:cNvPr id="0" name=""/>
        <dsp:cNvSpPr/>
      </dsp:nvSpPr>
      <dsp:spPr>
        <a:xfrm>
          <a:off x="784674" y="1618730"/>
          <a:ext cx="3161332" cy="1603195"/>
        </a:xfrm>
        <a:prstGeom prst="trapezoid">
          <a:avLst>
            <a:gd name="adj" fmla="val 49297"/>
          </a:avLst>
        </a:prstGeom>
        <a:solidFill>
          <a:srgbClr val="FFC000">
            <a:alpha val="7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Региональный уровень</a:t>
          </a:r>
        </a:p>
      </dsp:txBody>
      <dsp:txXfrm>
        <a:off x="1337907" y="1618730"/>
        <a:ext cx="2054866" cy="1603195"/>
      </dsp:txXfrm>
    </dsp:sp>
    <dsp:sp modelId="{3405B94A-B110-4EB0-B99D-680A85764021}">
      <dsp:nvSpPr>
        <dsp:cNvPr id="0" name=""/>
        <dsp:cNvSpPr/>
      </dsp:nvSpPr>
      <dsp:spPr>
        <a:xfrm>
          <a:off x="0" y="3190855"/>
          <a:ext cx="4741999" cy="1603195"/>
        </a:xfrm>
        <a:prstGeom prst="trapezoid">
          <a:avLst>
            <a:gd name="adj" fmla="val 49297"/>
          </a:avLst>
        </a:prstGeom>
        <a:solidFill>
          <a:schemeClr val="accent2">
            <a:lumMod val="75000"/>
            <a:alpha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b="1" kern="1200" dirty="0"/>
            <a:t>Уровень организации</a:t>
          </a:r>
        </a:p>
      </dsp:txBody>
      <dsp:txXfrm>
        <a:off x="829849" y="3190855"/>
        <a:ext cx="3082299" cy="160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77C22-F089-4686-95F9-160C932F9A06}" type="datetimeFigureOut">
              <a:rPr lang="ru-RU" smtClean="0"/>
              <a:t>06.08.2025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87D78E-FD26-42A6-BE8B-4135B85B7D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1333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67D8501-3B49-49BD-834F-769B3A01D1A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82849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9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795018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10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2676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t>11</a:t>
            </a:fld>
            <a:endParaRPr lang="ru-RU" sz="1400" b="0" i="0" u="none" strike="noStrike" kern="1200" cap="none" spc="0" baseline="0">
              <a:solidFill>
                <a:srgbClr val="000000"/>
              </a:solidFill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2314613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73286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1D6A563-17C8-C008-99EE-74D4C052845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ln w="9528">
            <a:solidFill>
              <a:srgbClr val="000000"/>
            </a:solidFill>
            <a:prstDash val="solid"/>
            <a:miter/>
          </a:ln>
        </p:spPr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31E3D66-41EF-A398-68DC-DED29A57E1F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42ABFC7-A8E4-87B7-5819-3828905CD44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134D70C2-2F0F-4449-A73C-C082281807E7}" type="slidenum">
              <a: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1800" b="0" i="0" u="none" strike="noStrike" kern="0" cap="none" spc="0" baseline="0">
                  <a:solidFill>
                    <a:srgbClr val="000000"/>
                  </a:solidFill>
                  <a:uFillTx/>
                </a:defRPr>
              </a:pPr>
              <a:t>13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84783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6995F-9DA9-4771-0AF5-B55D629ABB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5C2FD7D-355D-2F71-2A40-075DF7BD49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E2A58D-0E89-77BA-1146-9F0B553A8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00B0D1-A029-41F0-AD45-E78FFB2C7954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8BB44B-A105-B398-E850-056207B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2FC96C-C9F4-DD1F-56BF-3B53A6888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740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D0C3A6-F945-810B-5E93-B0EEA5AAC2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78360-7AF6-189E-1B99-0064A4173D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CA6C88-F298-1C44-FAB0-2D9B6CF94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AC913D5-AF4D-EBB9-7C84-7A0832F4B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E219FB-93DE-9116-9B8D-4A7B582DB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5053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3CE68F2-FD47-B152-4E32-5C44141111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A3C0AE-E454-6B00-F727-87061B221A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8BC64F3-1762-E79A-CA08-35FF43AA6A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432F73-8425-6AD2-A2AF-7B27B21E8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3179746-CC4C-FA30-10F8-2218AF22A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0543759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 с маркер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7063" y="152417"/>
            <a:ext cx="11114615" cy="576263"/>
          </a:xfrm>
        </p:spPr>
        <p:txBody>
          <a:bodyPr/>
          <a:lstStyle>
            <a:lvl1pPr>
              <a:defRPr sz="3200">
                <a:solidFill>
                  <a:srgbClr val="1E86C8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8696" y="828949"/>
            <a:ext cx="11114617" cy="2776400"/>
          </a:xfrm>
        </p:spPr>
        <p:txBody>
          <a:bodyPr>
            <a:normAutofit/>
          </a:bodyPr>
          <a:lstStyle>
            <a:lvl1pPr marL="342866" indent="-342866" algn="l">
              <a:buFontTx/>
              <a:buBlip>
                <a:blip r:embed="rId2"/>
              </a:buBlip>
              <a:defRPr sz="2133"/>
            </a:lvl1pPr>
            <a:lvl2pPr marL="742879" marR="0" indent="-285722" algn="l" defTabSz="91431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200030" indent="-285722" algn="l">
              <a:buFontTx/>
              <a:buBlip>
                <a:blip r:embed="rId2"/>
              </a:buBlip>
              <a:defRPr sz="1401"/>
            </a:lvl3pPr>
            <a:lvl4pPr marL="1657187" indent="-285722" algn="l">
              <a:buFontTx/>
              <a:buBlip>
                <a:blip r:embed="rId2"/>
              </a:buBlip>
              <a:defRPr sz="1335"/>
            </a:lvl4pPr>
            <a:lvl5pPr marL="2000051" indent="-171434" algn="l">
              <a:buFontTx/>
              <a:buBlip>
                <a:blip r:embed="rId2"/>
              </a:buBlip>
              <a:defRPr sz="1200"/>
            </a:lvl5pPr>
            <a:lvl6pPr marL="2285772" indent="0" algn="ctr">
              <a:buNone/>
              <a:defRPr sz="1600"/>
            </a:lvl6pPr>
            <a:lvl7pPr marL="2742927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4" indent="0" algn="ctr">
              <a:buNone/>
              <a:defRPr sz="1600"/>
            </a:lvl9pPr>
          </a:lstStyle>
          <a:p>
            <a:r>
              <a:rPr lang="ru-RU" altLang="ru-RU"/>
              <a:t>Текст уровень 1</a:t>
            </a:r>
            <a:endParaRPr lang="en-US" altLang="ru-RU"/>
          </a:p>
          <a:p>
            <a:pPr lvl="1" fontAlgn="base">
              <a:spcAft>
                <a:spcPct val="0"/>
              </a:spcAft>
            </a:pPr>
            <a:r>
              <a:rPr lang="ru-RU" altLang="ru-RU"/>
              <a:t>Текст уровень 2</a:t>
            </a:r>
            <a:endParaRPr lang="en-US" altLang="ru-RU"/>
          </a:p>
          <a:p>
            <a:pPr lvl="2"/>
            <a:r>
              <a:rPr lang="ru-RU" altLang="ru-RU"/>
              <a:t>Текст уровень 3</a:t>
            </a:r>
            <a:endParaRPr lang="en-US" altLang="ru-RU"/>
          </a:p>
          <a:p>
            <a:pPr lvl="3"/>
            <a:r>
              <a:rPr lang="ru-RU" altLang="ru-RU"/>
              <a:t>Текст уровень 4</a:t>
            </a:r>
            <a:endParaRPr lang="en-US" altLang="ru-RU"/>
          </a:p>
          <a:p>
            <a:pPr lvl="4"/>
            <a:r>
              <a:rPr lang="ru-RU" altLang="ru-RU"/>
              <a:t>Текст уровень 5</a:t>
            </a:r>
            <a:endParaRPr lang="en-US" altLang="ru-RU"/>
          </a:p>
        </p:txBody>
      </p:sp>
      <p:sp>
        <p:nvSpPr>
          <p:cNvPr id="6" name="Text Placeholder 2"/>
          <p:cNvSpPr>
            <a:spLocks noGrp="1"/>
          </p:cNvSpPr>
          <p:nvPr>
            <p:ph idx="14"/>
          </p:nvPr>
        </p:nvSpPr>
        <p:spPr>
          <a:xfrm>
            <a:off x="527062" y="3605349"/>
            <a:ext cx="11137900" cy="27764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342866" indent="-342866">
              <a:buClr>
                <a:srgbClr val="1E86C8"/>
              </a:buClr>
              <a:buFont typeface="+mj-lt"/>
              <a:buAutoNum type="arabicPeriod"/>
              <a:defRPr sz="2133"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 marL="800020" indent="-342866">
              <a:buClr>
                <a:srgbClr val="1E86C8"/>
              </a:buClr>
              <a:buFont typeface="+mj-lt"/>
              <a:buAutoNum type="arabicPeriod"/>
              <a:defRPr sz="1600">
                <a:latin typeface="Verdana" panose="020B0604030504040204" pitchFamily="34" charset="0"/>
                <a:ea typeface="Verdana" panose="020B0604030504040204" pitchFamily="34" charset="0"/>
              </a:defRPr>
            </a:lvl2pPr>
            <a:lvl3pPr marL="1142889" indent="-228578">
              <a:buClr>
                <a:srgbClr val="1E86C8"/>
              </a:buClr>
              <a:buFont typeface="+mj-lt"/>
              <a:buAutoNum type="arabicPeriod"/>
              <a:defRPr sz="1401">
                <a:latin typeface="Verdana" panose="020B0604030504040204" pitchFamily="34" charset="0"/>
                <a:ea typeface="Verdana" panose="020B0604030504040204" pitchFamily="34" charset="0"/>
              </a:defRPr>
            </a:lvl3pPr>
            <a:lvl4pPr marL="1600041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4pPr>
            <a:lvl5pPr marL="2057195" indent="-228578">
              <a:buClr>
                <a:srgbClr val="1E86C8"/>
              </a:buClr>
              <a:buFont typeface="+mj-lt"/>
              <a:buAutoNum type="arabicPeriod"/>
              <a:defRPr sz="1335">
                <a:latin typeface="Verdana" panose="020B0604030504040204" pitchFamily="34" charset="0"/>
                <a:ea typeface="Verdana" panose="020B0604030504040204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955511F-8360-43C1-A8A4-E0AB5E019E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19"/>
          <a:stretch/>
        </p:blipFill>
        <p:spPr>
          <a:xfrm>
            <a:off x="10740009" y="6406790"/>
            <a:ext cx="1328304" cy="3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285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7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653154-E84C-41DF-B5DA-EC6BBDAF4A27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69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B6EF6-91A9-45D4-90F2-6D7F1684EEAD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06072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76FB03-7E63-4E96-8E71-64D8AAAA05E5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8488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10540-5065-4154-B575-25F045956217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34231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8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319B64-BEA0-4646-B2DC-9848AD041FF0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3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D4C0B-81BA-44B0-9873-B784BFDAA5C9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8837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93CF4-D6E8-4C91-A0C2-281C5183E81D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4097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8B82C5-7ABB-5555-BC81-4C48D50DB6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A078E8-B34D-05CA-0F95-B9CB5E9493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D52F5-1783-D679-8A3C-0B2E44FE2B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B2FE09-8D74-C8C0-F9F9-A73D3593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51D162-5DF3-3638-AE0A-13D00372D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7546567"/>
      </p:ext>
    </p:extLst>
  </p:cSld>
  <p:clrMapOvr>
    <a:masterClrMapping/>
  </p:clrMapOvr>
  <p:hf hd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22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6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22" y="1435104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2BA916-F477-4046-8D7F-52FEE71D902C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173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48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3FF46-2893-462E-B2F1-225924908D8D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84988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1411B-D92D-4D4A-AE7C-DA3B657800A4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97003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F3428-DA13-4CD4-A0C1-213CC02A17F0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18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1137F6-E706-297F-541B-B12DC1E6EE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3613FC-7E06-2CD9-92C1-1539BAA0D3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A66276-F5AF-3AAA-15AE-D8E1CE005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0B54E-2E8C-4E8D-BDB7-3F7DBF5790BF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0915391-5213-B914-52CB-5A42930E6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2452F2-A10F-E946-7433-0AA92C484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74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2C5DDE-FF03-E9DD-DA86-10A12838F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605A117-C30B-C21F-CE9D-A12358EC28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62B554A-2F90-8C72-78F0-32BA7DFB18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A38B57-C107-74BB-3FC7-FB14BD465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BE5704-0F8D-CD3C-61F0-7D624CE3D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113D26E-A090-CA3B-46ED-B5A90C1E8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381927"/>
      </p:ext>
    </p:extLst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9660D9-D27E-049C-A52B-BEBD9974C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28FFD2-1065-EF57-32B6-B4D5428022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00F03E-1DCF-74CB-3BD3-7ECB089A1F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DE00BE5-FFA7-D54C-D7FB-4822D4B289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C10BC8F-930C-98CD-CDBE-01102317C8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2848A45-3F6F-C61A-2FF4-85D87B31E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1A7CF2D-5418-0563-DA75-60E83477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1BEEF0F-498F-41A3-709C-084B37FDE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095365"/>
      </p:ext>
    </p:extLst>
  </p:cSld>
  <p:clrMapOvr>
    <a:masterClrMapping/>
  </p:clrMapOvr>
  <p:hf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7D0C30-9D4E-16A3-430C-3484AD0948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15A0063-0755-A2D7-73FC-883A7C0E7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CE2EE-DDC3-4BB3-9551-B1CD9F85AB15}" type="datetime1">
              <a:rPr lang="ru-RU" smtClean="0"/>
              <a:t>06.08.2025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9A8EA6-D612-FC5A-1F14-6C9C1FD9D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165FB1-0B18-14AE-0EDD-866E83E801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46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B71D3AA-1A4F-DE46-7ED4-F4D0CF83D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691CA7-BA00-4A64-9E64-4B8153031754}" type="datetime1">
              <a:rPr lang="ru-RU" smtClean="0"/>
              <a:t>06.08.2025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81FDE1-A6DA-9196-965B-57D271E8B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8065F1-60E5-0F26-2881-A6A667154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779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9002DB2-1CE4-E2CD-4C50-EB9162141A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30178BB-F054-D04B-D3E0-EDED3F3708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EF041D4-3717-E34A-8DDC-A160D531E2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8DFF71-62A1-B630-11E8-AB77B0334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E607F-8FA4-6938-C9DB-8B2426CFD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27F642D-AB5D-5508-07DE-187FF0142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321727"/>
      </p:ext>
    </p:extLst>
  </p:cSld>
  <p:clrMapOvr>
    <a:masterClrMapping/>
  </p:clrMapOvr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8C2B01-725B-CA00-AF3C-51113E06E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718811F-0028-4441-3FC0-6B00223EC2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A1837A5-6C37-A929-A1CE-87D9D24E4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61C7F6-5C34-1DE8-FA46-C1569D807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CBFEB-1D2E-49BC-B118-95877A558E55}" type="datetime1">
              <a:rPr lang="ru-RU" smtClean="0"/>
              <a:t>06.08.2025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7F7A5A8-E6DD-9528-E6E5-8345CE740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E0FD722-EC96-BC74-B66D-CB348B8D8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716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59A061-BCB4-1370-4888-BBDD02450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D00A1E-F0D4-7199-9446-5ABBD42427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2BB177F-D253-2ED3-DE72-3BAED384738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3C77C-3FCE-4E76-8077-78C8A6EEA6DB}" type="datetime1">
              <a:rPr lang="ru-RU" smtClean="0"/>
              <a:t>06.08.2025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6EBCE12-D5AE-D340-2318-8EFB471AFE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Эффективный регион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9D27212-7B4E-DBB7-7156-DD34B69E01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90C56B-5D9E-4120-9145-53210748885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58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  <p:sldLayoutId id="2147483956" r:id="rId2"/>
    <p:sldLayoutId id="2147483957" r:id="rId3"/>
    <p:sldLayoutId id="2147483958" r:id="rId4"/>
    <p:sldLayoutId id="2147483959" r:id="rId5"/>
    <p:sldLayoutId id="2147483960" r:id="rId6"/>
    <p:sldLayoutId id="2147483961" r:id="rId7"/>
    <p:sldLayoutId id="2147483962" r:id="rId8"/>
    <p:sldLayoutId id="2147483963" r:id="rId9"/>
    <p:sldLayoutId id="2147483964" r:id="rId10"/>
    <p:sldLayoutId id="2147483965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3BC51-48CD-4653-BB47-5F4125556576}" type="datetime1">
              <a:rPr lang="ru-RU" smtClean="0"/>
              <a:pPr/>
              <a:t>06.08.2025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4438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68" r:id="rId2"/>
    <p:sldLayoutId id="2147483969" r:id="rId3"/>
    <p:sldLayoutId id="2147483970" r:id="rId4"/>
    <p:sldLayoutId id="2147483971" r:id="rId5"/>
    <p:sldLayoutId id="2147483972" r:id="rId6"/>
    <p:sldLayoutId id="2147483973" r:id="rId7"/>
    <p:sldLayoutId id="2147483974" r:id="rId8"/>
    <p:sldLayoutId id="2147483975" r:id="rId9"/>
    <p:sldLayoutId id="2147483976" r:id="rId10"/>
    <p:sldLayoutId id="214748397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DE7BCB-3DB3-D029-0DC1-97A59BC31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0824" y="2130839"/>
            <a:ext cx="8689976" cy="944617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дошкольное образовательное учреждение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№15»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EF8767-0FDF-EBB9-450C-8E659DC2F2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0824" y="3481590"/>
            <a:ext cx="9014653" cy="1063906"/>
          </a:xfrm>
        </p:spPr>
        <p:txBody>
          <a:bodyPr>
            <a:normAutofit fontScale="92500"/>
          </a:bodyPr>
          <a:lstStyle/>
          <a:p>
            <a:r>
              <a:rPr lang="ru-RU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Тема:</a:t>
            </a:r>
          </a:p>
          <a:p>
            <a:r>
              <a:rPr lang="ru-RU" dirty="0">
                <a:solidFill>
                  <a:srgbClr val="2C2C2C"/>
                </a:solidFill>
                <a:latin typeface="PT Sans" panose="020B0503020203020204" pitchFamily="34" charset="-52"/>
              </a:rPr>
              <a:t>«</a:t>
            </a:r>
            <a:r>
              <a:rPr lang="ru-RU" dirty="0">
                <a:solidFill>
                  <a:srgbClr val="2C2C2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процесса навигации в помещении и на территории ДОУ»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9AEBA1-3725-13D7-4574-7C256A8114D1}"/>
              </a:ext>
            </a:extLst>
          </p:cNvPr>
          <p:cNvSpPr txBox="1"/>
          <p:nvPr/>
        </p:nvSpPr>
        <p:spPr>
          <a:xfrm>
            <a:off x="5317289" y="6186502"/>
            <a:ext cx="13142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Курск, 2024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002E99-8984-683F-7E7A-0FCFED5526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F1D5E5A-94DB-766E-3614-42DEE80FE04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12" name="Подзаголовок 2">
            <a:extLst>
              <a:ext uri="{FF2B5EF4-FFF2-40B4-BE49-F238E27FC236}">
                <a16:creationId xmlns:a16="http://schemas.microsoft.com/office/drawing/2014/main" id="{8A36FE74-9250-9E84-58AA-D6CCB95E6620}"/>
              </a:ext>
            </a:extLst>
          </p:cNvPr>
          <p:cNvSpPr txBox="1">
            <a:spLocks/>
          </p:cNvSpPr>
          <p:nvPr/>
        </p:nvSpPr>
        <p:spPr>
          <a:xfrm>
            <a:off x="1416850" y="576885"/>
            <a:ext cx="8689976" cy="13715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200" kern="1200" cap="all" baseline="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None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Проект «ЭФФЕКТИВНЫЙ РЕГИОН»</a:t>
            </a:r>
          </a:p>
        </p:txBody>
      </p:sp>
    </p:spTree>
    <p:extLst>
      <p:ext uri="{BB962C8B-B14F-4D97-AF65-F5344CB8AC3E}">
        <p14:creationId xmlns:p14="http://schemas.microsoft.com/office/powerpoint/2010/main" val="3839661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10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5638" y="5033713"/>
            <a:ext cx="3363600" cy="145386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53299" y="5033713"/>
            <a:ext cx="3556005" cy="1487742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изготовлена удобная навигация внутри и на территории ДОО (схемы территории и здания с обозначением объектов  и кабинетов внутри здания)</a:t>
            </a:r>
          </a:p>
        </p:txBody>
      </p:sp>
      <p:graphicFrame>
        <p:nvGraphicFramePr>
          <p:cNvPr id="22" name="Диаграмма 27">
            <a:extLst>
              <a:ext uri="{FF2B5EF4-FFF2-40B4-BE49-F238E27FC236}">
                <a16:creationId xmlns:a16="http://schemas.microsoft.com/office/drawing/2014/main" id="{2822951D-952F-9102-542C-64DC64225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370" y="3790750"/>
          <a:ext cx="2135173" cy="1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E14044EF-2133-4C53-CB65-7E988E25ADA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302" y="2319665"/>
            <a:ext cx="2160240" cy="21570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4BA4A60-D7EC-6B42-27F0-6C56A053871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288" y="2403178"/>
            <a:ext cx="2232249" cy="2157068"/>
          </a:xfrm>
          <a:prstGeom prst="rect">
            <a:avLst/>
          </a:prstGeom>
        </p:spPr>
      </p:pic>
      <p:sp>
        <p:nvSpPr>
          <p:cNvPr id="29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1523315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Ориентироваться на территории и в здании ДОО стало гораздо проще</a:t>
            </a:r>
          </a:p>
        </p:txBody>
      </p:sp>
    </p:spTree>
    <p:extLst>
      <p:ext uri="{BB962C8B-B14F-4D97-AF65-F5344CB8AC3E}">
        <p14:creationId xmlns:p14="http://schemas.microsoft.com/office/powerpoint/2010/main" val="26425479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11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5638" y="5033713"/>
            <a:ext cx="3363600" cy="145386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53299" y="5033713"/>
            <a:ext cx="3556005" cy="1487742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изготовлена удобная навигация внутри и на территории ДОО (схемы территории и здания с обозначением объектов  и кабинетов внутри здания)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30D108B-8B2A-4236-95AC-70E79439F9C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502" y="2405544"/>
            <a:ext cx="2376264" cy="223224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FA6B2524-84F1-4ECE-8633-638A4CE7740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33" y="2446444"/>
            <a:ext cx="2647534" cy="2232248"/>
          </a:xfrm>
          <a:prstGeom prst="rect">
            <a:avLst/>
          </a:prstGeom>
        </p:spPr>
      </p:pic>
      <p:sp>
        <p:nvSpPr>
          <p:cNvPr id="31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1523315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Ориентироваться на территории и в здании ДОО стало гораздо проще</a:t>
            </a:r>
          </a:p>
        </p:txBody>
      </p:sp>
    </p:spTree>
    <p:extLst>
      <p:ext uri="{BB962C8B-B14F-4D97-AF65-F5344CB8AC3E}">
        <p14:creationId xmlns:p14="http://schemas.microsoft.com/office/powerpoint/2010/main" val="850200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Результат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Решение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Проблема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333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333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0C56B-5D9E-4120-9145-53210748885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5638" y="5033713"/>
            <a:ext cx="3363600" cy="145386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53299" y="5033713"/>
            <a:ext cx="3556005" cy="1487742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Разработана и изготовлена удобная навигация внутри и на территории ДОО (схемы территории и здания с обозначением объектов  и кабинетов внутри здания)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CA489050-BE34-4B09-B5B8-61783B123CE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733" y="2272961"/>
            <a:ext cx="2205608" cy="2157068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438A426-D94E-448B-82EE-263BD3F7BB3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4558" y="2319970"/>
            <a:ext cx="2275986" cy="2157068"/>
          </a:xfrm>
          <a:prstGeom prst="rect">
            <a:avLst/>
          </a:prstGeom>
        </p:spPr>
      </p:pic>
      <p:sp>
        <p:nvSpPr>
          <p:cNvPr id="29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1523315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Ориентироваться на территории и в здании ДОО стало гораздо проще</a:t>
            </a:r>
          </a:p>
        </p:txBody>
      </p:sp>
    </p:spTree>
    <p:extLst>
      <p:ext uri="{BB962C8B-B14F-4D97-AF65-F5344CB8AC3E}">
        <p14:creationId xmlns:p14="http://schemas.microsoft.com/office/powerpoint/2010/main" val="3857293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Результат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Решение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667" b="1" i="0" u="none" strike="noStrike" kern="0" cap="none" spc="-1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ea typeface="DejaVu Sans"/>
                <a:cs typeface="+mn-cs"/>
              </a:rPr>
              <a:t>Проблема</a:t>
            </a:r>
            <a:endParaRPr kumimoji="0" lang="ru-RU" sz="2667" b="0" i="0" u="none" strike="noStrike" kern="0" cap="none" spc="-1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333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1333" b="0" i="0" u="none" strike="noStrike" kern="0" cap="none" spc="-1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704369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16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Снижение времени поиска объекта(мин.)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№2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490C56B-5D9E-4120-9145-53210748885E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377126" y="2690169"/>
            <a:ext cx="3662994" cy="1315724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lvl="0"/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Потеря времени родителей и посетителей ДОУ при поиске нужного объекта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272949" y="2707353"/>
            <a:ext cx="3436355" cy="1355060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 lvl="0"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Родители\посетители не теряют время на поиск помещения или специалиста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8" name="Стрелка: вправо 33">
            <a:extLst>
              <a:ext uri="{FF2B5EF4-FFF2-40B4-BE49-F238E27FC236}">
                <a16:creationId xmlns:a16="http://schemas.microsoft.com/office/drawing/2014/main" id="{30A0CE62-29BF-0C69-C2F0-2B1C884A3555}"/>
              </a:ext>
            </a:extLst>
          </p:cNvPr>
          <p:cNvSpPr/>
          <p:nvPr/>
        </p:nvSpPr>
        <p:spPr>
          <a:xfrm rot="5400013">
            <a:off x="11293921" y="4454523"/>
            <a:ext cx="522817" cy="156629"/>
          </a:xfrm>
          <a:custGeom>
            <a:avLst>
              <a:gd name="f0" fmla="val 18364"/>
              <a:gd name="f1" fmla="val 54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10800"/>
              <a:gd name="f10" fmla="+- 0 0 0"/>
              <a:gd name="f11" fmla="+- 0 0 180"/>
              <a:gd name="f12" fmla="*/ f5 1 21600"/>
              <a:gd name="f13" fmla="*/ f6 1 21600"/>
              <a:gd name="f14" fmla="+- f8 0 f7"/>
              <a:gd name="f15" fmla="pin 0 f0 21600"/>
              <a:gd name="f16" fmla="pin 0 f1 10800"/>
              <a:gd name="f17" fmla="*/ f10 f2 1"/>
              <a:gd name="f18" fmla="*/ f11 f2 1"/>
              <a:gd name="f19" fmla="val f15"/>
              <a:gd name="f20" fmla="val f16"/>
              <a:gd name="f21" fmla="*/ f14 1 21600"/>
              <a:gd name="f22" fmla="*/ f15 f12 1"/>
              <a:gd name="f23" fmla="*/ f16 f13 1"/>
              <a:gd name="f24" fmla="*/ f17 1 f4"/>
              <a:gd name="f25" fmla="*/ f18 1 f4"/>
              <a:gd name="f26" fmla="+- 21600 0 f20"/>
              <a:gd name="f27" fmla="+- 21600 0 f19"/>
              <a:gd name="f28" fmla="*/ 0 f21 1"/>
              <a:gd name="f29" fmla="*/ 21600 f21 1"/>
              <a:gd name="f30" fmla="*/ f20 f13 1"/>
              <a:gd name="f31" fmla="*/ f19 f12 1"/>
              <a:gd name="f32" fmla="+- f24 0 f3"/>
              <a:gd name="f33" fmla="+- f25 0 f3"/>
              <a:gd name="f34" fmla="*/ f27 f20 1"/>
              <a:gd name="f35" fmla="*/ f28 1 f21"/>
              <a:gd name="f36" fmla="*/ f29 1 f21"/>
              <a:gd name="f37" fmla="*/ f26 f13 1"/>
              <a:gd name="f38" fmla="*/ f34 1 10800"/>
              <a:gd name="f39" fmla="*/ f35 f12 1"/>
              <a:gd name="f40" fmla="*/ f35 f13 1"/>
              <a:gd name="f41" fmla="*/ f36 f13 1"/>
              <a:gd name="f42" fmla="+- f19 f38 0"/>
              <a:gd name="f43" fmla="*/ f42 f12 1"/>
            </a:gdLst>
            <a:ahLst>
              <a:ahXY gdRefX="f0" minX="f7" maxX="f8" gdRefY="f1" minY="f7" maxY="f9">
                <a:pos x="f22" y="f2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31" y="f40"/>
              </a:cxn>
              <a:cxn ang="f33">
                <a:pos x="f31" y="f41"/>
              </a:cxn>
            </a:cxnLst>
            <a:rect l="f39" t="f30" r="f43" b="f37"/>
            <a:pathLst>
              <a:path w="21600" h="21600">
                <a:moveTo>
                  <a:pt x="f7" y="f20"/>
                </a:moveTo>
                <a:lnTo>
                  <a:pt x="f19" y="f20"/>
                </a:lnTo>
                <a:lnTo>
                  <a:pt x="f19" y="f7"/>
                </a:lnTo>
                <a:lnTo>
                  <a:pt x="f8" y="f9"/>
                </a:lnTo>
                <a:lnTo>
                  <a:pt x="f19" y="f8"/>
                </a:lnTo>
                <a:lnTo>
                  <a:pt x="f19" y="f26"/>
                </a:lnTo>
                <a:lnTo>
                  <a:pt x="f7" y="f26"/>
                </a:lnTo>
                <a:close/>
              </a:path>
            </a:pathLst>
          </a:custGeom>
          <a:solidFill>
            <a:srgbClr val="4472C4"/>
          </a:solidFill>
          <a:ln w="12701">
            <a:solidFill>
              <a:srgbClr val="2F528F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kumimoji="0" lang="ru-RU" sz="2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33BE4C3D-19FB-7C51-6FB8-7D12EE6FCC1A}"/>
              </a:ext>
            </a:extLst>
          </p:cNvPr>
          <p:cNvSpPr txBox="1"/>
          <p:nvPr/>
        </p:nvSpPr>
        <p:spPr>
          <a:xfrm>
            <a:off x="11540070" y="4349770"/>
            <a:ext cx="681569" cy="61555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itchFamily="34"/>
                <a:ea typeface="+mn-ea"/>
                <a:cs typeface="+mn-cs"/>
              </a:rPr>
              <a:t>14 мин</a:t>
            </a:r>
          </a:p>
        </p:txBody>
      </p:sp>
      <p:graphicFrame>
        <p:nvGraphicFramePr>
          <p:cNvPr id="22" name="Диаграмма 27">
            <a:extLst>
              <a:ext uri="{FF2B5EF4-FFF2-40B4-BE49-F238E27FC236}">
                <a16:creationId xmlns:a16="http://schemas.microsoft.com/office/drawing/2014/main" id="{2822951D-952F-9102-542C-64DC642258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286370" y="3790750"/>
          <a:ext cx="2135173" cy="1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260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Объект 10">
            <a:extLst>
              <a:ext uri="{FF2B5EF4-FFF2-40B4-BE49-F238E27FC236}">
                <a16:creationId xmlns:a16="http://schemas.microsoft.com/office/drawing/2014/main" id="{4AA6C0EB-1A5A-EB32-927F-FF1F0762B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1603742"/>
              </p:ext>
            </p:extLst>
          </p:nvPr>
        </p:nvGraphicFramePr>
        <p:xfrm>
          <a:off x="4899163" y="1041813"/>
          <a:ext cx="2393673" cy="5121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9204FB-EA6C-5EE5-BAC8-75BB1EED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2D49D71-60D3-55B6-93D8-40ACB09A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14</a:t>
            </a:fld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13EDE1C-D165-BF71-F1B7-4F8553E21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9435" y="320260"/>
            <a:ext cx="8080513" cy="721553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dirty="0"/>
              <a:t>Итоги реализации проекта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5D89743-13A7-FBBC-27B7-A8352EA97B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DD5EF6F-6C5C-0BE4-697C-A923C1D3C13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8979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Объект 9">
            <a:extLst>
              <a:ext uri="{FF2B5EF4-FFF2-40B4-BE49-F238E27FC236}">
                <a16:creationId xmlns:a16="http://schemas.microsoft.com/office/drawing/2014/main" id="{45F86F39-013A-7CE7-8789-06A8085C0DD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7376162"/>
              </p:ext>
            </p:extLst>
          </p:nvPr>
        </p:nvGraphicFramePr>
        <p:xfrm>
          <a:off x="956930" y="1825625"/>
          <a:ext cx="10396870" cy="1285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87525">
                  <a:extLst>
                    <a:ext uri="{9D8B030D-6E8A-4147-A177-3AD203B41FA5}">
                      <a16:colId xmlns:a16="http://schemas.microsoft.com/office/drawing/2014/main" val="3843130081"/>
                    </a:ext>
                  </a:extLst>
                </a:gridCol>
                <a:gridCol w="2306973">
                  <a:extLst>
                    <a:ext uri="{9D8B030D-6E8A-4147-A177-3AD203B41FA5}">
                      <a16:colId xmlns:a16="http://schemas.microsoft.com/office/drawing/2014/main" val="2421783329"/>
                    </a:ext>
                  </a:extLst>
                </a:gridCol>
                <a:gridCol w="2181137">
                  <a:extLst>
                    <a:ext uri="{9D8B030D-6E8A-4147-A177-3AD203B41FA5}">
                      <a16:colId xmlns:a16="http://schemas.microsoft.com/office/drawing/2014/main" val="2315216544"/>
                    </a:ext>
                  </a:extLst>
                </a:gridCol>
                <a:gridCol w="1421235">
                  <a:extLst>
                    <a:ext uri="{9D8B030D-6E8A-4147-A177-3AD203B41FA5}">
                      <a16:colId xmlns:a16="http://schemas.microsoft.com/office/drawing/2014/main" val="15786620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Показатель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Текущее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Целевое состояние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Результат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463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1. </a:t>
                      </a:r>
                      <a:r>
                        <a:rPr lang="ru-RU" dirty="0">
                          <a:solidFill>
                            <a:schemeClr val="tx1"/>
                          </a:solidFill>
                        </a:rPr>
                        <a:t>Сокращение временных затрат родителей на 14 мин  для нахождения нужного объекта или специалиста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20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 мин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- 14 мин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3959130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CD64F24-9FDB-620F-FD97-2ECA5A201F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5DC77C8-D345-B14E-8073-A3AD88D4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EBF2E2-1B24-EC02-F810-3226304BC8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6EA459-8563-38B2-74AB-7254C7B49C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827E43E9-8A06-7AB9-D8DD-32F69A61C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653" y="203637"/>
            <a:ext cx="7735349" cy="69015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20" tIns="60960" rIns="121920" bIns="60960" numCol="1" rtlCol="0" anchor="ctr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ru-RU" dirty="0"/>
              <a:t>Достижение целевых показателей</a:t>
            </a:r>
          </a:p>
        </p:txBody>
      </p:sp>
    </p:spTree>
    <p:extLst>
      <p:ext uri="{BB962C8B-B14F-4D97-AF65-F5344CB8AC3E}">
        <p14:creationId xmlns:p14="http://schemas.microsoft.com/office/powerpoint/2010/main" val="38271048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42FD3-BC04-8BD6-217C-4255B55B86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10A84F8-9BB7-6BD6-FFF6-FA7B9C44C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51573" cy="4351338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	Итог реализации проекта - </a:t>
            </a:r>
            <a:r>
              <a:rPr lang="ru-RU" kern="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kern="150" dirty="0">
                <a:effectLst/>
                <a:latin typeface="Times New Roman" panose="02020603050405020304" pitchFamily="18" charset="0"/>
                <a:ea typeface="Andale Sans UI"/>
                <a:cs typeface="Times New Roman" panose="02020603050405020304" pitchFamily="18" charset="0"/>
              </a:rPr>
              <a:t>окращение временных затрат родителей в среднем на 14 мин для нахождения нужного помещения или специалиста.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	Разработана</a:t>
            </a:r>
            <a:r>
              <a:rPr lang="ru-RU" baseline="0" dirty="0">
                <a:latin typeface="Times New Roman" panose="02020603050405020304" pitchFamily="18" charset="0"/>
                <a:cs typeface="Times New Roman" pitchFamily="18" charset="0"/>
              </a:rPr>
              <a:t> у</a:t>
            </a:r>
            <a:r>
              <a:rPr lang="ru-RU" dirty="0">
                <a:latin typeface="Times New Roman" panose="02020603050405020304" pitchFamily="18" charset="0"/>
                <a:cs typeface="Times New Roman" pitchFamily="18" charset="0"/>
              </a:rPr>
              <a:t>добная навигация, ориентироваться на территории и в здании ДОУ стало гораздо проще. Сотрудники выполняют свои должностные обязанности и не отвлекаются на посетителей ДОУ. Не нарушается режим и санитарное состояние ДОУ.</a:t>
            </a:r>
          </a:p>
          <a:p>
            <a:pPr marL="0" indent="0">
              <a:buNone/>
            </a:pPr>
            <a:endParaRPr lang="ru-RU" sz="4400" kern="150" dirty="0">
              <a:effectLst/>
              <a:latin typeface="Times New Roman" panose="02020603050405020304" pitchFamily="18" charset="0"/>
              <a:ea typeface="Andale Sans UI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ru-RU" dirty="0"/>
              <a:t> 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681199B-726B-FDC5-2EF4-E1AC2588F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61B8993-AC62-57CB-39DD-C1A11C276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16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B8F2174-D4EC-17CB-630E-2557235AD2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D2713A-2776-8A57-59B4-2FEB4362A9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1462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26546C-3173-A58A-01C5-DE2A15F41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0686" y="-146278"/>
            <a:ext cx="9743114" cy="1325563"/>
          </a:xfrm>
        </p:spPr>
        <p:txBody>
          <a:bodyPr/>
          <a:lstStyle/>
          <a:p>
            <a:r>
              <a:rPr lang="ru-RU" dirty="0"/>
              <a:t>Краткое описание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75E739-5FD6-AA8A-44BE-70BC44F07F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314" y="1048421"/>
            <a:ext cx="11344111" cy="55758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0" i="0" dirty="0">
                <a:solidFill>
                  <a:srgbClr val="2C2C2C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/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выборе темы проекта мы руководились тем, что одной из проблем нашего детского сада является сложность расположения групп, кабинетов в помещении и наличие множества веранд на территории. Человеку, который впервые попадает на территорию нашего детского сада, крайне сложно ориентироваться. Поиск необходимого кабинета, помещения занимает много времени, посетитель вынужден обращаться за помощью к сотрудникам ДОУ, отвлекая их от выполнения должностных обязанностей.</a:t>
            </a:r>
          </a:p>
          <a:p>
            <a:pPr marL="0" indent="0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Целью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проекта мы определили сокращение времени поиска расположения образовательно-воспитательных пространств в здании и на территории детского сада родителями, посетителями и, как следствие, повышение качества предоставляемых услуг родителям (законным представителям) и посетителям нашего учреждения.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098C6B5-59C2-F45B-E6DD-0758963B6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A8D66A-0796-2B00-F04B-8DE6A7819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9612FF8-2BE9-6C26-A099-3C31863AA38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5083005-9003-A790-A73C-89820914EF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4654" y="102882"/>
            <a:ext cx="1134247" cy="11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2570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CCD9793-EF0F-EA7E-1943-02FA7DF52A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7" r="4357"/>
          <a:stretch/>
        </p:blipFill>
        <p:spPr>
          <a:xfrm rot="16200000">
            <a:off x="2965862" y="-1419993"/>
            <a:ext cx="6260277" cy="9697985"/>
          </a:xfrm>
          <a:prstGeom prst="rect">
            <a:avLst/>
          </a:prstGeom>
        </p:spPr>
      </p:pic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40D5830-1235-F3DF-0549-316D6ADC0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4816F67-C950-D6E5-9770-17ECA4F42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3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AEFE60D-77BE-E4B3-A0F7-D1E1D4FFF8D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4675" y="401244"/>
            <a:ext cx="978250" cy="97825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B69252-61C3-8840-69A3-9BC4AFB652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003" y="298862"/>
            <a:ext cx="1020281" cy="1183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9835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37838-AD03-9072-B196-1FAAD157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КАРТА ТЕКУЩЕГО СОСТОЯНИЯ ПРОЦЕССА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навигации в помещении и на территории ДОУ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DB765E-553C-FDCF-897C-1DB03D29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E3D7F7-98D7-2898-5F86-D38AE23FADE2}"/>
              </a:ext>
            </a:extLst>
          </p:cNvPr>
          <p:cNvSpPr/>
          <p:nvPr/>
        </p:nvSpPr>
        <p:spPr>
          <a:xfrm>
            <a:off x="1981201" y="1417640"/>
            <a:ext cx="1162472" cy="12192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Родитель, посетитель направляется от калитки ко  входу в здание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</a:t>
            </a:r>
          </a:p>
        </p:txBody>
      </p:sp>
      <p:sp>
        <p:nvSpPr>
          <p:cNvPr id="5" name="Взрыв: 14 точек 4">
            <a:extLst>
              <a:ext uri="{FF2B5EF4-FFF2-40B4-BE49-F238E27FC236}">
                <a16:creationId xmlns:a16="http://schemas.microsoft.com/office/drawing/2014/main" id="{FE490738-C15C-EB7C-681A-0B411DCE86C0}"/>
              </a:ext>
            </a:extLst>
          </p:cNvPr>
          <p:cNvSpPr/>
          <p:nvPr/>
        </p:nvSpPr>
        <p:spPr>
          <a:xfrm>
            <a:off x="2829349" y="1127127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1FFF56-0A3B-C28A-F861-9AB33AFBDE95}"/>
              </a:ext>
            </a:extLst>
          </p:cNvPr>
          <p:cNvSpPr/>
          <p:nvPr/>
        </p:nvSpPr>
        <p:spPr>
          <a:xfrm>
            <a:off x="3457999" y="1417641"/>
            <a:ext cx="1320659" cy="127711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Родитель\посетитель входит в здание (надевает бахилы, подготавливает документы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цикла –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 мин</a:t>
            </a:r>
          </a:p>
        </p:txBody>
      </p:sp>
      <p:sp>
        <p:nvSpPr>
          <p:cNvPr id="7" name="Взрыв: 14 точек 6">
            <a:extLst>
              <a:ext uri="{FF2B5EF4-FFF2-40B4-BE49-F238E27FC236}">
                <a16:creationId xmlns:a16="http://schemas.microsoft.com/office/drawing/2014/main" id="{5E753308-5626-A082-9F19-425FCC0960D9}"/>
              </a:ext>
            </a:extLst>
          </p:cNvPr>
          <p:cNvSpPr/>
          <p:nvPr/>
        </p:nvSpPr>
        <p:spPr>
          <a:xfrm>
            <a:off x="4647387" y="1173768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BCDF07-DDC5-BB70-79FC-44BB495F09B2}"/>
              </a:ext>
            </a:extLst>
          </p:cNvPr>
          <p:cNvSpPr/>
          <p:nvPr/>
        </p:nvSpPr>
        <p:spPr>
          <a:xfrm>
            <a:off x="5149553" y="1417640"/>
            <a:ext cx="1162471" cy="12192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Вахтер регистрирует посетителя, дает словесную инструкцию </a:t>
            </a:r>
            <a:endParaRPr lang="en-US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–</a:t>
            </a:r>
            <a:r>
              <a:rPr lang="en-US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 мин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833DFB-41A5-DA58-5E6D-6D60FF8FD767}"/>
              </a:ext>
            </a:extLst>
          </p:cNvPr>
          <p:cNvSpPr/>
          <p:nvPr/>
        </p:nvSpPr>
        <p:spPr>
          <a:xfrm>
            <a:off x="6927259" y="1417640"/>
            <a:ext cx="1162472" cy="121927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Посетитель ищет нужный объект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ru-RU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цикла –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мин</a:t>
            </a:r>
          </a:p>
        </p:txBody>
      </p:sp>
      <p:sp>
        <p:nvSpPr>
          <p:cNvPr id="12" name="Взрыв: 14 точек 11">
            <a:extLst>
              <a:ext uri="{FF2B5EF4-FFF2-40B4-BE49-F238E27FC236}">
                <a16:creationId xmlns:a16="http://schemas.microsoft.com/office/drawing/2014/main" id="{77DB8EC4-E48F-00EF-34AD-58A8AAF65354}"/>
              </a:ext>
            </a:extLst>
          </p:cNvPr>
          <p:cNvSpPr/>
          <p:nvPr/>
        </p:nvSpPr>
        <p:spPr>
          <a:xfrm>
            <a:off x="7982294" y="1158761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Взрыв: 14 точек 12">
            <a:extLst>
              <a:ext uri="{FF2B5EF4-FFF2-40B4-BE49-F238E27FC236}">
                <a16:creationId xmlns:a16="http://schemas.microsoft.com/office/drawing/2014/main" id="{A30BAD47-646F-4E5D-4CE1-22EE12B7DC62}"/>
              </a:ext>
            </a:extLst>
          </p:cNvPr>
          <p:cNvSpPr/>
          <p:nvPr/>
        </p:nvSpPr>
        <p:spPr>
          <a:xfrm>
            <a:off x="7897589" y="2295717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99C8DAFA-3903-7933-17F6-DAD47C214CF4}"/>
              </a:ext>
            </a:extLst>
          </p:cNvPr>
          <p:cNvSpPr/>
          <p:nvPr/>
        </p:nvSpPr>
        <p:spPr>
          <a:xfrm>
            <a:off x="8832304" y="1417640"/>
            <a:ext cx="1162472" cy="120022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Посетитель спрашивает у сотрудника ДОУ, как найти нужный объект</a:t>
            </a:r>
            <a:endParaRPr lang="en-US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цикла-</a:t>
            </a: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мин</a:t>
            </a:r>
          </a:p>
        </p:txBody>
      </p:sp>
      <p:sp>
        <p:nvSpPr>
          <p:cNvPr id="15" name="Взрыв: 14 точек 14">
            <a:extLst>
              <a:ext uri="{FF2B5EF4-FFF2-40B4-BE49-F238E27FC236}">
                <a16:creationId xmlns:a16="http://schemas.microsoft.com/office/drawing/2014/main" id="{FCC39E08-F872-25A0-F623-9FA4F20EE410}"/>
              </a:ext>
            </a:extLst>
          </p:cNvPr>
          <p:cNvSpPr/>
          <p:nvPr/>
        </p:nvSpPr>
        <p:spPr>
          <a:xfrm>
            <a:off x="9898994" y="1155739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Взрыв: 14 точек 15">
            <a:extLst>
              <a:ext uri="{FF2B5EF4-FFF2-40B4-BE49-F238E27FC236}">
                <a16:creationId xmlns:a16="http://schemas.microsoft.com/office/drawing/2014/main" id="{FFD519D5-9946-6AAE-5233-FF1DFEFBFDCA}"/>
              </a:ext>
            </a:extLst>
          </p:cNvPr>
          <p:cNvSpPr/>
          <p:nvPr/>
        </p:nvSpPr>
        <p:spPr>
          <a:xfrm>
            <a:off x="9845675" y="2295716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Взрыв: 14 точек 16">
            <a:extLst>
              <a:ext uri="{FF2B5EF4-FFF2-40B4-BE49-F238E27FC236}">
                <a16:creationId xmlns:a16="http://schemas.microsoft.com/office/drawing/2014/main" id="{47DB740D-0ADF-4CA3-0354-7309E16F3712}"/>
              </a:ext>
            </a:extLst>
          </p:cNvPr>
          <p:cNvSpPr/>
          <p:nvPr/>
        </p:nvSpPr>
        <p:spPr>
          <a:xfrm>
            <a:off x="9377781" y="901994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6FFA8717-7099-7906-63BE-9C97DF2A465C}"/>
              </a:ext>
            </a:extLst>
          </p:cNvPr>
          <p:cNvSpPr/>
          <p:nvPr/>
        </p:nvSpPr>
        <p:spPr>
          <a:xfrm>
            <a:off x="3162757" y="1895295"/>
            <a:ext cx="295240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05CCF39-916D-9F5F-DC3B-172D1B882CDF}"/>
              </a:ext>
            </a:extLst>
          </p:cNvPr>
          <p:cNvSpPr/>
          <p:nvPr/>
        </p:nvSpPr>
        <p:spPr>
          <a:xfrm>
            <a:off x="4821980" y="1933957"/>
            <a:ext cx="295240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FB6A1AD-C3F8-9E18-63F6-DD34E501E5EC}"/>
              </a:ext>
            </a:extLst>
          </p:cNvPr>
          <p:cNvSpPr/>
          <p:nvPr/>
        </p:nvSpPr>
        <p:spPr>
          <a:xfrm>
            <a:off x="6328970" y="1912618"/>
            <a:ext cx="584160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1" name="Стрелка: вправо 20">
            <a:extLst>
              <a:ext uri="{FF2B5EF4-FFF2-40B4-BE49-F238E27FC236}">
                <a16:creationId xmlns:a16="http://schemas.microsoft.com/office/drawing/2014/main" id="{39938FEF-4DDB-8BE2-05BC-E1FDED8DB689}"/>
              </a:ext>
            </a:extLst>
          </p:cNvPr>
          <p:cNvSpPr/>
          <p:nvPr/>
        </p:nvSpPr>
        <p:spPr>
          <a:xfrm>
            <a:off x="8103860" y="1862698"/>
            <a:ext cx="728444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2" name="Стрелка: вправо 21">
            <a:extLst>
              <a:ext uri="{FF2B5EF4-FFF2-40B4-BE49-F238E27FC236}">
                <a16:creationId xmlns:a16="http://schemas.microsoft.com/office/drawing/2014/main" id="{6D5388E6-8D7C-576A-2484-CF1A1608AF30}"/>
              </a:ext>
            </a:extLst>
          </p:cNvPr>
          <p:cNvSpPr/>
          <p:nvPr/>
        </p:nvSpPr>
        <p:spPr>
          <a:xfrm>
            <a:off x="10006431" y="1834087"/>
            <a:ext cx="475470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DECE17AD-6324-BACE-9F83-358E077038D8}"/>
              </a:ext>
            </a:extLst>
          </p:cNvPr>
          <p:cNvSpPr/>
          <p:nvPr/>
        </p:nvSpPr>
        <p:spPr>
          <a:xfrm>
            <a:off x="1981201" y="2790056"/>
            <a:ext cx="1181557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Сотрудник провожает или объясняет, как найти нужный объект</a:t>
            </a:r>
            <a:endParaRPr lang="en-US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цикла-</a:t>
            </a:r>
            <a:r>
              <a:rPr lang="en-US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3</a:t>
            </a:r>
            <a:r>
              <a:rPr lang="ru-RU" sz="1100" kern="100" dirty="0">
                <a:solidFill>
                  <a:prstClr val="black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  мин</a:t>
            </a:r>
          </a:p>
        </p:txBody>
      </p:sp>
      <p:sp>
        <p:nvSpPr>
          <p:cNvPr id="24" name="Взрыв: 14 точек 23">
            <a:extLst>
              <a:ext uri="{FF2B5EF4-FFF2-40B4-BE49-F238E27FC236}">
                <a16:creationId xmlns:a16="http://schemas.microsoft.com/office/drawing/2014/main" id="{5AE2693D-15F3-F79C-A1DA-F319178FAC8F}"/>
              </a:ext>
            </a:extLst>
          </p:cNvPr>
          <p:cNvSpPr/>
          <p:nvPr/>
        </p:nvSpPr>
        <p:spPr>
          <a:xfrm>
            <a:off x="2996052" y="2632299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Взрыв: 14 точек 24">
            <a:extLst>
              <a:ext uri="{FF2B5EF4-FFF2-40B4-BE49-F238E27FC236}">
                <a16:creationId xmlns:a16="http://schemas.microsoft.com/office/drawing/2014/main" id="{6047DBB8-042D-15F5-0697-0191EF04C9A4}"/>
              </a:ext>
            </a:extLst>
          </p:cNvPr>
          <p:cNvSpPr/>
          <p:nvPr/>
        </p:nvSpPr>
        <p:spPr>
          <a:xfrm>
            <a:off x="3065842" y="3565362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Взрыв: 14 точек 25">
            <a:extLst>
              <a:ext uri="{FF2B5EF4-FFF2-40B4-BE49-F238E27FC236}">
                <a16:creationId xmlns:a16="http://schemas.microsoft.com/office/drawing/2014/main" id="{128AA1CE-1F5A-C715-7CD0-B459B4E5BC8F}"/>
              </a:ext>
            </a:extLst>
          </p:cNvPr>
          <p:cNvSpPr/>
          <p:nvPr/>
        </p:nvSpPr>
        <p:spPr>
          <a:xfrm>
            <a:off x="1459988" y="2619341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Взрыв: 14 точек 26">
            <a:extLst>
              <a:ext uri="{FF2B5EF4-FFF2-40B4-BE49-F238E27FC236}">
                <a16:creationId xmlns:a16="http://schemas.microsoft.com/office/drawing/2014/main" id="{691D31B6-E959-315D-EAD9-84194DEEB4F5}"/>
              </a:ext>
            </a:extLst>
          </p:cNvPr>
          <p:cNvSpPr/>
          <p:nvPr/>
        </p:nvSpPr>
        <p:spPr>
          <a:xfrm>
            <a:off x="1519255" y="3489400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Стрелка: вправо 27">
            <a:extLst>
              <a:ext uri="{FF2B5EF4-FFF2-40B4-BE49-F238E27FC236}">
                <a16:creationId xmlns:a16="http://schemas.microsoft.com/office/drawing/2014/main" id="{38461686-ACC2-B99D-C6D1-7FE0E93B648D}"/>
              </a:ext>
            </a:extLst>
          </p:cNvPr>
          <p:cNvSpPr/>
          <p:nvPr/>
        </p:nvSpPr>
        <p:spPr>
          <a:xfrm>
            <a:off x="3162756" y="3213324"/>
            <a:ext cx="825338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5BD403BD-A7AD-F52D-5FA3-F028B557C4AA}"/>
              </a:ext>
            </a:extLst>
          </p:cNvPr>
          <p:cNvSpPr/>
          <p:nvPr/>
        </p:nvSpPr>
        <p:spPr>
          <a:xfrm>
            <a:off x="4012993" y="2777342"/>
            <a:ext cx="1207027" cy="115571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Родитель/посетитель находит нужный объект</a:t>
            </a:r>
            <a:endParaRPr lang="en-US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1 мин</a:t>
            </a:r>
            <a:endParaRPr lang="ru-RU" sz="1100" kern="100" dirty="0">
              <a:solidFill>
                <a:prstClr val="black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8FC759-C297-A326-08A8-4E00F7186301}"/>
              </a:ext>
            </a:extLst>
          </p:cNvPr>
          <p:cNvSpPr txBox="1"/>
          <p:nvPr/>
        </p:nvSpPr>
        <p:spPr>
          <a:xfrm>
            <a:off x="1833580" y="4222090"/>
            <a:ext cx="9284693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= 20 мин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проблем: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Отсутствие  на территории и в здании ДОУ навигации, алгоритмов и визуализации образовательно-воспитательных пространств.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Потеря времени родителей и посетителей ДОУ при поиске нужного объекта.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Отвлечение сотрудников для ответов на вопросы (где расположено?/как найти?) </a:t>
            </a:r>
          </a:p>
          <a:p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Нарушение режима ДОУ и санитарного состояния объекта.</a:t>
            </a:r>
          </a:p>
          <a:p>
            <a:endParaRPr lang="ru-RU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Взрыв: 14 точек 31">
            <a:extLst>
              <a:ext uri="{FF2B5EF4-FFF2-40B4-BE49-F238E27FC236}">
                <a16:creationId xmlns:a16="http://schemas.microsoft.com/office/drawing/2014/main" id="{CF28ED99-EDC0-E07C-BB71-CE9ECF81ED2A}"/>
              </a:ext>
            </a:extLst>
          </p:cNvPr>
          <p:cNvSpPr/>
          <p:nvPr/>
        </p:nvSpPr>
        <p:spPr>
          <a:xfrm>
            <a:off x="5081944" y="2681274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6E4B2025-C9D4-403F-AC1C-693820206C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17" y="209259"/>
            <a:ext cx="545421" cy="632415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D41BE0A7-8480-4D1F-AE24-02BFF9A56B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374" y="192510"/>
            <a:ext cx="453709" cy="453709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C07C3355-9193-4A19-A8AA-6E20F83AD973}"/>
              </a:ext>
            </a:extLst>
          </p:cNvPr>
          <p:cNvSpPr/>
          <p:nvPr/>
        </p:nvSpPr>
        <p:spPr>
          <a:xfrm>
            <a:off x="5042464" y="3406816"/>
            <a:ext cx="23471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1200" dirty="0"/>
              <a:t>Эффективный регион</a:t>
            </a:r>
          </a:p>
        </p:txBody>
      </p:sp>
      <p:sp>
        <p:nvSpPr>
          <p:cNvPr id="36" name="Взрыв: 14 точек 35">
            <a:extLst>
              <a:ext uri="{FF2B5EF4-FFF2-40B4-BE49-F238E27FC236}">
                <a16:creationId xmlns:a16="http://schemas.microsoft.com/office/drawing/2014/main" id="{D10CA462-178C-44ED-B88D-519F0753E838}"/>
              </a:ext>
            </a:extLst>
          </p:cNvPr>
          <p:cNvSpPr/>
          <p:nvPr/>
        </p:nvSpPr>
        <p:spPr>
          <a:xfrm>
            <a:off x="7121983" y="946913"/>
            <a:ext cx="628650" cy="581025"/>
          </a:xfrm>
          <a:prstGeom prst="irregularSeal2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300" b="1" kern="100" dirty="0">
                <a:solidFill>
                  <a:prstClr val="white"/>
                </a:solidFill>
                <a:latin typeface="Calibri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 dirty="0">
              <a:solidFill>
                <a:prstClr val="white"/>
              </a:solidFill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01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8B60-1BB9-AD68-A6FF-7308D78BFE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6B49C2-054D-E18E-D23F-B2C258AA7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5497" y="-3948"/>
            <a:ext cx="5402103" cy="560209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Киплинга (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5W1H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8F38BDA-0F41-C0B9-EAD6-D5776656F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500922"/>
            <a:ext cx="3860800" cy="365125"/>
          </a:xfrm>
        </p:spPr>
        <p:txBody>
          <a:bodyPr/>
          <a:lstStyle/>
          <a:p>
            <a:r>
              <a:rPr lang="ru-RU" dirty="0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37A37B4-ED9F-B6BD-DA99-38543115E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01B087-0E85-B48E-2EF5-07643CF426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" y="0"/>
            <a:ext cx="919241" cy="106586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C9EFB48-44E9-684C-C24D-C83F6EB7BA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660" y="102882"/>
            <a:ext cx="919241" cy="919241"/>
          </a:xfrm>
          <a:prstGeom prst="rect">
            <a:avLst/>
          </a:prstGeom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7F474C09-1ED8-A642-E5C0-1F54300BE413}"/>
              </a:ext>
            </a:extLst>
          </p:cNvPr>
          <p:cNvSpPr/>
          <p:nvPr/>
        </p:nvSpPr>
        <p:spPr>
          <a:xfrm>
            <a:off x="1051683" y="502311"/>
            <a:ext cx="9969730" cy="468855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Первоначальная постановка проблемы: посетитель долго ищет нужный объект (специалиста)</a:t>
            </a:r>
          </a:p>
          <a:p>
            <a:pPr algn="ctr"/>
            <a:endParaRPr lang="ru-RU" dirty="0"/>
          </a:p>
        </p:txBody>
      </p:sp>
      <p:sp>
        <p:nvSpPr>
          <p:cNvPr id="12" name="Стрелка: пятиугольник 11">
            <a:extLst>
              <a:ext uri="{FF2B5EF4-FFF2-40B4-BE49-F238E27FC236}">
                <a16:creationId xmlns:a16="http://schemas.microsoft.com/office/drawing/2014/main" id="{28EEAA2B-A281-AF56-F7F4-13A5869E2AC9}"/>
              </a:ext>
            </a:extLst>
          </p:cNvPr>
          <p:cNvSpPr/>
          <p:nvPr/>
        </p:nvSpPr>
        <p:spPr>
          <a:xfrm>
            <a:off x="1002553" y="1110275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Что происходит?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чем проблема?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54F982F-4F68-B7F0-11A9-0234FF6ECC53}"/>
              </a:ext>
            </a:extLst>
          </p:cNvPr>
          <p:cNvSpPr/>
          <p:nvPr/>
        </p:nvSpPr>
        <p:spPr>
          <a:xfrm>
            <a:off x="4543125" y="1129674"/>
            <a:ext cx="6944140" cy="613199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Посетителю сложно сориентироваться в большом здании, где много кабинетов, образовательных пространств</a:t>
            </a:r>
          </a:p>
        </p:txBody>
      </p:sp>
      <p:sp>
        <p:nvSpPr>
          <p:cNvPr id="14" name="Стрелка: пятиугольник 13">
            <a:extLst>
              <a:ext uri="{FF2B5EF4-FFF2-40B4-BE49-F238E27FC236}">
                <a16:creationId xmlns:a16="http://schemas.microsoft.com/office/drawing/2014/main" id="{A70F728E-7A07-556E-F1E1-704475D67091}"/>
              </a:ext>
            </a:extLst>
          </p:cNvPr>
          <p:cNvSpPr/>
          <p:nvPr/>
        </p:nvSpPr>
        <p:spPr>
          <a:xfrm>
            <a:off x="1002553" y="1924525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Где происходит проблема?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350380-99B2-ED67-A447-7B4E05DEC70B}"/>
              </a:ext>
            </a:extLst>
          </p:cNvPr>
          <p:cNvSpPr/>
          <p:nvPr/>
        </p:nvSpPr>
        <p:spPr>
          <a:xfrm>
            <a:off x="4565534" y="1972208"/>
            <a:ext cx="6921731" cy="613199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ДОУ. Система навигации в здании и на территории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3D0259B-1558-E1C6-7286-353952F99B0E}"/>
              </a:ext>
            </a:extLst>
          </p:cNvPr>
          <p:cNvSpPr/>
          <p:nvPr/>
        </p:nvSpPr>
        <p:spPr>
          <a:xfrm>
            <a:off x="4565534" y="2766819"/>
            <a:ext cx="6910847" cy="613199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посещении детского сада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B84726C-BA22-AAF6-E93D-A3923A48337C}"/>
              </a:ext>
            </a:extLst>
          </p:cNvPr>
          <p:cNvSpPr/>
          <p:nvPr/>
        </p:nvSpPr>
        <p:spPr>
          <a:xfrm>
            <a:off x="4601787" y="3638846"/>
            <a:ext cx="6910846" cy="573300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Администрация, сотрудники, посетители ДОУ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39A74D56-EA9B-3ACA-D609-A8AC1EFFFE29}"/>
              </a:ext>
            </a:extLst>
          </p:cNvPr>
          <p:cNvSpPr/>
          <p:nvPr/>
        </p:nvSpPr>
        <p:spPr>
          <a:xfrm>
            <a:off x="4601787" y="4437226"/>
            <a:ext cx="6910846" cy="712640"/>
          </a:xfrm>
          <a:prstGeom prst="rect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Экономия времени посетителями, исключение нарушения режима ДОУ, отвлечения сотрудников от воспитательно-образовательного процесса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0EBB7DBF-A50C-8AE9-27B6-BB74B0EABDE2}"/>
              </a:ext>
            </a:extLst>
          </p:cNvPr>
          <p:cNvSpPr/>
          <p:nvPr/>
        </p:nvSpPr>
        <p:spPr>
          <a:xfrm>
            <a:off x="4555307" y="5279760"/>
            <a:ext cx="6957325" cy="631716"/>
          </a:xfrm>
          <a:prstGeom prst="rect">
            <a:avLst/>
          </a:prstGeom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стенды со схемами здания и территории ДОУ, указатели направления движения</a:t>
            </a:r>
          </a:p>
        </p:txBody>
      </p:sp>
      <p:sp>
        <p:nvSpPr>
          <p:cNvPr id="21" name="Стрелка: пятиугольник 20">
            <a:extLst>
              <a:ext uri="{FF2B5EF4-FFF2-40B4-BE49-F238E27FC236}">
                <a16:creationId xmlns:a16="http://schemas.microsoft.com/office/drawing/2014/main" id="{0B3879DA-4688-CE44-63CC-C53C5730A766}"/>
              </a:ext>
            </a:extLst>
          </p:cNvPr>
          <p:cNvSpPr/>
          <p:nvPr/>
        </p:nvSpPr>
        <p:spPr>
          <a:xfrm>
            <a:off x="1002553" y="2786447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Когда происходит проблема?</a:t>
            </a:r>
          </a:p>
        </p:txBody>
      </p:sp>
      <p:sp>
        <p:nvSpPr>
          <p:cNvPr id="22" name="Стрелка: пятиугольник 21">
            <a:extLst>
              <a:ext uri="{FF2B5EF4-FFF2-40B4-BE49-F238E27FC236}">
                <a16:creationId xmlns:a16="http://schemas.microsoft.com/office/drawing/2014/main" id="{4CDF4FC1-3692-0278-901A-48D375B6D72A}"/>
              </a:ext>
            </a:extLst>
          </p:cNvPr>
          <p:cNvSpPr/>
          <p:nvPr/>
        </p:nvSpPr>
        <p:spPr>
          <a:xfrm>
            <a:off x="1002553" y="3633216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Кто вовлечен в проблему?</a:t>
            </a:r>
          </a:p>
        </p:txBody>
      </p:sp>
      <p:sp>
        <p:nvSpPr>
          <p:cNvPr id="23" name="Стрелка: пятиугольник 22">
            <a:extLst>
              <a:ext uri="{FF2B5EF4-FFF2-40B4-BE49-F238E27FC236}">
                <a16:creationId xmlns:a16="http://schemas.microsoft.com/office/drawing/2014/main" id="{704EE6FA-E133-8323-02B1-FAF1FB46ACAF}"/>
              </a:ext>
            </a:extLst>
          </p:cNvPr>
          <p:cNvSpPr/>
          <p:nvPr/>
        </p:nvSpPr>
        <p:spPr>
          <a:xfrm>
            <a:off x="1002553" y="4453028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Почему это надо сделать?</a:t>
            </a: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B30881B7-C13E-AE71-A748-554B28D0DF01}"/>
              </a:ext>
            </a:extLst>
          </p:cNvPr>
          <p:cNvSpPr/>
          <p:nvPr/>
        </p:nvSpPr>
        <p:spPr>
          <a:xfrm>
            <a:off x="1002553" y="5248213"/>
            <a:ext cx="2968486" cy="633675"/>
          </a:xfrm>
          <a:prstGeom prst="homePlate">
            <a:avLst/>
          </a:prstGeom>
          <a:ln w="12700"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Как можно решить проблему?</a:t>
            </a: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7B31622-9BFB-AFDA-AAD4-6B9F9BD5B0E9}"/>
              </a:ext>
            </a:extLst>
          </p:cNvPr>
          <p:cNvSpPr/>
          <p:nvPr/>
        </p:nvSpPr>
        <p:spPr>
          <a:xfrm>
            <a:off x="848381" y="6056439"/>
            <a:ext cx="10937218" cy="468856"/>
          </a:xfrm>
          <a:prstGeom prst="roundRect">
            <a:avLst/>
          </a:prstGeom>
          <a:ln w="28575">
            <a:solidFill>
              <a:srgbClr val="FFC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Новая постановка проблемы: разработка системы навигации в помещении и на территории ДОУ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42132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537838-AD03-9072-B196-1FAAD157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КАРТА ЦЕЛЕВОГО СОСТОЯНИЯ ПРОЦЕССА </a:t>
            </a:r>
            <a:b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навигации в помещении и на территории ДОУ</a:t>
            </a: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b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1DB765E-553C-FDCF-897C-1DB03D29CF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9B0651-EE4F-4900-A07F-96A6BFA9D0F0}" type="slidenum">
              <a:rPr lang="ru-RU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6</a:t>
            </a:fld>
            <a:endParaRPr lang="ru-RU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4E3D7F7-98D7-2898-5F86-D38AE23FADE2}"/>
              </a:ext>
            </a:extLst>
          </p:cNvPr>
          <p:cNvSpPr/>
          <p:nvPr/>
        </p:nvSpPr>
        <p:spPr>
          <a:xfrm>
            <a:off x="1981201" y="1417640"/>
            <a:ext cx="1162472" cy="16318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Родитель, посетитель направляется от калитки ко  входу в здание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– 1 мин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01FFF56-0A3B-C28A-F861-9AB33AFBDE95}"/>
              </a:ext>
            </a:extLst>
          </p:cNvPr>
          <p:cNvSpPr/>
          <p:nvPr/>
        </p:nvSpPr>
        <p:spPr>
          <a:xfrm>
            <a:off x="3457999" y="1417640"/>
            <a:ext cx="1275097" cy="16318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Родитель\посетитель входит в здание (надевает бахилы, приготавливает документы)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–1 мин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CBCDF07-DDC5-BB70-79FC-44BB495F09B2}"/>
              </a:ext>
            </a:extLst>
          </p:cNvPr>
          <p:cNvSpPr/>
          <p:nvPr/>
        </p:nvSpPr>
        <p:spPr>
          <a:xfrm>
            <a:off x="5149553" y="1417640"/>
            <a:ext cx="1162471" cy="16318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Вахтер регистрирует посетителя, дает словесную инструкцию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100" kern="100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– 2 мин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B833DFB-41A5-DA58-5E6D-6D60FF8FD767}"/>
              </a:ext>
            </a:extLst>
          </p:cNvPr>
          <p:cNvSpPr/>
          <p:nvPr/>
        </p:nvSpPr>
        <p:spPr>
          <a:xfrm>
            <a:off x="6812812" y="1427003"/>
            <a:ext cx="1162472" cy="1631892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 \посетитель направляется к объекту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defRPr/>
            </a:pPr>
            <a:r>
              <a:rPr lang="en-US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 </a:t>
            </a:r>
            <a:r>
              <a:rPr lang="ru-RU" sz="1100" kern="1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цикла –2 мин</a:t>
            </a:r>
          </a:p>
        </p:txBody>
      </p:sp>
      <p:sp>
        <p:nvSpPr>
          <p:cNvPr id="18" name="Стрелка: вправо 17">
            <a:extLst>
              <a:ext uri="{FF2B5EF4-FFF2-40B4-BE49-F238E27FC236}">
                <a16:creationId xmlns:a16="http://schemas.microsoft.com/office/drawing/2014/main" id="{6FFA8717-7099-7906-63BE-9C97DF2A465C}"/>
              </a:ext>
            </a:extLst>
          </p:cNvPr>
          <p:cNvSpPr/>
          <p:nvPr/>
        </p:nvSpPr>
        <p:spPr>
          <a:xfrm>
            <a:off x="3162757" y="1895295"/>
            <a:ext cx="295240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9" name="Стрелка: вправо 18">
            <a:extLst>
              <a:ext uri="{FF2B5EF4-FFF2-40B4-BE49-F238E27FC236}">
                <a16:creationId xmlns:a16="http://schemas.microsoft.com/office/drawing/2014/main" id="{005CCF39-916D-9F5F-DC3B-172D1B882CDF}"/>
              </a:ext>
            </a:extLst>
          </p:cNvPr>
          <p:cNvSpPr/>
          <p:nvPr/>
        </p:nvSpPr>
        <p:spPr>
          <a:xfrm>
            <a:off x="4747225" y="1895295"/>
            <a:ext cx="402328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0" name="Стрелка: вправо 19">
            <a:extLst>
              <a:ext uri="{FF2B5EF4-FFF2-40B4-BE49-F238E27FC236}">
                <a16:creationId xmlns:a16="http://schemas.microsoft.com/office/drawing/2014/main" id="{7FB6A1AD-C3F8-9E18-63F6-DD34E501E5EC}"/>
              </a:ext>
            </a:extLst>
          </p:cNvPr>
          <p:cNvSpPr/>
          <p:nvPr/>
        </p:nvSpPr>
        <p:spPr>
          <a:xfrm>
            <a:off x="6324400" y="1889051"/>
            <a:ext cx="470175" cy="310107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8FC759-C297-A326-08A8-4E00F7186301}"/>
              </a:ext>
            </a:extLst>
          </p:cNvPr>
          <p:cNvSpPr txBox="1"/>
          <p:nvPr/>
        </p:nvSpPr>
        <p:spPr>
          <a:xfrm>
            <a:off x="1775521" y="4058696"/>
            <a:ext cx="9072588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ВПП = 6 мин 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улучшений: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1.Разработана и изготовлена удобная навигация внутри и на территории ДОУ (схемы территории и здания с обозначением объектов  и кабинетов внутри здания)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2.Родители\посетители не теряют время на нахождения объекта или специалиста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3.Родители\посетители не отвлекают сотрудников,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найти объект или специалиста</a:t>
            </a:r>
          </a:p>
          <a:p>
            <a:pPr>
              <a:defRPr/>
            </a:pP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Родители\посетители не нарушают режим ДОУ и санитарное состояние</a:t>
            </a:r>
            <a:endParaRPr lang="ru-RU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Облако 29">
            <a:extLst>
              <a:ext uri="{FF2B5EF4-FFF2-40B4-BE49-F238E27FC236}">
                <a16:creationId xmlns:a16="http://schemas.microsoft.com/office/drawing/2014/main" id="{BFDD722C-A449-4BB4-9943-5D8FFE771171}"/>
              </a:ext>
            </a:extLst>
          </p:cNvPr>
          <p:cNvSpPr/>
          <p:nvPr/>
        </p:nvSpPr>
        <p:spPr>
          <a:xfrm>
            <a:off x="2769089" y="1188878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kern="1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Облако 32">
            <a:extLst>
              <a:ext uri="{FF2B5EF4-FFF2-40B4-BE49-F238E27FC236}">
                <a16:creationId xmlns:a16="http://schemas.microsoft.com/office/drawing/2014/main" id="{02507ED6-075C-2D6F-086A-EE83C14D08D9}"/>
              </a:ext>
            </a:extLst>
          </p:cNvPr>
          <p:cNvSpPr/>
          <p:nvPr/>
        </p:nvSpPr>
        <p:spPr>
          <a:xfrm>
            <a:off x="4401394" y="1151499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kern="10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6" name="Облако 35">
            <a:extLst>
              <a:ext uri="{FF2B5EF4-FFF2-40B4-BE49-F238E27FC236}">
                <a16:creationId xmlns:a16="http://schemas.microsoft.com/office/drawing/2014/main" id="{EE64EA88-073A-7FEE-9A04-6AAB10209B69}"/>
              </a:ext>
            </a:extLst>
          </p:cNvPr>
          <p:cNvSpPr/>
          <p:nvPr/>
        </p:nvSpPr>
        <p:spPr>
          <a:xfrm>
            <a:off x="7629948" y="1151192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ru-RU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Облако 36">
            <a:extLst>
              <a:ext uri="{FF2B5EF4-FFF2-40B4-BE49-F238E27FC236}">
                <a16:creationId xmlns:a16="http://schemas.microsoft.com/office/drawing/2014/main" id="{8835AE42-2147-CAF3-FBC2-09CF44CD7782}"/>
              </a:ext>
            </a:extLst>
          </p:cNvPr>
          <p:cNvSpPr/>
          <p:nvPr/>
        </p:nvSpPr>
        <p:spPr>
          <a:xfrm>
            <a:off x="7896648" y="1665128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endParaRPr lang="ru-RU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Облако 37">
            <a:extLst>
              <a:ext uri="{FF2B5EF4-FFF2-40B4-BE49-F238E27FC236}">
                <a16:creationId xmlns:a16="http://schemas.microsoft.com/office/drawing/2014/main" id="{CA14844B-3874-872A-304B-13596B1E6463}"/>
              </a:ext>
            </a:extLst>
          </p:cNvPr>
          <p:cNvSpPr/>
          <p:nvPr/>
        </p:nvSpPr>
        <p:spPr>
          <a:xfrm>
            <a:off x="7843982" y="2263782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14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ru-RU" sz="1100" kern="1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4B21009-AD02-4D42-A36A-925315EE67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15" y="334457"/>
            <a:ext cx="975746" cy="1131376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7A0399-7741-41E6-8F19-66A45119DE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1254" y="513163"/>
            <a:ext cx="1114279" cy="1114279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D757A2A-28F7-4C59-A2BF-C6220747A10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54" y="5192222"/>
            <a:ext cx="1164613" cy="1164128"/>
          </a:xfrm>
          <a:prstGeom prst="rect">
            <a:avLst/>
          </a:prstGeom>
        </p:spPr>
      </p:pic>
      <p:sp>
        <p:nvSpPr>
          <p:cNvPr id="24" name="Облако 23">
            <a:extLst>
              <a:ext uri="{FF2B5EF4-FFF2-40B4-BE49-F238E27FC236}">
                <a16:creationId xmlns:a16="http://schemas.microsoft.com/office/drawing/2014/main" id="{C6CBDD80-D78D-4248-94A7-811765302E0A}"/>
              </a:ext>
            </a:extLst>
          </p:cNvPr>
          <p:cNvSpPr/>
          <p:nvPr/>
        </p:nvSpPr>
        <p:spPr>
          <a:xfrm>
            <a:off x="7669266" y="2803278"/>
            <a:ext cx="533400" cy="476250"/>
          </a:xfrm>
          <a:prstGeom prst="cloud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11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76423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A02A9A-75B8-4A30-7E94-4BA302883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12728" y="136526"/>
            <a:ext cx="5521005" cy="258330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План мероприятий по проблемам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946599E7-8869-8737-A52B-7F08E18673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765397"/>
              </p:ext>
            </p:extLst>
          </p:nvPr>
        </p:nvGraphicFramePr>
        <p:xfrm>
          <a:off x="162885" y="519938"/>
          <a:ext cx="11785802" cy="56051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2797">
                  <a:extLst>
                    <a:ext uri="{9D8B030D-6E8A-4147-A177-3AD203B41FA5}">
                      <a16:colId xmlns:a16="http://schemas.microsoft.com/office/drawing/2014/main" val="2209849697"/>
                    </a:ext>
                  </a:extLst>
                </a:gridCol>
                <a:gridCol w="2515356">
                  <a:extLst>
                    <a:ext uri="{9D8B030D-6E8A-4147-A177-3AD203B41FA5}">
                      <a16:colId xmlns:a16="http://schemas.microsoft.com/office/drawing/2014/main" val="563089840"/>
                    </a:ext>
                  </a:extLst>
                </a:gridCol>
                <a:gridCol w="1577009">
                  <a:extLst>
                    <a:ext uri="{9D8B030D-6E8A-4147-A177-3AD203B41FA5}">
                      <a16:colId xmlns:a16="http://schemas.microsoft.com/office/drawing/2014/main" val="3343917844"/>
                    </a:ext>
                  </a:extLst>
                </a:gridCol>
                <a:gridCol w="2756546">
                  <a:extLst>
                    <a:ext uri="{9D8B030D-6E8A-4147-A177-3AD203B41FA5}">
                      <a16:colId xmlns:a16="http://schemas.microsoft.com/office/drawing/2014/main" val="2085034570"/>
                    </a:ext>
                  </a:extLst>
                </a:gridCol>
                <a:gridCol w="1894967">
                  <a:extLst>
                    <a:ext uri="{9D8B030D-6E8A-4147-A177-3AD203B41FA5}">
                      <a16:colId xmlns:a16="http://schemas.microsoft.com/office/drawing/2014/main" val="3699881439"/>
                    </a:ext>
                  </a:extLst>
                </a:gridCol>
                <a:gridCol w="1510748">
                  <a:extLst>
                    <a:ext uri="{9D8B030D-6E8A-4147-A177-3AD203B41FA5}">
                      <a16:colId xmlns:a16="http://schemas.microsoft.com/office/drawing/2014/main" val="537673394"/>
                    </a:ext>
                  </a:extLst>
                </a:gridCol>
                <a:gridCol w="1188379">
                  <a:extLst>
                    <a:ext uri="{9D8B030D-6E8A-4147-A177-3AD203B41FA5}">
                      <a16:colId xmlns:a16="http://schemas.microsoft.com/office/drawing/2014/main" val="3236275000"/>
                    </a:ext>
                  </a:extLst>
                </a:gridCol>
              </a:tblGrid>
              <a:tr h="557203">
                <a:tc>
                  <a:txBody>
                    <a:bodyPr/>
                    <a:lstStyle/>
                    <a:p>
                      <a:pPr algn="ctr"/>
                      <a:r>
                        <a:rPr lang="ru-RU" sz="1000" dirty="0"/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Проблема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Причина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Планируемые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Влияние на результат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ФИО, должность ответственного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Сроки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691546340"/>
                  </a:ext>
                </a:extLst>
              </a:tr>
              <a:tr h="481817">
                <a:tc>
                  <a:txBody>
                    <a:bodyPr/>
                    <a:lstStyle/>
                    <a:p>
                      <a:r>
                        <a:rPr lang="ru-RU" sz="14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Отсутствие на территории и в здании ДОУ навигации, алгоритмов и визуализации воспитательно-образовательных  пространств </a:t>
                      </a:r>
                    </a:p>
                  </a:txBody>
                  <a:tcPr marL="34925" marR="34925" marT="34925" marB="34925"/>
                </a:tc>
                <a:tc rowSpan="4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Система навигации не разработана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Разработка макетов планов – схем, указателей направления движения, табличек с номерами и названиями групп, кабинетов, веранд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система навигации</a:t>
                      </a: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Пахомова В.С.,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социальный педагог,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Курбатова Я.Ю., воспитатель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 10.07.24 – 18.07.24 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554510900"/>
                  </a:ext>
                </a:extLst>
              </a:tr>
              <a:tr h="1060296">
                <a:tc>
                  <a:txBody>
                    <a:bodyPr/>
                    <a:lstStyle/>
                    <a:p>
                      <a:r>
                        <a:rPr lang="ru-RU" sz="14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Потеря времени родителей и посетителей ДОУ при  поиске нужного объекта</a:t>
                      </a: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Размещение планов – схем, указателей направления движения, табличек с номерами и названиями групп, кабинетов, веранд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Сокращение времени на поиск нужного объекта (специалиста)</a:t>
                      </a:r>
                    </a:p>
                  </a:txBody>
                  <a:tcPr marL="34925" marR="34925" marT="34925" marB="34925">
                    <a:solidFill>
                      <a:srgbClr val="00B05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30.07.24 – 13.08.24  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410598823"/>
                  </a:ext>
                </a:extLst>
              </a:tr>
              <a:tr h="692866">
                <a:tc>
                  <a:txBody>
                    <a:bodyPr/>
                    <a:lstStyle/>
                    <a:p>
                      <a:r>
                        <a:rPr lang="ru-RU" sz="1400"/>
                        <a:t>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Отвлечение сотрудников для ответов на вопросы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Размещение указателей направления движения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Сотрудники не отвлекаются на вопросы посетителей, тем самым, не нарушают режим ДОУ</a:t>
                      </a:r>
                    </a:p>
                  </a:txBody>
                  <a:tcPr marL="34925" marR="34925" marT="34925" marB="34925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ea typeface="Andale Sans UI"/>
                          <a:cs typeface="Times New Roman" panose="02020603050405020304" pitchFamily="18" charset="0"/>
                        </a:rPr>
                        <a:t>13.08.24 – 16.08.24  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kern="5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951693344"/>
                  </a:ext>
                </a:extLst>
              </a:tr>
              <a:tr h="568055">
                <a:tc>
                  <a:txBody>
                    <a:bodyPr/>
                    <a:lstStyle/>
                    <a:p>
                      <a:r>
                        <a:rPr lang="ru-RU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prstClr val="black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Нарушение режима ДОУ и санитарного состояния объекта</a:t>
                      </a: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Посетители не задерживаются в ДОУ дольше необходимого времени, тем самым,  не нарушают режим и санитарное состояние ДОУ</a:t>
                      </a:r>
                    </a:p>
                  </a:txBody>
                  <a:tcPr marL="34925" marR="34925" marT="34925" marB="34925"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kern="50" dirty="0">
                        <a:effectLst/>
                        <a:latin typeface="Times New Roman" panose="02020603050405020304" pitchFamily="18" charset="0"/>
                        <a:ea typeface="Andale Sans UI"/>
                        <a:cs typeface="Times New Roman" panose="02020603050405020304" pitchFamily="18" charset="0"/>
                      </a:endParaRPr>
                    </a:p>
                  </a:txBody>
                  <a:tcPr marL="34925" marR="34925" marT="34925" marB="34925"/>
                </a:tc>
                <a:tc vMerge="1">
                  <a:txBody>
                    <a:bodyPr/>
                    <a:lstStyle/>
                    <a:p>
                      <a:endParaRPr dirty="0"/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3850724968"/>
                  </a:ext>
                </a:extLst>
              </a:tr>
            </a:tbl>
          </a:graphicData>
        </a:graphic>
      </p:graphicFrame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A8D1020-4497-7FD3-8329-83CB4AF8A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A1CDDF0-0588-8159-208B-A3BEDDA37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C9EC680-D86A-9DA3-3BFB-E7165F37D9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3" y="0"/>
            <a:ext cx="664832" cy="77087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0953494-3C6B-D4CF-763B-7F5B45190D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3800" y="80177"/>
            <a:ext cx="674457" cy="67445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37854" y="6161466"/>
            <a:ext cx="9611591" cy="3013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Степень влияния на результат:      высокая,      средняя,        низкая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038600" y="6250156"/>
            <a:ext cx="128155" cy="10619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70794" y="6266861"/>
            <a:ext cx="128155" cy="10619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875677" y="6266861"/>
            <a:ext cx="128155" cy="106194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37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E23787-F3E9-430F-8185-7EC272DC9205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646102988"/>
              </p:ext>
            </p:extLst>
          </p:nvPr>
        </p:nvGraphicFramePr>
        <p:xfrm>
          <a:off x="1139687" y="1095932"/>
          <a:ext cx="4741999" cy="4809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Скругленный прямоугольник 6"/>
          <p:cNvSpPr/>
          <p:nvPr/>
        </p:nvSpPr>
        <p:spPr>
          <a:xfrm>
            <a:off x="4024311" y="2078866"/>
            <a:ext cx="1857375" cy="4762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624291" y="3500725"/>
            <a:ext cx="1928812" cy="476249"/>
          </a:xfrm>
          <a:prstGeom prst="roundRect">
            <a:avLst/>
          </a:prstGeom>
          <a:solidFill>
            <a:schemeClr val="bg1"/>
          </a:solidFill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dirty="0">
                <a:solidFill>
                  <a:schemeClr val="tx1"/>
                </a:solidFill>
              </a:rPr>
              <a:t>НЕ ВЫЯВЛЕНЫ</a:t>
            </a:r>
          </a:p>
        </p:txBody>
      </p:sp>
      <p:sp>
        <p:nvSpPr>
          <p:cNvPr id="18439" name="Прямоугольник 8"/>
          <p:cNvSpPr>
            <a:spLocks noChangeArrowheads="1"/>
          </p:cNvSpPr>
          <p:nvPr/>
        </p:nvSpPr>
        <p:spPr bwMode="auto">
          <a:xfrm>
            <a:off x="5453076" y="4572009"/>
            <a:ext cx="44291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10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  <a:p>
            <a:endParaRPr lang="ru-RU" sz="11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ятно 1 60"/>
          <p:cNvSpPr/>
          <p:nvPr/>
        </p:nvSpPr>
        <p:spPr>
          <a:xfrm>
            <a:off x="1830208" y="5145431"/>
            <a:ext cx="646113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1" name="Пятно 1 60"/>
          <p:cNvSpPr/>
          <p:nvPr/>
        </p:nvSpPr>
        <p:spPr>
          <a:xfrm>
            <a:off x="3449416" y="5281268"/>
            <a:ext cx="646113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2" name="Пятно 1 60"/>
          <p:cNvSpPr/>
          <p:nvPr/>
        </p:nvSpPr>
        <p:spPr>
          <a:xfrm>
            <a:off x="4942585" y="5293973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3" name="Пятно 1 60"/>
          <p:cNvSpPr/>
          <p:nvPr/>
        </p:nvSpPr>
        <p:spPr>
          <a:xfrm>
            <a:off x="4806957" y="4559318"/>
            <a:ext cx="646112" cy="673100"/>
          </a:xfrm>
          <a:prstGeom prst="irregularSeal1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ru-RU" sz="800" b="1" dirty="0">
                <a:solidFill>
                  <a:schemeClr val="bg1"/>
                </a:solidFill>
                <a:cs typeface="Arial" pitchFamily="34" charset="0"/>
              </a:rPr>
              <a:t>3</a:t>
            </a:r>
          </a:p>
        </p:txBody>
      </p:sp>
      <p:sp>
        <p:nvSpPr>
          <p:cNvPr id="18444" name="Прямоугольник 13"/>
          <p:cNvSpPr>
            <a:spLocks noChangeArrowheads="1"/>
          </p:cNvSpPr>
          <p:nvPr/>
        </p:nvSpPr>
        <p:spPr bwMode="auto">
          <a:xfrm>
            <a:off x="6024563" y="4007842"/>
            <a:ext cx="502775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105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Отсутствие  на территории и в здании ДОУ навигации, алгоритмов и визуализации образовательно-воспитательных пространств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2. Потеря времени родителей и посетителей ДОУ при поиске нужного объекта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3. Отвлечение сотрудников для ответов на вопросы </a:t>
            </a: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(где расположено?/как найти?) </a:t>
            </a:r>
          </a:p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4. Нарушение режима и санитарного состояния ДОУ.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BDE149F-555D-4C82-9D71-FE68F9D9E27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190500"/>
            <a:ext cx="1039027" cy="1204752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1A162DB-8A16-4CF5-AF4F-3D322CB52D3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4928" y="190500"/>
            <a:ext cx="1134247" cy="113424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26B3CDF-7874-99B9-CB5F-5355FCE78FF0}"/>
              </a:ext>
            </a:extLst>
          </p:cNvPr>
          <p:cNvSpPr txBox="1"/>
          <p:nvPr/>
        </p:nvSpPr>
        <p:spPr>
          <a:xfrm>
            <a:off x="2201411" y="232855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Пирамида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проблем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stomShape 1">
            <a:extLst>
              <a:ext uri="{FF2B5EF4-FFF2-40B4-BE49-F238E27FC236}">
                <a16:creationId xmlns:a16="http://schemas.microsoft.com/office/drawing/2014/main" id="{A38FFD17-E62E-428E-4D00-04B0273E3CDB}"/>
              </a:ext>
            </a:extLst>
          </p:cNvPr>
          <p:cNvSpPr/>
          <p:nvPr/>
        </p:nvSpPr>
        <p:spPr>
          <a:xfrm>
            <a:off x="5040120" y="2142565"/>
            <a:ext cx="232829" cy="276558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" name="Line 2">
            <a:extLst>
              <a:ext uri="{FF2B5EF4-FFF2-40B4-BE49-F238E27FC236}">
                <a16:creationId xmlns:a16="http://schemas.microsoft.com/office/drawing/2014/main" id="{3CF0587A-C63E-B73F-5294-AF7CCEB57D03}"/>
              </a:ext>
            </a:extLst>
          </p:cNvPr>
          <p:cNvSpPr/>
          <p:nvPr/>
        </p:nvSpPr>
        <p:spPr>
          <a:xfrm>
            <a:off x="1502098" y="2078711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CustomShape 3">
            <a:extLst>
              <a:ext uri="{FF2B5EF4-FFF2-40B4-BE49-F238E27FC236}">
                <a16:creationId xmlns:a16="http://schemas.microsoft.com/office/drawing/2014/main" id="{186EA5C1-FBB7-7F7A-2613-C9D0ED337FB7}"/>
              </a:ext>
            </a:extLst>
          </p:cNvPr>
          <p:cNvSpPr/>
          <p:nvPr/>
        </p:nvSpPr>
        <p:spPr>
          <a:xfrm>
            <a:off x="9403656" y="1600965"/>
            <a:ext cx="2171700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Результат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CustomShape 4">
            <a:extLst>
              <a:ext uri="{FF2B5EF4-FFF2-40B4-BE49-F238E27FC236}">
                <a16:creationId xmlns:a16="http://schemas.microsoft.com/office/drawing/2014/main" id="{5C18613D-00B1-217F-0726-71C401764F7C}"/>
              </a:ext>
            </a:extLst>
          </p:cNvPr>
          <p:cNvSpPr/>
          <p:nvPr/>
        </p:nvSpPr>
        <p:spPr>
          <a:xfrm>
            <a:off x="6231550" y="1605927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Решение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CustomShape 5">
            <a:extLst>
              <a:ext uri="{FF2B5EF4-FFF2-40B4-BE49-F238E27FC236}">
                <a16:creationId xmlns:a16="http://schemas.microsoft.com/office/drawing/2014/main" id="{DD1C6E89-C900-52CD-38F4-109A5DB7432D}"/>
              </a:ext>
            </a:extLst>
          </p:cNvPr>
          <p:cNvSpPr/>
          <p:nvPr/>
        </p:nvSpPr>
        <p:spPr>
          <a:xfrm>
            <a:off x="2415071" y="1597335"/>
            <a:ext cx="2173821" cy="434673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0" tIns="0" rIns="0" bIns="24005" anchor="t" anchorCtr="0" compatLnSpc="1">
            <a:sp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667" b="1" spc="-1" dirty="0">
                <a:solidFill>
                  <a:srgbClr val="0070C0"/>
                </a:solidFill>
                <a:latin typeface="Arial"/>
                <a:ea typeface="DejaVu Sans"/>
              </a:rPr>
              <a:t>Проблема</a:t>
            </a:r>
            <a:endParaRPr lang="ru-RU" sz="2667" spc="-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CustomShape 6">
            <a:extLst>
              <a:ext uri="{FF2B5EF4-FFF2-40B4-BE49-F238E27FC236}">
                <a16:creationId xmlns:a16="http://schemas.microsoft.com/office/drawing/2014/main" id="{2B010EB6-E772-CCC1-146D-21E0C3B03DAC}"/>
              </a:ext>
            </a:extLst>
          </p:cNvPr>
          <p:cNvSpPr/>
          <p:nvPr/>
        </p:nvSpPr>
        <p:spPr>
          <a:xfrm>
            <a:off x="8673723" y="2065669"/>
            <a:ext cx="207435" cy="291199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val 100000"/>
              <a:gd name="f8" fmla="+- 0 0 -360"/>
              <a:gd name="f9" fmla="+- 0 0 -270"/>
              <a:gd name="f10" fmla="+- 0 0 -180"/>
              <a:gd name="f11" fmla="abs f3"/>
              <a:gd name="f12" fmla="abs f4"/>
              <a:gd name="f13" fmla="abs f5"/>
              <a:gd name="f14" fmla="*/ f8 f0 1"/>
              <a:gd name="f15" fmla="*/ f9 f0 1"/>
              <a:gd name="f16" fmla="*/ f10 f0 1"/>
              <a:gd name="f17" fmla="?: f11 f3 1"/>
              <a:gd name="f18" fmla="?: f12 f4 1"/>
              <a:gd name="f19" fmla="?: f13 f5 1"/>
              <a:gd name="f20" fmla="*/ f14 1 f2"/>
              <a:gd name="f21" fmla="*/ f15 1 f2"/>
              <a:gd name="f22" fmla="*/ f16 1 f2"/>
              <a:gd name="f23" fmla="*/ f17 1 21600"/>
              <a:gd name="f24" fmla="*/ f18 1 21600"/>
              <a:gd name="f25" fmla="*/ 21600 f17 1"/>
              <a:gd name="f26" fmla="*/ 21600 f18 1"/>
              <a:gd name="f27" fmla="+- f20 0 f1"/>
              <a:gd name="f28" fmla="+- f21 0 f1"/>
              <a:gd name="f29" fmla="+- f22 0 f1"/>
              <a:gd name="f30" fmla="min f24 f23"/>
              <a:gd name="f31" fmla="*/ f25 1 f19"/>
              <a:gd name="f32" fmla="*/ f26 1 f19"/>
              <a:gd name="f33" fmla="val f31"/>
              <a:gd name="f34" fmla="val f32"/>
              <a:gd name="f35" fmla="*/ f6 f30 1"/>
              <a:gd name="f36" fmla="+- f34 0 f6"/>
              <a:gd name="f37" fmla="+- f33 0 f6"/>
              <a:gd name="f38" fmla="*/ f34 f30 1"/>
              <a:gd name="f39" fmla="*/ f33 f30 1"/>
              <a:gd name="f40" fmla="*/ f36 1 2"/>
              <a:gd name="f41" fmla="min f37 f36"/>
              <a:gd name="f42" fmla="+- f6 f40 0"/>
              <a:gd name="f43" fmla="*/ f41 f7 1"/>
              <a:gd name="f44" fmla="*/ f43 1 100000"/>
              <a:gd name="f45" fmla="*/ f42 f30 1"/>
              <a:gd name="f46" fmla="+- f33 0 f44"/>
              <a:gd name="f47" fmla="*/ f44 f30 1"/>
              <a:gd name="f48" fmla="*/ f46 1 2"/>
              <a:gd name="f49" fmla="+- f46 0 f44"/>
              <a:gd name="f50" fmla="*/ f46 f30 1"/>
              <a:gd name="f51" fmla="?: f49 f44 f6"/>
              <a:gd name="f52" fmla="?: f49 f46 f33"/>
              <a:gd name="f53" fmla="*/ f48 f30 1"/>
              <a:gd name="f54" fmla="*/ f51 f30 1"/>
              <a:gd name="f55" fmla="*/ f52 f3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53" y="f35"/>
              </a:cxn>
              <a:cxn ang="f28">
                <a:pos x="f47" y="f45"/>
              </a:cxn>
              <a:cxn ang="f29">
                <a:pos x="f53" y="f38"/>
              </a:cxn>
            </a:cxnLst>
            <a:rect l="f54" t="f35" r="f55" b="f38"/>
            <a:pathLst>
              <a:path>
                <a:moveTo>
                  <a:pt x="f35" y="f35"/>
                </a:moveTo>
                <a:lnTo>
                  <a:pt x="f50" y="f35"/>
                </a:lnTo>
                <a:lnTo>
                  <a:pt x="f39" y="f45"/>
                </a:lnTo>
                <a:lnTo>
                  <a:pt x="f50" y="f38"/>
                </a:lnTo>
                <a:lnTo>
                  <a:pt x="f35" y="f38"/>
                </a:lnTo>
                <a:lnTo>
                  <a:pt x="f47" y="f45"/>
                </a:lnTo>
                <a:close/>
              </a:path>
            </a:pathLst>
          </a:custGeom>
          <a:gradFill>
            <a:gsLst>
              <a:gs pos="0">
                <a:srgbClr val="CE617B"/>
              </a:gs>
              <a:gs pos="100000">
                <a:srgbClr val="CE3D66">
                  <a:alpha val="0"/>
                </a:srgbClr>
              </a:gs>
            </a:gsLst>
            <a:lin ang="5400000"/>
          </a:gradFill>
          <a:ln w="6345">
            <a:solidFill>
              <a:srgbClr val="333F50"/>
            </a:solidFill>
            <a:prstDash val="solid"/>
            <a:round/>
          </a:ln>
          <a:effectLst>
            <a:outerShdw dist="23042" dir="5400000" algn="tl">
              <a:srgbClr val="000000">
                <a:alpha val="35000"/>
              </a:srgbClr>
            </a:outerShdw>
          </a:effectLst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Line 7">
            <a:extLst>
              <a:ext uri="{FF2B5EF4-FFF2-40B4-BE49-F238E27FC236}">
                <a16:creationId xmlns:a16="http://schemas.microsoft.com/office/drawing/2014/main" id="{771F72AE-206D-C77C-2D13-56DC656E4EF7}"/>
              </a:ext>
            </a:extLst>
          </p:cNvPr>
          <p:cNvSpPr/>
          <p:nvPr/>
        </p:nvSpPr>
        <p:spPr>
          <a:xfrm>
            <a:off x="5153299" y="2065669"/>
            <a:ext cx="3462869" cy="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" name="Line 8">
            <a:extLst>
              <a:ext uri="{FF2B5EF4-FFF2-40B4-BE49-F238E27FC236}">
                <a16:creationId xmlns:a16="http://schemas.microsoft.com/office/drawing/2014/main" id="{9B2BAD1C-FAA7-A646-FFA8-36A67C2E5452}"/>
              </a:ext>
            </a:extLst>
          </p:cNvPr>
          <p:cNvSpPr/>
          <p:nvPr/>
        </p:nvSpPr>
        <p:spPr>
          <a:xfrm flipV="1">
            <a:off x="8881158" y="2020279"/>
            <a:ext cx="2886435" cy="45719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ss"/>
              <a:gd name="f6" fmla="val 0"/>
              <a:gd name="f7" fmla="+- 0 0 -180"/>
              <a:gd name="f8" fmla="+- 0 0 -360"/>
              <a:gd name="f9" fmla="abs f3"/>
              <a:gd name="f10" fmla="abs f4"/>
              <a:gd name="f11" fmla="abs f5"/>
              <a:gd name="f12" fmla="*/ f7 f0 1"/>
              <a:gd name="f13" fmla="*/ f8 f0 1"/>
              <a:gd name="f14" fmla="?: f9 f3 1"/>
              <a:gd name="f15" fmla="?: f10 f4 1"/>
              <a:gd name="f16" fmla="?: f11 f5 1"/>
              <a:gd name="f17" fmla="*/ f12 1 f2"/>
              <a:gd name="f18" fmla="*/ f13 1 f2"/>
              <a:gd name="f19" fmla="*/ f14 1 21600"/>
              <a:gd name="f20" fmla="*/ f15 1 21600"/>
              <a:gd name="f21" fmla="*/ 21600 f14 1"/>
              <a:gd name="f22" fmla="*/ 21600 f15 1"/>
              <a:gd name="f23" fmla="+- f17 0 f1"/>
              <a:gd name="f24" fmla="+- f18 0 f1"/>
              <a:gd name="f25" fmla="min f20 f19"/>
              <a:gd name="f26" fmla="*/ f21 1 f16"/>
              <a:gd name="f27" fmla="*/ f22 1 f16"/>
              <a:gd name="f28" fmla="val f26"/>
              <a:gd name="f29" fmla="val f27"/>
              <a:gd name="f30" fmla="*/ f6 f25 1"/>
              <a:gd name="f31" fmla="*/ f28 f25 1"/>
              <a:gd name="f32" fmla="*/ f29 f25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3">
                <a:pos x="f30" y="f30"/>
              </a:cxn>
              <a:cxn ang="f24">
                <a:pos x="f31" y="f32"/>
              </a:cxn>
            </a:cxnLst>
            <a:rect l="f30" t="f30" r="f31" b="f32"/>
            <a:pathLst>
              <a:path>
                <a:moveTo>
                  <a:pt x="f30" y="f30"/>
                </a:moveTo>
                <a:lnTo>
                  <a:pt x="f31" y="f32"/>
                </a:lnTo>
              </a:path>
            </a:pathLst>
          </a:custGeom>
          <a:noFill/>
          <a:ln w="19083">
            <a:solidFill>
              <a:srgbClr val="C64066"/>
            </a:solidFill>
            <a:prstDash val="solid"/>
            <a:round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CustomShape 11">
            <a:extLst>
              <a:ext uri="{FF2B5EF4-FFF2-40B4-BE49-F238E27FC236}">
                <a16:creationId xmlns:a16="http://schemas.microsoft.com/office/drawing/2014/main" id="{C0925861-EAA0-EAFB-BC2C-0B93D335EC31}"/>
              </a:ext>
            </a:extLst>
          </p:cNvPr>
          <p:cNvSpPr/>
          <p:nvPr/>
        </p:nvSpPr>
        <p:spPr>
          <a:xfrm>
            <a:off x="4129613" y="4324356"/>
            <a:ext cx="3556004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CustomShape 11">
            <a:extLst>
              <a:ext uri="{FF2B5EF4-FFF2-40B4-BE49-F238E27FC236}">
                <a16:creationId xmlns:a16="http://schemas.microsoft.com/office/drawing/2014/main" id="{3CB68B3C-1330-C0E4-C3E0-D06997EFD557}"/>
              </a:ext>
            </a:extLst>
          </p:cNvPr>
          <p:cNvSpPr/>
          <p:nvPr/>
        </p:nvSpPr>
        <p:spPr>
          <a:xfrm>
            <a:off x="8610600" y="2319970"/>
            <a:ext cx="3023045" cy="615952"/>
          </a:xfrm>
          <a:prstGeom prst="rect">
            <a:avLst/>
          </a:prstGeom>
          <a:noFill/>
          <a:ln>
            <a:noFill/>
            <a:prstDash val="solid"/>
          </a:ln>
        </p:spPr>
        <p:txBody>
          <a:bodyPr vert="horz" wrap="square" lIns="120005" tIns="59996" rIns="120005" bIns="59996" anchor="t" anchorCtr="0" compatLnSpc="1">
            <a:noAutofit/>
          </a:bodyPr>
          <a:lstStyle/>
          <a:p>
            <a:pPr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ru-RU" sz="1333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:a16="http://schemas.microsoft.com/office/drawing/2014/main" id="{8E4DE319-3402-5994-F6CA-AF6B179140F6}"/>
              </a:ext>
            </a:extLst>
          </p:cNvPr>
          <p:cNvSpPr/>
          <p:nvPr/>
        </p:nvSpPr>
        <p:spPr>
          <a:xfrm>
            <a:off x="9272720" y="2969984"/>
            <a:ext cx="2236773" cy="1523315"/>
          </a:xfrm>
          <a:prstGeom prst="rect">
            <a:avLst/>
          </a:prstGeom>
          <a:solidFill>
            <a:srgbClr val="DAE3F3"/>
          </a:solidFill>
          <a:ln w="12701">
            <a:solidFill>
              <a:srgbClr val="00B0F0"/>
            </a:solidFill>
            <a:prstDash val="solid"/>
            <a:miter/>
          </a:ln>
        </p:spPr>
        <p:txBody>
          <a:bodyPr vert="horz" wrap="square" lIns="121920" tIns="60960" rIns="121920" bIns="60960" anchor="ctr" anchorCtr="1" compatLnSpc="1">
            <a:noAutofit/>
          </a:bodyPr>
          <a:lstStyle/>
          <a:p>
            <a:pPr algn="ctr" defTabSz="1219170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600" b="1" dirty="0">
                <a:solidFill>
                  <a:srgbClr val="000000"/>
                </a:solidFill>
                <a:latin typeface="Calibri"/>
              </a:rPr>
              <a:t>Ориентироваться на территории и в здании ДОО стало гораздо проще</a:t>
            </a:r>
          </a:p>
        </p:txBody>
      </p:sp>
      <p:sp>
        <p:nvSpPr>
          <p:cNvPr id="15" name="Заголовок 1">
            <a:extLst>
              <a:ext uri="{FF2B5EF4-FFF2-40B4-BE49-F238E27FC236}">
                <a16:creationId xmlns:a16="http://schemas.microsoft.com/office/drawing/2014/main" id="{4FAC86BD-C3EE-0F13-9467-5F49A1E163F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675638" y="448678"/>
            <a:ext cx="8379877" cy="490496"/>
          </a:xfrm>
        </p:spPr>
        <p:txBody>
          <a:bodyPr>
            <a:noAutofit/>
          </a:bodyPr>
          <a:lstStyle/>
          <a:p>
            <a:pPr lvl="0"/>
            <a:r>
              <a:rPr lang="ru-RU" dirty="0"/>
              <a:t>Эффективное решение №1 </a:t>
            </a:r>
          </a:p>
        </p:txBody>
      </p:sp>
      <p:sp>
        <p:nvSpPr>
          <p:cNvPr id="2" name="Нижний колонтитул 1">
            <a:extLst>
              <a:ext uri="{FF2B5EF4-FFF2-40B4-BE49-F238E27FC236}">
                <a16:creationId xmlns:a16="http://schemas.microsoft.com/office/drawing/2014/main" id="{675ED083-AB7E-BE8D-5044-2B5DEA46F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Эффективный регион</a:t>
            </a:r>
          </a:p>
        </p:txBody>
      </p:sp>
      <p:sp>
        <p:nvSpPr>
          <p:cNvPr id="12" name="Номер слайда 11">
            <a:extLst>
              <a:ext uri="{FF2B5EF4-FFF2-40B4-BE49-F238E27FC236}">
                <a16:creationId xmlns:a16="http://schemas.microsoft.com/office/drawing/2014/main" id="{E6398B30-4530-2759-9AFF-865504BAC4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0C56B-5D9E-4120-9145-53210748885E}" type="slidenum">
              <a:rPr lang="ru-RU" smtClean="0"/>
              <a:t>9</a:t>
            </a:fld>
            <a:endParaRPr lang="ru-RU"/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8F0C0F19-0721-B7A8-4AA7-D64535071A8B}"/>
              </a:ext>
            </a:extLst>
          </p:cNvPr>
          <p:cNvSpPr txBox="1"/>
          <p:nvPr/>
        </p:nvSpPr>
        <p:spPr>
          <a:xfrm>
            <a:off x="1675638" y="5033713"/>
            <a:ext cx="3363600" cy="1453868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Отсутствие  на территории и в здании ДОО навигации, алгоритмов и визуализации образовательно-воспитательных пространств</a:t>
            </a:r>
          </a:p>
        </p:txBody>
      </p:sp>
      <p:sp>
        <p:nvSpPr>
          <p:cNvPr id="17" name="TextBox 35">
            <a:extLst>
              <a:ext uri="{FF2B5EF4-FFF2-40B4-BE49-F238E27FC236}">
                <a16:creationId xmlns:a16="http://schemas.microsoft.com/office/drawing/2014/main" id="{3CBA72A3-5333-78DD-909F-2F096F7952F6}"/>
              </a:ext>
            </a:extLst>
          </p:cNvPr>
          <p:cNvSpPr txBox="1"/>
          <p:nvPr/>
        </p:nvSpPr>
        <p:spPr>
          <a:xfrm>
            <a:off x="5153299" y="5033713"/>
            <a:ext cx="3556005" cy="1487742"/>
          </a:xfrm>
          <a:prstGeom prst="rect">
            <a:avLst/>
          </a:prstGeom>
          <a:solidFill>
            <a:srgbClr val="FFFFFF"/>
          </a:solidFill>
          <a:ln w="9528">
            <a:solidFill>
              <a:srgbClr val="BCBCBC"/>
            </a:solidFill>
            <a:prstDash val="solid"/>
            <a:miter/>
          </a:ln>
        </p:spPr>
        <p:txBody>
          <a:bodyPr vert="horz" wrap="square" lIns="121920" tIns="60960" rIns="121920" bIns="60960" anchor="t" anchorCtr="0" compatLnSpc="1">
            <a:noAutofit/>
          </a:bodyPr>
          <a:lstStyle/>
          <a:p>
            <a:pPr>
              <a:defRPr/>
            </a:pPr>
            <a:r>
              <a:rPr lang="ru-RU" sz="1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Разработана и изготовлена удобная навигация внутри и на территории ДОО (схемы территории и здания с обозначением объектов  и кабинетов внутри здания)</a:t>
            </a:r>
          </a:p>
        </p:txBody>
      </p:sp>
      <p:graphicFrame>
        <p:nvGraphicFramePr>
          <p:cNvPr id="22" name="Диаграмма 27">
            <a:extLst>
              <a:ext uri="{FF2B5EF4-FFF2-40B4-BE49-F238E27FC236}">
                <a16:creationId xmlns:a16="http://schemas.microsoft.com/office/drawing/2014/main" id="{2822951D-952F-9102-542C-64DC642258E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118326"/>
              </p:ext>
            </p:extLst>
          </p:nvPr>
        </p:nvGraphicFramePr>
        <p:xfrm>
          <a:off x="9286370" y="3790750"/>
          <a:ext cx="2135173" cy="17758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6CEE6C4D-7097-7E30-A8E7-D704FE8953BC}"/>
              </a:ext>
            </a:extLst>
          </p:cNvPr>
          <p:cNvSpPr txBox="1"/>
          <p:nvPr/>
        </p:nvSpPr>
        <p:spPr>
          <a:xfrm>
            <a:off x="2896452" y="2566590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59F6FAA-6582-E924-D4ED-7058B50D6D71}"/>
              </a:ext>
            </a:extLst>
          </p:cNvPr>
          <p:cNvSpPr txBox="1"/>
          <p:nvPr/>
        </p:nvSpPr>
        <p:spPr>
          <a:xfrm>
            <a:off x="6397412" y="2635537"/>
            <a:ext cx="6741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Фото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B77DFD3-071C-55AD-6443-308E746391A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045" y="32377"/>
            <a:ext cx="1039027" cy="120475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6DD02815-643B-AEC5-1AB1-B40197BC4AB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6491" y="65891"/>
            <a:ext cx="1134247" cy="1134247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6ACA6044-8F38-1300-5B21-5D908B44856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0515" y="2192544"/>
            <a:ext cx="2088232" cy="221628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48E87B0C-0378-6E87-9168-996F25787B2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395" y="2277015"/>
            <a:ext cx="2228846" cy="221628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1713</TotalTime>
  <Words>1063</Words>
  <Application>Microsoft Office PowerPoint</Application>
  <PresentationFormat>Широкоэкранный</PresentationFormat>
  <Paragraphs>244</Paragraphs>
  <Slides>16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8" baseType="lpstr">
      <vt:lpstr>Andale Sans UI</vt:lpstr>
      <vt:lpstr>Arial</vt:lpstr>
      <vt:lpstr>Calibri</vt:lpstr>
      <vt:lpstr>Calibri Light</vt:lpstr>
      <vt:lpstr>DejaVu Sans</vt:lpstr>
      <vt:lpstr>Lucida Sans Unicode</vt:lpstr>
      <vt:lpstr>PT Sans</vt:lpstr>
      <vt:lpstr>Tahoma</vt:lpstr>
      <vt:lpstr>Times New Roman</vt:lpstr>
      <vt:lpstr>Verdana</vt:lpstr>
      <vt:lpstr>Тема Office</vt:lpstr>
      <vt:lpstr>1_Тема Office</vt:lpstr>
      <vt:lpstr>муниципальное бюджетное дошкольное образовательное учреждение  «Детский сад комбинированного вида №15»</vt:lpstr>
      <vt:lpstr>Краткое описание проекта</vt:lpstr>
      <vt:lpstr>Презентация PowerPoint</vt:lpstr>
      <vt:lpstr>   КАРТА ТЕКУЩЕГО СОСТОЯНИЯ ПРОЦЕССА  навигации в помещении и на территории ДОУ   </vt:lpstr>
      <vt:lpstr>Метод Киплинга (5W1H)</vt:lpstr>
      <vt:lpstr>   КАРТА ЦЕЛЕВОГО СОСТОЯНИЯ ПРОЦЕССА  навигации в помещении и на территории ДОУ   </vt:lpstr>
      <vt:lpstr>План мероприятий по проблемам</vt:lpstr>
      <vt:lpstr>Презентация PowerPoint</vt:lpstr>
      <vt:lpstr>Эффективное решение №1 </vt:lpstr>
      <vt:lpstr>Эффективное решение №1 </vt:lpstr>
      <vt:lpstr>Эффективное решение №1 </vt:lpstr>
      <vt:lpstr>Эффективное решение №1 </vt:lpstr>
      <vt:lpstr>Эффективное решение №2 </vt:lpstr>
      <vt:lpstr>Итоги реализации проекта  </vt:lpstr>
      <vt:lpstr>Достижение целевых показателей</vt:lpstr>
      <vt:lpstr>Заключение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организации</dc:title>
  <dc:creator>silichev</dc:creator>
  <cp:lastModifiedBy>Павлова</cp:lastModifiedBy>
  <cp:revision>52</cp:revision>
  <dcterms:created xsi:type="dcterms:W3CDTF">2023-10-25T14:48:25Z</dcterms:created>
  <dcterms:modified xsi:type="dcterms:W3CDTF">2025-08-06T09:38:54Z</dcterms:modified>
</cp:coreProperties>
</file>