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8"/>
  </p:notesMasterIdLst>
  <p:sldIdLst>
    <p:sldId id="256" r:id="rId5"/>
    <p:sldId id="258" r:id="rId6"/>
    <p:sldId id="259" r:id="rId7"/>
    <p:sldId id="260" r:id="rId8"/>
    <p:sldId id="794" r:id="rId9"/>
    <p:sldId id="261" r:id="rId10"/>
    <p:sldId id="262" r:id="rId11"/>
    <p:sldId id="264" r:id="rId12"/>
    <p:sldId id="265" r:id="rId13"/>
    <p:sldId id="266" r:id="rId14"/>
    <p:sldId id="268" r:id="rId15"/>
    <p:sldId id="270" r:id="rId16"/>
    <p:sldId id="271" r:id="rId17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1763" y="876300"/>
            <a:ext cx="7688263" cy="43259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42525" y="5479688"/>
            <a:ext cx="5939847" cy="51910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22205" cy="57644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dt" idx="13"/>
          </p:nvPr>
        </p:nvSpPr>
        <p:spPr>
          <a:xfrm>
            <a:off x="4202692" y="0"/>
            <a:ext cx="3222205" cy="57644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ftr" idx="14"/>
          </p:nvPr>
        </p:nvSpPr>
        <p:spPr>
          <a:xfrm>
            <a:off x="0" y="10959765"/>
            <a:ext cx="3222205" cy="57644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69" name="PlaceHolder 6"/>
          <p:cNvSpPr>
            <a:spLocks noGrp="1"/>
          </p:cNvSpPr>
          <p:nvPr>
            <p:ph type="sldNum" idx="15"/>
          </p:nvPr>
        </p:nvSpPr>
        <p:spPr>
          <a:xfrm>
            <a:off x="4202692" y="10959765"/>
            <a:ext cx="3222205" cy="57644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F13D4A8-9FB1-44FC-8B57-3F2CBA0A73A3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762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5025" cy="3327400"/>
          </a:xfrm>
          <a:prstGeom prst="rect">
            <a:avLst/>
          </a:prstGeom>
          <a:ln w="0">
            <a:noFill/>
          </a:ln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673576" y="4748260"/>
            <a:ext cx="5387550" cy="388359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sldNum" idx="21"/>
          </p:nvPr>
        </p:nvSpPr>
        <p:spPr>
          <a:xfrm>
            <a:off x="3815518" y="9371444"/>
            <a:ext cx="2917770" cy="49370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1E398A3-4E87-4637-9A4C-A259CB48630D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827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1763" y="876300"/>
            <a:ext cx="7686676" cy="4324350"/>
          </a:xfrm>
          <a:prstGeom prst="rect">
            <a:avLst/>
          </a:prstGeom>
          <a:ln w="0">
            <a:noFill/>
          </a:ln>
        </p:spPr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673576" y="4748260"/>
            <a:ext cx="5387550" cy="388359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Номер слайда 3"/>
          <p:cNvSpPr/>
          <p:nvPr/>
        </p:nvSpPr>
        <p:spPr>
          <a:xfrm>
            <a:off x="4202692" y="10959765"/>
            <a:ext cx="3221144" cy="5752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93513F09-FFC6-4251-B04D-ED020D7EA06C}" type="slidenum">
              <a:rPr lang="ru-RU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07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1763" y="876300"/>
            <a:ext cx="7686676" cy="4324350"/>
          </a:xfrm>
          <a:prstGeom prst="rect">
            <a:avLst/>
          </a:prstGeom>
          <a:ln w="0">
            <a:noFill/>
          </a:ln>
        </p:spPr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673576" y="4748260"/>
            <a:ext cx="5387550" cy="388359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Номер слайда 3"/>
          <p:cNvSpPr/>
          <p:nvPr/>
        </p:nvSpPr>
        <p:spPr>
          <a:xfrm>
            <a:off x="4202692" y="10959765"/>
            <a:ext cx="3221144" cy="5752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6BC76EC2-9B5D-4DC3-8BFF-76ECBAAB4AB9}" type="slidenum">
              <a:rPr lang="ru-RU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866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1763" y="876300"/>
            <a:ext cx="7686676" cy="4324350"/>
          </a:xfrm>
          <a:prstGeom prst="rect">
            <a:avLst/>
          </a:prstGeom>
          <a:ln w="0">
            <a:noFill/>
          </a:ln>
        </p:spPr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673576" y="4748260"/>
            <a:ext cx="5387550" cy="388359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Номер слайда 3"/>
          <p:cNvSpPr/>
          <p:nvPr/>
        </p:nvSpPr>
        <p:spPr>
          <a:xfrm>
            <a:off x="4202692" y="10959765"/>
            <a:ext cx="3221144" cy="5752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76662B4B-6973-4103-883B-160AAE8F1A9C}" type="slidenum">
              <a:rPr lang="ru-RU" sz="1800" b="0" strike="noStrike" spc="-1">
                <a:solidFill>
                  <a:srgbClr val="000000"/>
                </a:solidFill>
                <a:latin typeface="Calibri"/>
                <a:ea typeface="+mn-ea"/>
              </a:rPr>
              <a:t>10</a:t>
            </a:fld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37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1763" y="876300"/>
            <a:ext cx="7686676" cy="4324350"/>
          </a:xfrm>
          <a:prstGeom prst="rect">
            <a:avLst/>
          </a:prstGeom>
          <a:ln w="0">
            <a:noFill/>
          </a:ln>
        </p:spPr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73576" y="4748260"/>
            <a:ext cx="5387550" cy="388359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Номер слайда 3"/>
          <p:cNvSpPr/>
          <p:nvPr/>
        </p:nvSpPr>
        <p:spPr>
          <a:xfrm>
            <a:off x="4202692" y="10959765"/>
            <a:ext cx="3221144" cy="5752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2788E511-ECE0-4C70-B6DC-F5F9741B3AE7}" type="slidenum">
              <a:rPr lang="ru-RU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76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370830A-F3FA-4B0B-9730-CCF62068D3B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768C4ED-DD95-4775-827E-771503CD417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6A1A966-C024-4D25-9D81-DEF3619B717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562FB98-FF5C-4940-BC61-43E61B834BB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A580377-2660-42B5-8611-A6C1211827F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1EF4E45-93C9-480B-8333-959A43601BC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3C63884-66AF-41A0-9D53-7032893C7D1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C64F409-6A65-4136-BCB7-00B98E586C4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E60C6C4-F62D-4ACD-91E5-B546192C9C1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4F57652-AB34-466B-B3A0-06C948E4607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7D17FF4-F098-47A4-BC95-A80765A753D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4150951-F694-4CD2-A7A2-D2FD67546EF2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5828DFD-48CE-4E93-86D4-BF002D3C2CE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231B43B-F452-446D-8B84-5B1D3467722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1A3E691-6DB9-4A12-9B03-638A5B023A0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557F70A-81E4-4DEC-A602-1368A041021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6143A7E-5B00-412B-8729-125496A81B9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3FAD39D-F719-47C5-A5EB-D2B2996BCC2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A563462-9FC1-4CBC-83E1-5C509C83741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C05F9BC-712E-4FCF-8FB3-0CE7BC3AC9A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30F3690-A97E-4EE3-A74C-8CB2FA26C57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D9B42AB-F77B-48E9-B1D7-12CA43E7008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995C24B-7BE0-4524-BF30-7780E1469DC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2AC1C64-9354-4AF6-9209-77E4F7941FF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AFF3E15-2943-423D-B150-5411FCD15AE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14EFA24-FCEC-4EC5-AC1D-5CEB1A91D04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0AC9024-405A-48B1-8E7F-73A2DF86025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DABA206-5778-4430-86E4-2C73831A1C2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D55DD7A-1041-4BEB-873A-2C34443E574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7849D94-01C0-4468-8060-6514011B061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B82C5-7ABB-5555-BC81-4C48D50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A078E8-B34D-05CA-0F95-B9CB5E94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8D52F5-1783-D679-8A3C-0B2E44FE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B2FE09-8D74-C8C0-F9F9-A73D3593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1D162-5DF3-3638-AE0A-13D00372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95646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0D469A2-9763-4988-8091-E8CDF0DDA81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2A208D9-5458-49B5-8D56-CC5E4EB110F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78B101D-E80A-453E-A007-C6763EB9DBB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7515E5F-62D9-421D-8A62-48F03911405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BEB2AD-AE94-4A85-B946-DAF9C8F5D4B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2255549-5F14-458B-AED4-6DBE549D4EB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DD79195-AF21-4699-A087-E31EEDCC9D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D50B95D-8972-4CFD-9F8D-96CC2A2FAAA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BB7FE9A-9736-46FB-9BC6-E141D583394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762598-344D-43C9-A81E-546563222D3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4A8864E-0E06-41FC-AF8B-2654C54C593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7A75594-AEE1-46E9-A1D4-A208FE8B2E8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77E187C-3FCF-442E-AF53-AE35E8AD26F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E74168F-0714-4A43-B532-6A5E6AB2DC5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5D3926-9AF5-4E17-95A6-44C2185535B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5F82D44-9D86-49F6-BA60-B8C27591138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C9F6C9D-DC04-4611-8CCB-ABC3B2A8D99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8663BDB-09E2-440B-8C93-DE4B7A0CAE8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87A9AED-794C-421F-8CC6-D7A067A86A7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F90503E-73DA-4132-828A-8EF11E43C1D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ftr" idx="7"/>
          </p:nvPr>
        </p:nvSpPr>
        <p:spPr>
          <a:xfrm>
            <a:off x="4165560" y="6356520"/>
            <a:ext cx="38595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sldNum" idx="8"/>
          </p:nvPr>
        </p:nvSpPr>
        <p:spPr>
          <a:xfrm>
            <a:off x="873756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FBB7C19-7D12-4722-86B1-966AE52DEA9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9"/>
          </p:nvPr>
        </p:nvSpPr>
        <p:spPr>
          <a:xfrm>
            <a:off x="60948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A50151-E905-45D0-BF21-5EA8AEFCAAB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521000" y="2130840"/>
            <a:ext cx="8688960" cy="94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муниципальное бюджетное дошкольное образовательное учреждение </a:t>
            </a:r>
            <a:br>
              <a:rPr sz="2800"/>
            </a:b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«Детский сад комбинированного вида №15»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901505" y="3462120"/>
            <a:ext cx="9873498" cy="10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2C2C2C"/>
                </a:solidFill>
                <a:latin typeface="Times New Roman"/>
              </a:rPr>
              <a:t>Тема: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2C2C2C"/>
                </a:solidFill>
                <a:latin typeface="PT Sans"/>
              </a:rPr>
              <a:t>«</a:t>
            </a:r>
            <a:r>
              <a:rPr lang="ru-RU" sz="2400" b="0" strike="noStrike" spc="-1" dirty="0">
                <a:solidFill>
                  <a:srgbClr val="2C2C2C"/>
                </a:solidFill>
                <a:latin typeface="Times New Roman"/>
              </a:rPr>
              <a:t>Оптимизация процесса зачисления ребенка в детский сад»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Box 4"/>
          <p:cNvSpPr/>
          <p:nvPr/>
        </p:nvSpPr>
        <p:spPr>
          <a:xfrm>
            <a:off x="5325120" y="6186600"/>
            <a:ext cx="12974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Курск, 2024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Рисунок 6"/>
          <p:cNvPicPr/>
          <p:nvPr/>
        </p:nvPicPr>
        <p:blipFill>
          <a:blip r:embed="rId2"/>
          <a:stretch/>
        </p:blipFill>
        <p:spPr>
          <a:xfrm>
            <a:off x="277920" y="32400"/>
            <a:ext cx="1037880" cy="1203840"/>
          </a:xfrm>
          <a:prstGeom prst="rect">
            <a:avLst/>
          </a:prstGeom>
          <a:ln w="0">
            <a:noFill/>
          </a:ln>
        </p:spPr>
      </p:pic>
      <p:pic>
        <p:nvPicPr>
          <p:cNvPr id="174" name="Рисунок 10"/>
          <p:cNvPicPr/>
          <p:nvPr/>
        </p:nvPicPr>
        <p:blipFill>
          <a:blip r:embed="rId3"/>
          <a:stretch/>
        </p:blipFill>
        <p:spPr>
          <a:xfrm>
            <a:off x="10854720" y="102960"/>
            <a:ext cx="1133280" cy="1133280"/>
          </a:xfrm>
          <a:prstGeom prst="rect">
            <a:avLst/>
          </a:prstGeom>
          <a:ln w="0">
            <a:noFill/>
          </a:ln>
        </p:spPr>
      </p:pic>
      <p:sp>
        <p:nvSpPr>
          <p:cNvPr id="175" name="Подзаголовок 2"/>
          <p:cNvSpPr/>
          <p:nvPr/>
        </p:nvSpPr>
        <p:spPr>
          <a:xfrm>
            <a:off x="1416960" y="576720"/>
            <a:ext cx="8688960" cy="137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200" b="0" strike="noStrike" cap="all" spc="-1">
                <a:solidFill>
                  <a:srgbClr val="808080"/>
                </a:solidFill>
                <a:latin typeface="Calibri"/>
                <a:ea typeface="DejaVu Sans"/>
              </a:rPr>
              <a:t>Проект «ЭФФЕКТИВНЫЙ РЕГИОН»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4422367" y="2174760"/>
            <a:ext cx="231840" cy="2764440"/>
          </a:xfrm>
          <a:custGeom>
            <a:avLst/>
            <a:gdLst>
              <a:gd name="textAreaLeft" fmla="*/ 0 w 231840"/>
              <a:gd name="textAreaRight" fmla="*/ 232920 w 231840"/>
              <a:gd name="textAreaTop" fmla="*/ 0 h 2764440"/>
              <a:gd name="textAreaBottom" fmla="*/ 2765520 h 2764440"/>
            </a:gdLst>
            <a:ahLst/>
            <a:cxnLst/>
            <a:rect l="textAreaLeft" t="textAreaTop" r="textAreaRight" b="textAreaBottom"/>
            <a:pathLst>
              <a:path w="647" h="7682">
                <a:moveTo>
                  <a:pt x="0" y="0"/>
                </a:moveTo>
                <a:lnTo>
                  <a:pt x="0" y="0"/>
                </a:lnTo>
                <a:lnTo>
                  <a:pt x="647" y="3841"/>
                </a:lnTo>
                <a:lnTo>
                  <a:pt x="0" y="7682"/>
                </a:lnTo>
                <a:lnTo>
                  <a:pt x="0" y="7682"/>
                </a:lnTo>
                <a:lnTo>
                  <a:pt x="647" y="3841"/>
                </a:lnTo>
                <a:close/>
              </a:path>
            </a:pathLst>
          </a:custGeom>
          <a:gradFill rotWithShape="0"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round/>
          </a:ln>
          <a:effectLst>
            <a:outerShdw dist="23040" dir="5400000" algn="tl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3" name="Line 2"/>
          <p:cNvSpPr/>
          <p:nvPr/>
        </p:nvSpPr>
        <p:spPr>
          <a:xfrm>
            <a:off x="868500" y="2062440"/>
            <a:ext cx="3461760" cy="360"/>
          </a:xfrm>
          <a:custGeom>
            <a:avLst/>
            <a:gdLst>
              <a:gd name="textAreaLeft" fmla="*/ 0 w 3461760"/>
              <a:gd name="textAreaRight" fmla="*/ 3462840 w 346176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9619" h="31">
                <a:moveTo>
                  <a:pt x="0" y="0"/>
                </a:moveTo>
                <a:lnTo>
                  <a:pt x="9619" y="2"/>
                </a:lnTo>
              </a:path>
            </a:pathLst>
          </a:custGeom>
          <a:noFill/>
          <a:ln w="19083">
            <a:solidFill>
              <a:srgbClr val="C64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9403560" y="1600920"/>
            <a:ext cx="2170800" cy="4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2412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60" b="1" strike="noStrike" spc="-1">
                <a:solidFill>
                  <a:srgbClr val="0070C0"/>
                </a:solidFill>
                <a:latin typeface="Arial"/>
                <a:ea typeface="DejaVu Sans"/>
              </a:rPr>
              <a:t>Результат</a:t>
            </a:r>
            <a:endParaRPr lang="ru-RU" sz="26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5759952" y="1604520"/>
            <a:ext cx="2172600" cy="4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2412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6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Решение</a:t>
            </a:r>
            <a:endParaRPr lang="ru-RU" sz="266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CustomShape 5"/>
          <p:cNvSpPr/>
          <p:nvPr/>
        </p:nvSpPr>
        <p:spPr>
          <a:xfrm>
            <a:off x="2146500" y="1595825"/>
            <a:ext cx="2172600" cy="4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2412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60" b="1" strike="noStrike" spc="-1">
                <a:solidFill>
                  <a:srgbClr val="0070C0"/>
                </a:solidFill>
                <a:latin typeface="Arial"/>
                <a:ea typeface="DejaVu Sans"/>
              </a:rPr>
              <a:t>Проблема</a:t>
            </a:r>
            <a:endParaRPr lang="ru-RU" sz="26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CustomShape 6"/>
          <p:cNvSpPr/>
          <p:nvPr/>
        </p:nvSpPr>
        <p:spPr>
          <a:xfrm>
            <a:off x="8365193" y="2047943"/>
            <a:ext cx="206280" cy="2910960"/>
          </a:xfrm>
          <a:custGeom>
            <a:avLst/>
            <a:gdLst>
              <a:gd name="textAreaLeft" fmla="*/ 0 w 206280"/>
              <a:gd name="textAreaRight" fmla="*/ 207360 w 206280"/>
              <a:gd name="textAreaTop" fmla="*/ 0 h 2910960"/>
              <a:gd name="textAreaBottom" fmla="*/ 2912040 h 2910960"/>
            </a:gdLst>
            <a:ahLst/>
            <a:cxnLst/>
            <a:rect l="textAreaLeft" t="textAreaTop" r="textAreaRight" b="textAreaBottom"/>
            <a:pathLst>
              <a:path w="576" h="8089">
                <a:moveTo>
                  <a:pt x="0" y="0"/>
                </a:moveTo>
                <a:lnTo>
                  <a:pt x="0" y="0"/>
                </a:lnTo>
                <a:lnTo>
                  <a:pt x="576" y="4045"/>
                </a:lnTo>
                <a:lnTo>
                  <a:pt x="0" y="8089"/>
                </a:lnTo>
                <a:lnTo>
                  <a:pt x="0" y="8089"/>
                </a:lnTo>
                <a:lnTo>
                  <a:pt x="576" y="4045"/>
                </a:lnTo>
                <a:close/>
              </a:path>
            </a:pathLst>
          </a:custGeom>
          <a:gradFill rotWithShape="0"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round/>
          </a:ln>
          <a:effectLst>
            <a:outerShdw dist="23040" dir="5400000" algn="tl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8" name="Line 7"/>
          <p:cNvSpPr/>
          <p:nvPr/>
        </p:nvSpPr>
        <p:spPr>
          <a:xfrm>
            <a:off x="4748570" y="2062080"/>
            <a:ext cx="3461760" cy="360"/>
          </a:xfrm>
          <a:custGeom>
            <a:avLst/>
            <a:gdLst>
              <a:gd name="textAreaLeft" fmla="*/ 0 w 3461760"/>
              <a:gd name="textAreaRight" fmla="*/ 3462840 w 346176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9619" h="31">
                <a:moveTo>
                  <a:pt x="0" y="0"/>
                </a:moveTo>
                <a:lnTo>
                  <a:pt x="9619" y="2"/>
                </a:lnTo>
              </a:path>
            </a:pathLst>
          </a:custGeom>
          <a:noFill/>
          <a:ln w="19083">
            <a:solidFill>
              <a:srgbClr val="C64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9" name="Line 8"/>
          <p:cNvSpPr/>
          <p:nvPr/>
        </p:nvSpPr>
        <p:spPr>
          <a:xfrm flipV="1">
            <a:off x="8881200" y="2062440"/>
            <a:ext cx="2885400" cy="360"/>
          </a:xfrm>
          <a:custGeom>
            <a:avLst/>
            <a:gdLst>
              <a:gd name="textAreaLeft" fmla="*/ 0 w 2885400"/>
              <a:gd name="textAreaRight" fmla="*/ 2886120 w 2885400"/>
              <a:gd name="textAreaTop" fmla="*/ -360 h 360"/>
              <a:gd name="textAreaBottom" fmla="*/ 360 h 360"/>
            </a:gdLst>
            <a:ahLst/>
            <a:cxnLst/>
            <a:rect l="textAreaLeft" t="textAreaTop" r="textAreaRight" b="textAreaBottom"/>
            <a:pathLst>
              <a:path w="8018" h="127">
                <a:moveTo>
                  <a:pt x="0" y="0"/>
                </a:moveTo>
                <a:lnTo>
                  <a:pt x="8018" y="127"/>
                </a:lnTo>
              </a:path>
            </a:pathLst>
          </a:custGeom>
          <a:noFill/>
          <a:ln w="19083">
            <a:solidFill>
              <a:srgbClr val="C64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0" name="CustomShape 11"/>
          <p:cNvSpPr/>
          <p:nvPr/>
        </p:nvSpPr>
        <p:spPr>
          <a:xfrm>
            <a:off x="4129560" y="4324320"/>
            <a:ext cx="3555000" cy="61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noAutofit/>
          </a:bodyPr>
          <a:lstStyle/>
          <a:p>
            <a:endParaRPr lang="ru-RU" sz="134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1" name="CustomShape 11"/>
          <p:cNvSpPr/>
          <p:nvPr/>
        </p:nvSpPr>
        <p:spPr>
          <a:xfrm>
            <a:off x="8610480" y="2319840"/>
            <a:ext cx="3021840" cy="61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noAutofit/>
          </a:bodyPr>
          <a:lstStyle/>
          <a:p>
            <a:endParaRPr lang="ru-RU" sz="134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1675800" y="448560"/>
            <a:ext cx="8378640" cy="48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Эффективное решение №3 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Эффективный регион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4F59BBB-65B1-465A-BAB0-FBDA5E9E5D7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5" name="TextBox 35"/>
          <p:cNvSpPr/>
          <p:nvPr/>
        </p:nvSpPr>
        <p:spPr>
          <a:xfrm>
            <a:off x="1046520" y="2507400"/>
            <a:ext cx="3362400" cy="1844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ru-RU" sz="16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Отсутствие механизма, позволяющего оперативно обеспечить родителей (законных представителей) необходимой информацией</a:t>
            </a:r>
            <a:endParaRPr lang="ru-RU" sz="1600" b="1" strike="noStrike" spc="-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366" name="TextBox 35"/>
          <p:cNvSpPr/>
          <p:nvPr/>
        </p:nvSpPr>
        <p:spPr>
          <a:xfrm>
            <a:off x="4782377" y="2492280"/>
            <a:ext cx="3519278" cy="1832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Созданы групп в мессенджерах для родителей (законных представителей), позволяющие оперативно обеспечить необходимой информацией, решать возникающие вопросы</a:t>
            </a:r>
            <a:endParaRPr lang="ru-RU" sz="1600" b="1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367" name="Рисунок 22"/>
          <p:cNvPicPr/>
          <p:nvPr/>
        </p:nvPicPr>
        <p:blipFill>
          <a:blip r:embed="rId3"/>
          <a:stretch/>
        </p:blipFill>
        <p:spPr>
          <a:xfrm>
            <a:off x="277920" y="32400"/>
            <a:ext cx="1037880" cy="1203840"/>
          </a:xfrm>
          <a:prstGeom prst="rect">
            <a:avLst/>
          </a:prstGeom>
          <a:ln w="0">
            <a:noFill/>
          </a:ln>
        </p:spPr>
      </p:pic>
      <p:pic>
        <p:nvPicPr>
          <p:cNvPr id="368" name="Рисунок 23"/>
          <p:cNvPicPr/>
          <p:nvPr/>
        </p:nvPicPr>
        <p:blipFill>
          <a:blip r:embed="rId4"/>
          <a:stretch/>
        </p:blipFill>
        <p:spPr>
          <a:xfrm>
            <a:off x="10866600" y="65880"/>
            <a:ext cx="1133280" cy="1133280"/>
          </a:xfrm>
          <a:prstGeom prst="rect">
            <a:avLst/>
          </a:prstGeom>
          <a:ln w="0">
            <a:noFill/>
          </a:ln>
        </p:spPr>
      </p:pic>
      <p:sp>
        <p:nvSpPr>
          <p:cNvPr id="370" name="Прямоугольник 26"/>
          <p:cNvSpPr/>
          <p:nvPr/>
        </p:nvSpPr>
        <p:spPr>
          <a:xfrm>
            <a:off x="8635011" y="2477520"/>
            <a:ext cx="3289896" cy="1839240"/>
          </a:xfrm>
          <a:prstGeom prst="rect">
            <a:avLst/>
          </a:prstGeom>
          <a:solidFill>
            <a:srgbClr val="DAE3F3"/>
          </a:solidFill>
          <a:ln w="12701">
            <a:solidFill>
              <a:srgbClr val="00B0F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Группы в мессенджерах позволяют оперативно информировать родителей (законных представителей) в режиме реального времени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5040000" y="2142720"/>
            <a:ext cx="231840" cy="2764440"/>
          </a:xfrm>
          <a:custGeom>
            <a:avLst/>
            <a:gdLst>
              <a:gd name="textAreaLeft" fmla="*/ 0 w 231840"/>
              <a:gd name="textAreaRight" fmla="*/ 232920 w 231840"/>
              <a:gd name="textAreaTop" fmla="*/ 0 h 2764440"/>
              <a:gd name="textAreaBottom" fmla="*/ 2765520 h 2764440"/>
            </a:gdLst>
            <a:ahLst/>
            <a:cxnLst/>
            <a:rect l="textAreaLeft" t="textAreaTop" r="textAreaRight" b="textAreaBottom"/>
            <a:pathLst>
              <a:path w="647" h="7682">
                <a:moveTo>
                  <a:pt x="0" y="0"/>
                </a:moveTo>
                <a:lnTo>
                  <a:pt x="0" y="0"/>
                </a:lnTo>
                <a:lnTo>
                  <a:pt x="647" y="3841"/>
                </a:lnTo>
                <a:lnTo>
                  <a:pt x="0" y="7682"/>
                </a:lnTo>
                <a:lnTo>
                  <a:pt x="0" y="7682"/>
                </a:lnTo>
                <a:lnTo>
                  <a:pt x="647" y="3841"/>
                </a:lnTo>
                <a:close/>
              </a:path>
            </a:pathLst>
          </a:custGeom>
          <a:gradFill rotWithShape="0"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round/>
          </a:ln>
          <a:effectLst>
            <a:outerShdw dist="23040" dir="5400000" algn="tl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89" name="Line 2"/>
          <p:cNvSpPr/>
          <p:nvPr/>
        </p:nvSpPr>
        <p:spPr>
          <a:xfrm>
            <a:off x="1501920" y="2078640"/>
            <a:ext cx="3461760" cy="360"/>
          </a:xfrm>
          <a:custGeom>
            <a:avLst/>
            <a:gdLst>
              <a:gd name="textAreaLeft" fmla="*/ 0 w 3461760"/>
              <a:gd name="textAreaRight" fmla="*/ 3462840 w 346176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9619" h="31">
                <a:moveTo>
                  <a:pt x="0" y="0"/>
                </a:moveTo>
                <a:lnTo>
                  <a:pt x="9619" y="2"/>
                </a:lnTo>
              </a:path>
            </a:pathLst>
          </a:custGeom>
          <a:noFill/>
          <a:ln w="19083">
            <a:solidFill>
              <a:srgbClr val="C64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90" name="CustomShape 3"/>
          <p:cNvSpPr/>
          <p:nvPr/>
        </p:nvSpPr>
        <p:spPr>
          <a:xfrm>
            <a:off x="9403560" y="1600920"/>
            <a:ext cx="2170800" cy="4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241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60" b="1" strike="noStrike" spc="-1">
                <a:solidFill>
                  <a:srgbClr val="0070C0"/>
                </a:solidFill>
                <a:latin typeface="Arial"/>
                <a:ea typeface="DejaVu Sans"/>
              </a:rPr>
              <a:t>Результат</a:t>
            </a:r>
            <a:endParaRPr lang="ru-RU" sz="26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CustomShape 4"/>
          <p:cNvSpPr/>
          <p:nvPr/>
        </p:nvSpPr>
        <p:spPr>
          <a:xfrm>
            <a:off x="6231600" y="1605960"/>
            <a:ext cx="2172600" cy="4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241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60" b="1" strike="noStrike" spc="-1">
                <a:solidFill>
                  <a:srgbClr val="0070C0"/>
                </a:solidFill>
                <a:latin typeface="Arial"/>
                <a:ea typeface="DejaVu Sans"/>
              </a:rPr>
              <a:t>Решение</a:t>
            </a:r>
            <a:endParaRPr lang="ru-RU" sz="26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CustomShape 5"/>
          <p:cNvSpPr/>
          <p:nvPr/>
        </p:nvSpPr>
        <p:spPr>
          <a:xfrm>
            <a:off x="2415240" y="1597320"/>
            <a:ext cx="2172600" cy="4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241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60" b="1" strike="noStrike" spc="-1">
                <a:solidFill>
                  <a:srgbClr val="0070C0"/>
                </a:solidFill>
                <a:latin typeface="Arial"/>
                <a:ea typeface="DejaVu Sans"/>
              </a:rPr>
              <a:t>Проблема</a:t>
            </a:r>
            <a:endParaRPr lang="ru-RU" sz="26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CustomShape 6"/>
          <p:cNvSpPr/>
          <p:nvPr/>
        </p:nvSpPr>
        <p:spPr>
          <a:xfrm>
            <a:off x="8673840" y="2065680"/>
            <a:ext cx="206280" cy="2910960"/>
          </a:xfrm>
          <a:custGeom>
            <a:avLst/>
            <a:gdLst>
              <a:gd name="textAreaLeft" fmla="*/ 0 w 206280"/>
              <a:gd name="textAreaRight" fmla="*/ 207360 w 206280"/>
              <a:gd name="textAreaTop" fmla="*/ 0 h 2910960"/>
              <a:gd name="textAreaBottom" fmla="*/ 2912040 h 2910960"/>
            </a:gdLst>
            <a:ahLst/>
            <a:cxnLst/>
            <a:rect l="textAreaLeft" t="textAreaTop" r="textAreaRight" b="textAreaBottom"/>
            <a:pathLst>
              <a:path w="576" h="8089">
                <a:moveTo>
                  <a:pt x="0" y="0"/>
                </a:moveTo>
                <a:lnTo>
                  <a:pt x="0" y="0"/>
                </a:lnTo>
                <a:lnTo>
                  <a:pt x="576" y="4045"/>
                </a:lnTo>
                <a:lnTo>
                  <a:pt x="0" y="8089"/>
                </a:lnTo>
                <a:lnTo>
                  <a:pt x="0" y="8089"/>
                </a:lnTo>
                <a:lnTo>
                  <a:pt x="576" y="4045"/>
                </a:lnTo>
                <a:close/>
              </a:path>
            </a:pathLst>
          </a:custGeom>
          <a:gradFill rotWithShape="0"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round/>
          </a:ln>
          <a:effectLst>
            <a:outerShdw dist="23040" dir="5400000" algn="tl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94" name="Line 7"/>
          <p:cNvSpPr/>
          <p:nvPr/>
        </p:nvSpPr>
        <p:spPr>
          <a:xfrm>
            <a:off x="5153400" y="2065680"/>
            <a:ext cx="3461760" cy="360"/>
          </a:xfrm>
          <a:custGeom>
            <a:avLst/>
            <a:gdLst>
              <a:gd name="textAreaLeft" fmla="*/ 0 w 3461760"/>
              <a:gd name="textAreaRight" fmla="*/ 3462840 w 346176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9619" h="31">
                <a:moveTo>
                  <a:pt x="0" y="0"/>
                </a:moveTo>
                <a:lnTo>
                  <a:pt x="9619" y="2"/>
                </a:lnTo>
              </a:path>
            </a:pathLst>
          </a:custGeom>
          <a:noFill/>
          <a:ln w="19083">
            <a:solidFill>
              <a:srgbClr val="C64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95" name="Line 8"/>
          <p:cNvSpPr/>
          <p:nvPr/>
        </p:nvSpPr>
        <p:spPr>
          <a:xfrm flipV="1">
            <a:off x="8881200" y="2062440"/>
            <a:ext cx="2885400" cy="360"/>
          </a:xfrm>
          <a:custGeom>
            <a:avLst/>
            <a:gdLst>
              <a:gd name="textAreaLeft" fmla="*/ 0 w 2885400"/>
              <a:gd name="textAreaRight" fmla="*/ 2886120 w 2885400"/>
              <a:gd name="textAreaTop" fmla="*/ -360 h 360"/>
              <a:gd name="textAreaBottom" fmla="*/ 360 h 360"/>
            </a:gdLst>
            <a:ahLst/>
            <a:cxnLst/>
            <a:rect l="textAreaLeft" t="textAreaTop" r="textAreaRight" b="textAreaBottom"/>
            <a:pathLst>
              <a:path w="8018" h="127">
                <a:moveTo>
                  <a:pt x="0" y="0"/>
                </a:moveTo>
                <a:lnTo>
                  <a:pt x="8018" y="127"/>
                </a:lnTo>
              </a:path>
            </a:pathLst>
          </a:custGeom>
          <a:noFill/>
          <a:ln w="19083">
            <a:solidFill>
              <a:srgbClr val="C64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96" name="CustomShape 11"/>
          <p:cNvSpPr/>
          <p:nvPr/>
        </p:nvSpPr>
        <p:spPr>
          <a:xfrm>
            <a:off x="4129560" y="4324320"/>
            <a:ext cx="3555000" cy="61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noAutofit/>
          </a:bodyPr>
          <a:lstStyle/>
          <a:p>
            <a:pPr>
              <a:lnSpc>
                <a:spcPct val="100000"/>
              </a:lnSpc>
            </a:pPr>
            <a:endParaRPr lang="ru-RU" sz="134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7" name="CustomShape 11"/>
          <p:cNvSpPr/>
          <p:nvPr/>
        </p:nvSpPr>
        <p:spPr>
          <a:xfrm>
            <a:off x="8610480" y="2319840"/>
            <a:ext cx="3021840" cy="61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noAutofit/>
          </a:bodyPr>
          <a:lstStyle/>
          <a:p>
            <a:pPr>
              <a:lnSpc>
                <a:spcPct val="100000"/>
              </a:lnSpc>
            </a:pPr>
            <a:endParaRPr lang="ru-RU" sz="134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1675800" y="448560"/>
            <a:ext cx="8378640" cy="48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Calibri Light"/>
              </a:rPr>
              <a:t>Эффективное решение № 4 </a:t>
            </a:r>
            <a:endParaRPr lang="ru-RU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TextBox 35"/>
          <p:cNvSpPr/>
          <p:nvPr/>
        </p:nvSpPr>
        <p:spPr>
          <a:xfrm>
            <a:off x="1551600" y="2754720"/>
            <a:ext cx="3362400" cy="14529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ru-RU" sz="16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Вероятность длительного ожидания в очереди в связи с отсутствием распределения по графику при массовом зачислении</a:t>
            </a:r>
            <a:endParaRPr lang="ru-RU" sz="1600" b="1" strike="noStrike" spc="-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400" name="TextBox 35"/>
          <p:cNvSpPr/>
          <p:nvPr/>
        </p:nvSpPr>
        <p:spPr>
          <a:xfrm>
            <a:off x="5324040" y="2760840"/>
            <a:ext cx="3348720" cy="148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Разработан график приема родителей при оформлении в детский сад при массовом зачислении</a:t>
            </a:r>
            <a:endParaRPr lang="ru-RU" sz="1600" b="1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401" name="Рисунок 22"/>
          <p:cNvPicPr/>
          <p:nvPr/>
        </p:nvPicPr>
        <p:blipFill>
          <a:blip r:embed="rId3"/>
          <a:stretch/>
        </p:blipFill>
        <p:spPr>
          <a:xfrm>
            <a:off x="277920" y="32400"/>
            <a:ext cx="1037880" cy="1203840"/>
          </a:xfrm>
          <a:prstGeom prst="rect">
            <a:avLst/>
          </a:prstGeom>
          <a:ln w="0">
            <a:noFill/>
          </a:ln>
        </p:spPr>
      </p:pic>
      <p:pic>
        <p:nvPicPr>
          <p:cNvPr id="402" name="Рисунок 23"/>
          <p:cNvPicPr/>
          <p:nvPr/>
        </p:nvPicPr>
        <p:blipFill>
          <a:blip r:embed="rId4"/>
          <a:stretch/>
        </p:blipFill>
        <p:spPr>
          <a:xfrm>
            <a:off x="10866600" y="65880"/>
            <a:ext cx="1133280" cy="1133280"/>
          </a:xfrm>
          <a:prstGeom prst="rect">
            <a:avLst/>
          </a:prstGeom>
          <a:ln w="0">
            <a:noFill/>
          </a:ln>
        </p:spPr>
      </p:pic>
      <p:sp>
        <p:nvSpPr>
          <p:cNvPr id="404" name="TextBox 1"/>
          <p:cNvSpPr/>
          <p:nvPr/>
        </p:nvSpPr>
        <p:spPr>
          <a:xfrm>
            <a:off x="10116360" y="2570760"/>
            <a:ext cx="341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Прямоугольник 9"/>
          <p:cNvSpPr/>
          <p:nvPr/>
        </p:nvSpPr>
        <p:spPr>
          <a:xfrm>
            <a:off x="9205200" y="2520000"/>
            <a:ext cx="2674800" cy="600313"/>
          </a:xfrm>
          <a:prstGeom prst="rect">
            <a:avLst/>
          </a:prstGeom>
          <a:solidFill>
            <a:srgbClr val="DAE3F3"/>
          </a:solidFill>
          <a:ln w="12701">
            <a:solidFill>
              <a:srgbClr val="00B0F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Сократилось время ожидания в очереди</a:t>
            </a: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Эффективный регион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F574F6A-1457-4FC7-B0B7-E4CF626BD6F8}" type="slidenum">
              <a:t>11</a:t>
            </a:fld>
            <a:endParaRPr/>
          </a:p>
        </p:txBody>
      </p:sp>
      <p:sp>
        <p:nvSpPr>
          <p:cNvPr id="5" name="Цилиндр 4">
            <a:extLst>
              <a:ext uri="{FF2B5EF4-FFF2-40B4-BE49-F238E27FC236}">
                <a16:creationId xmlns:a16="http://schemas.microsoft.com/office/drawing/2014/main" id="{2645E1AB-17DD-B400-F4FC-E6E7548DAA3D}"/>
              </a:ext>
            </a:extLst>
          </p:cNvPr>
          <p:cNvSpPr/>
          <p:nvPr/>
        </p:nvSpPr>
        <p:spPr>
          <a:xfrm>
            <a:off x="9399600" y="3450074"/>
            <a:ext cx="933812" cy="1695406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90 мин</a:t>
            </a:r>
          </a:p>
        </p:txBody>
      </p:sp>
      <p:sp>
        <p:nvSpPr>
          <p:cNvPr id="6" name="Цилиндр 5">
            <a:extLst>
              <a:ext uri="{FF2B5EF4-FFF2-40B4-BE49-F238E27FC236}">
                <a16:creationId xmlns:a16="http://schemas.microsoft.com/office/drawing/2014/main" id="{29986E86-DE73-407F-1B39-A8D7C7081BED}"/>
              </a:ext>
            </a:extLst>
          </p:cNvPr>
          <p:cNvSpPr/>
          <p:nvPr/>
        </p:nvSpPr>
        <p:spPr>
          <a:xfrm>
            <a:off x="10619654" y="4794783"/>
            <a:ext cx="933812" cy="363961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 мин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74835EAC-52EE-2A32-0D74-708295702260}"/>
              </a:ext>
            </a:extLst>
          </p:cNvPr>
          <p:cNvSpPr/>
          <p:nvPr/>
        </p:nvSpPr>
        <p:spPr>
          <a:xfrm>
            <a:off x="10757126" y="361563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AE580-4937-D806-47EB-DF3695A41842}"/>
              </a:ext>
            </a:extLst>
          </p:cNvPr>
          <p:cNvSpPr txBox="1"/>
          <p:nvPr/>
        </p:nvSpPr>
        <p:spPr>
          <a:xfrm>
            <a:off x="11119734" y="3831923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82 мин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Рисунок 6"/>
          <p:cNvPicPr/>
          <p:nvPr/>
        </p:nvPicPr>
        <p:blipFill>
          <a:blip r:embed="rId2"/>
          <a:stretch/>
        </p:blipFill>
        <p:spPr>
          <a:xfrm>
            <a:off x="277920" y="32400"/>
            <a:ext cx="1037880" cy="1203840"/>
          </a:xfrm>
          <a:prstGeom prst="rect">
            <a:avLst/>
          </a:prstGeom>
          <a:ln w="0">
            <a:noFill/>
          </a:ln>
        </p:spPr>
      </p:pic>
      <p:pic>
        <p:nvPicPr>
          <p:cNvPr id="412" name="Рисунок 7"/>
          <p:cNvPicPr/>
          <p:nvPr/>
        </p:nvPicPr>
        <p:blipFill>
          <a:blip r:embed="rId3"/>
          <a:stretch/>
        </p:blipFill>
        <p:spPr>
          <a:xfrm>
            <a:off x="10854720" y="102960"/>
            <a:ext cx="1133280" cy="1133280"/>
          </a:xfrm>
          <a:prstGeom prst="rect">
            <a:avLst/>
          </a:prstGeom>
          <a:ln w="0">
            <a:noFill/>
          </a:ln>
        </p:spPr>
      </p:pic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2340000" y="390960"/>
            <a:ext cx="7734240" cy="68904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numCol="1" spcCol="0"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Достижение целевых показателей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15" name="Таблица 414"/>
          <p:cNvGraphicFramePr/>
          <p:nvPr>
            <p:extLst>
              <p:ext uri="{D42A27DB-BD31-4B8C-83A1-F6EECF244321}">
                <p14:modId xmlns:p14="http://schemas.microsoft.com/office/powerpoint/2010/main" val="2174320596"/>
              </p:ext>
            </p:extLst>
          </p:nvPr>
        </p:nvGraphicFramePr>
        <p:xfrm>
          <a:off x="517500" y="1526122"/>
          <a:ext cx="11155680" cy="3731150"/>
        </p:xfrm>
        <a:graphic>
          <a:graphicData uri="http://schemas.openxmlformats.org/drawingml/2006/table">
            <a:tbl>
              <a:tblPr/>
              <a:tblGrid>
                <a:gridCol w="486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3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67"/>
                        </a:spcAft>
                      </a:pPr>
                      <a:r>
                        <a:rPr lang="ru-RU" sz="2000" b="1" strike="noStrike" spc="-1" dirty="0">
                          <a:solidFill>
                            <a:srgbClr val="1C1C1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b="1" strike="noStrike" spc="-1" dirty="0">
                        <a:solidFill>
                          <a:srgbClr val="1C1C1C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67"/>
                        </a:spcAft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Текущее состояние</a:t>
                      </a:r>
                      <a:endParaRPr lang="ru-RU" sz="20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67"/>
                        </a:spcAft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состояние</a:t>
                      </a:r>
                      <a:endParaRPr lang="ru-RU" sz="20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67"/>
                        </a:spcAft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20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67"/>
                        </a:spcAft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1.Время протекания процесса приёма ребенка в детский сад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67"/>
                        </a:spcAft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мин.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67"/>
                        </a:spcAft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мин.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67"/>
                        </a:spcAft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- 80 мин.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67"/>
                        </a:spcAft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2.Время ожидания родителями (законными представителями) в очереди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67"/>
                        </a:spcAft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мин.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67"/>
                        </a:spcAft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мин.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67"/>
                        </a:spcAft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- 82 мин.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67"/>
                        </a:spcAft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Увеличение количества удовлетворенных процессом родителей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67"/>
                        </a:spcAft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67"/>
                        </a:spcAft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67"/>
                        </a:spcAft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+ 50%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Эффективный регион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EBE9A08-6110-447C-A781-EAE964641B11}" type="slidenum"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1591860" y="246600"/>
            <a:ext cx="9006960" cy="871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Times New Roman"/>
              </a:rPr>
              <a:t>Заключение</a:t>
            </a:r>
            <a:endParaRPr lang="ru-RU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850400" cy="435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7500"/>
          </a:bodyPr>
          <a:lstStyle/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5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5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решен ряд проблем: время, затрачиваемое родителями на подготовку документов, необходимых для зачисления ребенка в детский сад, значительно сокращено; р</a:t>
            </a:r>
            <a:r>
              <a:rPr lang="ru-RU" sz="25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</a:t>
            </a:r>
            <a:r>
              <a:rPr lang="ru-RU" sz="25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ботан четкий алгоритм действий для родителей; на официальном сайте детского сада  создан раздел «Документы для родителей вновь поступающих детей», где в открытом доступе содержатся перечень документов и шаблоны их заполнения; в мессенджере созданы группы, где родители могут оперативно получать информацию по всем интересующим их вопросам; на период массового зачисления создан график приема документов у родителей, что позволило свести </a:t>
            </a:r>
            <a:r>
              <a:rPr lang="ru-RU" sz="25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ожидания в очереди к минимуму.</a:t>
            </a: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5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Благодаря комплексу проведенных мероприятий, удалось повысить удовлетворенность родителей процессом зачисления ребенка в детский сад.</a:t>
            </a:r>
            <a:endParaRPr lang="ru-RU" sz="25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5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</a:t>
            </a:r>
            <a:endParaRPr lang="ru-RU" sz="25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8" name="Рисунок 6"/>
          <p:cNvPicPr/>
          <p:nvPr/>
        </p:nvPicPr>
        <p:blipFill>
          <a:blip r:embed="rId2"/>
          <a:stretch/>
        </p:blipFill>
        <p:spPr>
          <a:xfrm>
            <a:off x="277920" y="32400"/>
            <a:ext cx="1037880" cy="1203840"/>
          </a:xfrm>
          <a:prstGeom prst="rect">
            <a:avLst/>
          </a:prstGeom>
          <a:ln w="0">
            <a:noFill/>
          </a:ln>
        </p:spPr>
      </p:pic>
      <p:pic>
        <p:nvPicPr>
          <p:cNvPr id="419" name="Рисунок 7"/>
          <p:cNvPicPr/>
          <p:nvPr/>
        </p:nvPicPr>
        <p:blipFill>
          <a:blip r:embed="rId3"/>
          <a:stretch/>
        </p:blipFill>
        <p:spPr>
          <a:xfrm>
            <a:off x="10854720" y="102960"/>
            <a:ext cx="1133280" cy="11332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Эффективный регион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9B6291E-1A09-4CEA-A10C-59E3437BFB1D}" type="slidenum"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796860" y="-162000"/>
            <a:ext cx="974196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Calibri Light"/>
              </a:rPr>
              <a:t>        </a:t>
            </a:r>
            <a:r>
              <a:rPr lang="ru-RU" sz="3200" b="0" strike="noStrike" spc="-1" dirty="0">
                <a:solidFill>
                  <a:srgbClr val="000000"/>
                </a:solidFill>
                <a:latin typeface="Calibri Light"/>
              </a:rPr>
              <a:t>Краткое описание проекта</a:t>
            </a:r>
            <a:endParaRPr lang="ru-RU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397440" y="1260000"/>
            <a:ext cx="11342880" cy="484537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2500" lnSpcReduction="10000"/>
          </a:bodyPr>
          <a:lstStyle/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   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Основная идея проекта заключается в оптимизации процесса зачисления ребенка в детский сад. Актуальность проекта обусловлена тем, что ежегодно в МБДОУ № 15 зачисляется более 100 детей. В период массового зачисления детей родители сталкиваются с рядом проблем, таких как: длительное ожидание в очереди при оформлении документов, при проверке медицинской карты; неоднократное переоформление документов необходимых для зачисления в связи с ошибками при заполнении; отсутствие возможности оперативно получить ответы на возникающие вопросы. </a:t>
            </a:r>
            <a:endParaRPr lang="ru-RU" sz="2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     Целью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 проекта мы определили сокращение времени зачисления ребенка в детский сад и, как следствие, повышение удовлетворенности родителей (законных представителей) качеством предоставляемых услуг.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Направление работы: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1. Разработка четкого алгоритма действий по зачислению ребенка в детский сад для родителей.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2. Создание на сайте ДОО вкладки с списком необходимых документов и шаблонов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Рисунок 6"/>
          <p:cNvPicPr/>
          <p:nvPr/>
        </p:nvPicPr>
        <p:blipFill>
          <a:blip r:embed="rId2"/>
          <a:stretch/>
        </p:blipFill>
        <p:spPr>
          <a:xfrm>
            <a:off x="277920" y="32400"/>
            <a:ext cx="1037880" cy="1203840"/>
          </a:xfrm>
          <a:prstGeom prst="rect">
            <a:avLst/>
          </a:prstGeom>
          <a:ln w="0">
            <a:noFill/>
          </a:ln>
        </p:spPr>
      </p:pic>
      <p:pic>
        <p:nvPicPr>
          <p:cNvPr id="193" name="Рисунок 7"/>
          <p:cNvPicPr/>
          <p:nvPr/>
        </p:nvPicPr>
        <p:blipFill>
          <a:blip r:embed="rId3"/>
          <a:stretch/>
        </p:blipFill>
        <p:spPr>
          <a:xfrm>
            <a:off x="10854720" y="102960"/>
            <a:ext cx="1133280" cy="11332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dirty="0"/>
              <a:t>Эффективный регион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42FC73C-28F3-47E7-A48A-3BADE563C36B}" type="slidenum"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F47575-062B-8F21-536A-B21039E1D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r="5044"/>
          <a:stretch/>
        </p:blipFill>
        <p:spPr>
          <a:xfrm rot="16200000">
            <a:off x="2728235" y="-2044595"/>
            <a:ext cx="6557346" cy="10972804"/>
          </a:xfrm>
          <a:prstGeom prst="rect">
            <a:avLst/>
          </a:prstGeom>
        </p:spPr>
      </p:pic>
      <p:pic>
        <p:nvPicPr>
          <p:cNvPr id="197" name="Рисунок 5"/>
          <p:cNvPicPr/>
          <p:nvPr/>
        </p:nvPicPr>
        <p:blipFill>
          <a:blip r:embed="rId3"/>
          <a:stretch/>
        </p:blipFill>
        <p:spPr>
          <a:xfrm>
            <a:off x="111009" y="82992"/>
            <a:ext cx="977040" cy="10794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Эффективный регион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0C812D2-EA92-4E9C-931C-ECCD0AAB2B1F}" type="slidenum">
              <a:t>3</a:t>
            </a:fld>
            <a:endParaRPr/>
          </a:p>
        </p:txBody>
      </p:sp>
      <p:pic>
        <p:nvPicPr>
          <p:cNvPr id="195" name="Рисунок 7"/>
          <p:cNvPicPr/>
          <p:nvPr/>
        </p:nvPicPr>
        <p:blipFill>
          <a:blip r:embed="rId4"/>
          <a:stretch/>
        </p:blipFill>
        <p:spPr>
          <a:xfrm>
            <a:off x="11103951" y="185412"/>
            <a:ext cx="977040" cy="977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2115231" y="-103680"/>
            <a:ext cx="7961538" cy="26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br>
              <a:rPr sz="2000" dirty="0"/>
            </a:br>
            <a:br>
              <a:rPr sz="2000" dirty="0"/>
            </a:br>
            <a:br>
              <a:rPr sz="2000" dirty="0"/>
            </a:br>
            <a:r>
              <a:rPr lang="ru-RU" sz="2000" b="1" strike="noStrike" spc="-1" dirty="0">
                <a:solidFill>
                  <a:srgbClr val="1F497D"/>
                </a:solidFill>
                <a:latin typeface="Times New Roman"/>
                <a:ea typeface="Calibri"/>
              </a:rPr>
              <a:t>КАРТА ТЕКУЩЕГО СОСТОЯНИЯ ПРОЦЕССА </a:t>
            </a:r>
            <a:br>
              <a:rPr sz="6700" dirty="0"/>
            </a:br>
            <a:r>
              <a:rPr lang="ru-RU" sz="2200" b="1" strike="noStrike" spc="-1" dirty="0">
                <a:solidFill>
                  <a:srgbClr val="1F497D"/>
                </a:solidFill>
                <a:latin typeface="Times New Roman"/>
                <a:ea typeface="Calibri"/>
              </a:rPr>
              <a:t>зачисления ребенка </a:t>
            </a:r>
            <a:r>
              <a:rPr lang="ru-RU" sz="2000" b="1" strike="noStrike" spc="-1" dirty="0">
                <a:solidFill>
                  <a:srgbClr val="1F497D"/>
                </a:solidFill>
                <a:latin typeface="Times New Roman"/>
                <a:ea typeface="Calibri"/>
              </a:rPr>
              <a:t>в </a:t>
            </a:r>
            <a:r>
              <a:rPr lang="ru-RU" sz="2200" b="1" strike="noStrike" spc="-1" dirty="0">
                <a:solidFill>
                  <a:srgbClr val="1F497D"/>
                </a:solidFill>
                <a:latin typeface="Times New Roman"/>
                <a:ea typeface="Calibri"/>
              </a:rPr>
              <a:t>детский сад</a:t>
            </a:r>
            <a:endParaRPr lang="ru-RU" sz="7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sldNum" idx="16"/>
          </p:nvPr>
        </p:nvSpPr>
        <p:spPr>
          <a:xfrm>
            <a:off x="873756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DCA1AC-44E0-46D6-A605-1CAB9CF6F9E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Прямоугольник 3"/>
          <p:cNvSpPr/>
          <p:nvPr/>
        </p:nvSpPr>
        <p:spPr>
          <a:xfrm rot="21580800">
            <a:off x="400024" y="899437"/>
            <a:ext cx="1710293" cy="1764312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400" b="0" strike="noStrike" spc="-1" dirty="0">
                <a:latin typeface="Times New Roman"/>
                <a:ea typeface="Calibri"/>
              </a:rPr>
              <a:t>Родитель приходит в детский сад, регистрируется у охранника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400" b="0" strike="noStrike" spc="-1" dirty="0">
                <a:latin typeface="Calibri"/>
                <a:ea typeface="Calibri"/>
              </a:rPr>
              <a:t>t </a:t>
            </a:r>
            <a:r>
              <a:rPr lang="ru-RU" sz="1400" b="0" strike="noStrike" spc="-1" dirty="0">
                <a:latin typeface="Times New Roman"/>
                <a:ea typeface="Calibri"/>
              </a:rPr>
              <a:t>цикла</a:t>
            </a:r>
            <a:r>
              <a:rPr lang="en-US" sz="1400" b="0" strike="noStrike" spc="-1" dirty="0">
                <a:latin typeface="Times New Roman"/>
                <a:ea typeface="Calibri"/>
              </a:rPr>
              <a:t> </a:t>
            </a:r>
            <a:r>
              <a:rPr lang="ru-RU" sz="1400" b="0" strike="noStrike" spc="-1" dirty="0">
                <a:latin typeface="Times New Roman"/>
                <a:ea typeface="Calibri"/>
              </a:rPr>
              <a:t>–</a:t>
            </a:r>
            <a:r>
              <a:rPr lang="en-US" sz="1400" b="0" strike="noStrike" spc="-1" dirty="0">
                <a:latin typeface="Times New Roman"/>
                <a:ea typeface="Calibri"/>
              </a:rPr>
              <a:t> </a:t>
            </a:r>
            <a:r>
              <a:rPr lang="ru-RU" sz="1400" b="0" strike="noStrike" spc="-1" dirty="0">
                <a:latin typeface="Times New Roman"/>
                <a:ea typeface="Calibri"/>
              </a:rPr>
              <a:t>5</a:t>
            </a:r>
            <a:r>
              <a:rPr lang="en-US" sz="1400" b="0" strike="noStrike" spc="-1" dirty="0">
                <a:latin typeface="Times New Roman"/>
                <a:ea typeface="Calibri"/>
              </a:rPr>
              <a:t> </a:t>
            </a:r>
            <a:r>
              <a:rPr lang="ru-RU" sz="1400" b="0" strike="noStrike" spc="-1" dirty="0">
                <a:latin typeface="Times New Roman"/>
                <a:ea typeface="Calibri"/>
              </a:rPr>
              <a:t>мин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02" name="Прямоугольник 10"/>
          <p:cNvSpPr/>
          <p:nvPr/>
        </p:nvSpPr>
        <p:spPr>
          <a:xfrm>
            <a:off x="9987487" y="823763"/>
            <a:ext cx="1290598" cy="1829714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Родитель с ребенком проходит медкомиссию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(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внешний</a:t>
            </a:r>
            <a:r>
              <a:rPr lang="en-US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фактор</a:t>
            </a:r>
            <a:r>
              <a:rPr lang="en-US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)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Прямоугольник 13"/>
          <p:cNvSpPr/>
          <p:nvPr/>
        </p:nvSpPr>
        <p:spPr>
          <a:xfrm>
            <a:off x="5190000" y="2784332"/>
            <a:ext cx="1701360" cy="1772641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Родитель заполняет документы для зачисления у делопроизводителя (заявление, договор и т.д.)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t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цикла-</a:t>
            </a:r>
            <a:r>
              <a:rPr lang="en-US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20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мин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Стрелка: вправо 17"/>
          <p:cNvSpPr/>
          <p:nvPr/>
        </p:nvSpPr>
        <p:spPr>
          <a:xfrm>
            <a:off x="2115231" y="1190778"/>
            <a:ext cx="1125489" cy="33643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223852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54800" rIns="90000" bIns="1548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205" name="Стрелка: вправо 19"/>
          <p:cNvSpPr/>
          <p:nvPr/>
        </p:nvSpPr>
        <p:spPr>
          <a:xfrm>
            <a:off x="4378748" y="3077999"/>
            <a:ext cx="821993" cy="3906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223852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54800" rIns="90000" bIns="1548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206" name="Стрелка: вправо 20"/>
          <p:cNvSpPr/>
          <p:nvPr/>
        </p:nvSpPr>
        <p:spPr>
          <a:xfrm>
            <a:off x="9094977" y="1205460"/>
            <a:ext cx="866441" cy="3484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223852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54800" rIns="90000" bIns="1548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207" name="Стрелка: вправо 21"/>
          <p:cNvSpPr/>
          <p:nvPr/>
        </p:nvSpPr>
        <p:spPr>
          <a:xfrm rot="7800">
            <a:off x="11350269" y="1204953"/>
            <a:ext cx="446264" cy="3159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223852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54800" rIns="90000" bIns="1548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208" name="Стрелка: вправо 27"/>
          <p:cNvSpPr/>
          <p:nvPr/>
        </p:nvSpPr>
        <p:spPr>
          <a:xfrm>
            <a:off x="1930824" y="3022122"/>
            <a:ext cx="882863" cy="3364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223852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54800" rIns="90000" bIns="1548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209" name="TextBox 30"/>
          <p:cNvSpPr/>
          <p:nvPr/>
        </p:nvSpPr>
        <p:spPr>
          <a:xfrm>
            <a:off x="610800" y="4694094"/>
            <a:ext cx="11532600" cy="19729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ВПП = 122 мин — 212 мин (длительность процесса 122 мин, но существует вероятность ожидания в очереди при массово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м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зачислении до 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90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мин)</a:t>
            </a: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Перечень проблем: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1.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Отсутствует четкий алгоритм 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Times New Roman"/>
              </a:rPr>
              <a:t>действий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для родителя по зачислению ребенка в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детский сад.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2. Отсутствие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 в свободном доступе (на сайте ДОО)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списка и шаблонов документов,  необходимых для  зачисления в детский сад.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3. Отсутствие механизма, позволяющего оперативно обеспечить родителей (законных  представителей) необходимой информацией.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4. Вероятность длительного ожидания в очереди в связи с отсутствием графика распределения при массовом зачислении.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0" name="Рисунок 32"/>
          <p:cNvPicPr/>
          <p:nvPr/>
        </p:nvPicPr>
        <p:blipFill>
          <a:blip r:embed="rId2"/>
          <a:stretch/>
        </p:blipFill>
        <p:spPr>
          <a:xfrm>
            <a:off x="234000" y="209160"/>
            <a:ext cx="544320" cy="631440"/>
          </a:xfrm>
          <a:prstGeom prst="rect">
            <a:avLst/>
          </a:prstGeom>
          <a:ln w="0">
            <a:noFill/>
          </a:ln>
        </p:spPr>
      </p:pic>
      <p:pic>
        <p:nvPicPr>
          <p:cNvPr id="211" name="Рисунок 33"/>
          <p:cNvPicPr/>
          <p:nvPr/>
        </p:nvPicPr>
        <p:blipFill>
          <a:blip r:embed="rId3"/>
          <a:stretch/>
        </p:blipFill>
        <p:spPr>
          <a:xfrm>
            <a:off x="11504520" y="192600"/>
            <a:ext cx="452520" cy="452520"/>
          </a:xfrm>
          <a:prstGeom prst="rect">
            <a:avLst/>
          </a:prstGeom>
          <a:ln w="0">
            <a:noFill/>
          </a:ln>
        </p:spPr>
      </p:pic>
      <p:sp>
        <p:nvSpPr>
          <p:cNvPr id="213" name="Прямоугольник 29"/>
          <p:cNvSpPr/>
          <p:nvPr/>
        </p:nvSpPr>
        <p:spPr>
          <a:xfrm>
            <a:off x="4853520" y="6480000"/>
            <a:ext cx="23461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Эффективный регион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10215145" y="2737809"/>
            <a:ext cx="1399010" cy="1860553"/>
          </a:xfrm>
          <a:prstGeom prst="rect">
            <a:avLst/>
          </a:prstGeom>
          <a:solidFill>
            <a:srgbClr val="FFFFFF"/>
          </a:solidFill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Родители получают свой пакет документов и уходят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endParaRPr lang="ru-RU" sz="1100" b="0" strike="noStrike" spc="-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endParaRPr lang="ru-RU" sz="1100" spc="-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1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t </a:t>
            </a: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цикла-</a:t>
            </a:r>
            <a:r>
              <a:rPr lang="en-US" sz="11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2</a:t>
            </a: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мин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Стрелка: вправо 214"/>
          <p:cNvSpPr/>
          <p:nvPr/>
        </p:nvSpPr>
        <p:spPr>
          <a:xfrm>
            <a:off x="6912952" y="3010876"/>
            <a:ext cx="719279" cy="333164"/>
          </a:xfrm>
          <a:prstGeom prst="rightArrow">
            <a:avLst>
              <a:gd name="adj1" fmla="val 50000"/>
              <a:gd name="adj2" fmla="val 50200"/>
            </a:avLst>
          </a:prstGeom>
          <a:solidFill>
            <a:schemeClr val="accent1"/>
          </a:solidFill>
          <a:ln w="36000">
            <a:solidFill>
              <a:srgbClr val="25406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80000" rIns="108000" bIns="180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6" name="Стрелка: вправо 215"/>
          <p:cNvSpPr/>
          <p:nvPr/>
        </p:nvSpPr>
        <p:spPr>
          <a:xfrm>
            <a:off x="9301164" y="3010876"/>
            <a:ext cx="903240" cy="358920"/>
          </a:xfrm>
          <a:prstGeom prst="rightArrow">
            <a:avLst>
              <a:gd name="adj1" fmla="val 50000"/>
              <a:gd name="adj2" fmla="val 62838"/>
            </a:avLst>
          </a:prstGeom>
          <a:solidFill>
            <a:schemeClr val="accent1"/>
          </a:solidFill>
          <a:ln w="36000">
            <a:solidFill>
              <a:srgbClr val="25406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80000" rIns="108000" bIns="180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7" name="Взрыв: 14 точек 25"/>
          <p:cNvSpPr/>
          <p:nvPr/>
        </p:nvSpPr>
        <p:spPr>
          <a:xfrm>
            <a:off x="7033980" y="2939707"/>
            <a:ext cx="447480" cy="43452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300" b="1" strike="noStrike" spc="-1">
                <a:solidFill>
                  <a:srgbClr val="FFFFFF"/>
                </a:solidFill>
                <a:latin typeface="Calibri"/>
                <a:ea typeface="Calibri"/>
              </a:rPr>
              <a:t>4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4962458" y="1779840"/>
            <a:ext cx="1260000" cy="53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strike="noStrike" spc="-1" dirty="0">
                <a:solidFill>
                  <a:srgbClr val="11111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Ожидание в очереди, возможно отсутствие заведующего</a:t>
            </a:r>
            <a:endParaRPr lang="ru-RU" sz="1050" b="1" strike="noStrike" spc="-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50" b="1" strike="noStrike" spc="-1" dirty="0">
                <a:solidFill>
                  <a:srgbClr val="11111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15 мин.</a:t>
            </a:r>
            <a:endParaRPr lang="ru-RU" sz="900" b="1" strike="noStrike" spc="-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Прямоугольник 7"/>
          <p:cNvSpPr/>
          <p:nvPr/>
        </p:nvSpPr>
        <p:spPr>
          <a:xfrm>
            <a:off x="6341920" y="895870"/>
            <a:ext cx="2701494" cy="1772641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Родители получают у заведующего информацию о необходимых документах для зачисления ребенка, о правилах детского сада и т.д.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цикла</a:t>
            </a:r>
            <a:r>
              <a:rPr lang="en-US" sz="14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60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мин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Стрелка: вправо 18"/>
          <p:cNvSpPr/>
          <p:nvPr/>
        </p:nvSpPr>
        <p:spPr>
          <a:xfrm>
            <a:off x="5088600" y="1205460"/>
            <a:ext cx="1184729" cy="3940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223852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54800" rIns="90000" bIns="1548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222" name="Взрыв: 14 точек 12"/>
          <p:cNvSpPr/>
          <p:nvPr/>
        </p:nvSpPr>
        <p:spPr>
          <a:xfrm>
            <a:off x="5351218" y="925086"/>
            <a:ext cx="452160" cy="35928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59120" rIns="90000" bIns="15912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300" b="1" strike="noStrike" spc="-1">
                <a:solidFill>
                  <a:srgbClr val="FFFFFF"/>
                </a:solidFill>
                <a:latin typeface="Calibri"/>
                <a:ea typeface="Calibri"/>
              </a:rPr>
              <a:t>4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6821409" y="3468658"/>
            <a:ext cx="852772" cy="5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11111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Ожидание в очереди</a:t>
            </a:r>
            <a:endParaRPr lang="ru-RU" sz="11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11111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15 мин</a:t>
            </a:r>
            <a:r>
              <a:rPr lang="ru-RU" sz="1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</a:t>
            </a:r>
            <a:endParaRPr lang="ru-RU" sz="6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9406254" y="3425972"/>
            <a:ext cx="804460" cy="5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11111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Ожидания в очереди</a:t>
            </a:r>
            <a:endParaRPr lang="ru-RU" sz="1000" b="1" strike="noStrike" spc="-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11111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15 мин.</a:t>
            </a:r>
            <a:endParaRPr lang="ru-RU" sz="1000" b="1" strike="noStrike" spc="-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Прямоугольник 225"/>
          <p:cNvSpPr/>
          <p:nvPr/>
        </p:nvSpPr>
        <p:spPr>
          <a:xfrm rot="12000">
            <a:off x="7668190" y="2737923"/>
            <a:ext cx="1815895" cy="1895882"/>
          </a:xfrm>
          <a:prstGeom prst="rect">
            <a:avLst/>
          </a:prstGeom>
          <a:solidFill>
            <a:srgbClr val="FFFFFF"/>
          </a:solidFill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/>
            <a:r>
              <a:rPr lang="ru-RU" sz="14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Делопроизводитель проверяет документы, формирует приказ о зачислении и относит заведующей на подпись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799"/>
              </a:spcAft>
            </a:pPr>
            <a:r>
              <a:rPr lang="en-US" sz="1400" b="0" strike="noStrike" spc="-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 </a:t>
            </a:r>
            <a:r>
              <a:rPr lang="ru-RU" sz="1400" b="0" strike="noStrike" spc="-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цикла-</a:t>
            </a:r>
            <a:r>
              <a:rPr lang="en-US" sz="1400" b="0" strike="noStrike" spc="-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15</a:t>
            </a:r>
            <a:r>
              <a:rPr lang="ru-RU" sz="1400" b="0" strike="noStrike" spc="-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мин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Взрыв: 14 точек 26"/>
          <p:cNvSpPr/>
          <p:nvPr/>
        </p:nvSpPr>
        <p:spPr>
          <a:xfrm>
            <a:off x="4563072" y="2880710"/>
            <a:ext cx="443160" cy="43452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300" b="1" strike="noStrike" spc="-1">
                <a:solidFill>
                  <a:srgbClr val="FFFFFF"/>
                </a:solidFill>
                <a:latin typeface="Calibri"/>
                <a:ea typeface="Calibri"/>
              </a:rPr>
              <a:t>4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Взрыв: 14 точек 11"/>
          <p:cNvSpPr/>
          <p:nvPr/>
        </p:nvSpPr>
        <p:spPr>
          <a:xfrm>
            <a:off x="9609093" y="2787023"/>
            <a:ext cx="433775" cy="440997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3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4</a:t>
            </a:r>
            <a:endParaRPr lang="ru-RU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Взрыв: 14 точек 24"/>
          <p:cNvSpPr/>
          <p:nvPr/>
        </p:nvSpPr>
        <p:spPr>
          <a:xfrm>
            <a:off x="7531329" y="606567"/>
            <a:ext cx="632520" cy="54000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300" b="1" strike="noStrike" spc="-1">
                <a:solidFill>
                  <a:srgbClr val="FFFFFF"/>
                </a:solidFill>
                <a:latin typeface="Calibri"/>
                <a:ea typeface="Calibri"/>
              </a:rPr>
              <a:t>2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Взрыв: 14 точек 35"/>
          <p:cNvSpPr/>
          <p:nvPr/>
        </p:nvSpPr>
        <p:spPr>
          <a:xfrm>
            <a:off x="8591728" y="553763"/>
            <a:ext cx="540000" cy="54000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3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1</a:t>
            </a:r>
            <a:endParaRPr lang="ru-RU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Взрыв: 14 точек 16"/>
          <p:cNvSpPr/>
          <p:nvPr/>
        </p:nvSpPr>
        <p:spPr>
          <a:xfrm>
            <a:off x="6329544" y="610098"/>
            <a:ext cx="540000" cy="58068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300" b="1" strike="noStrike" spc="-1">
                <a:solidFill>
                  <a:srgbClr val="FFFFFF"/>
                </a:solidFill>
                <a:latin typeface="Calibri"/>
                <a:ea typeface="Calibri"/>
              </a:rPr>
              <a:t>3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Взрыв: 14 точек 6"/>
          <p:cNvSpPr/>
          <p:nvPr/>
        </p:nvSpPr>
        <p:spPr>
          <a:xfrm>
            <a:off x="6667959" y="2644166"/>
            <a:ext cx="447840" cy="35964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59120" rIns="90000" bIns="15912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300" b="1" strike="noStrike" spc="-1">
                <a:solidFill>
                  <a:srgbClr val="FFFFFF"/>
                </a:solidFill>
                <a:latin typeface="Calibri"/>
                <a:ea typeface="Calibri"/>
              </a:rPr>
              <a:t>1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Взрыв: 14 точек 14"/>
          <p:cNvSpPr/>
          <p:nvPr/>
        </p:nvSpPr>
        <p:spPr>
          <a:xfrm rot="255168">
            <a:off x="5256917" y="3972706"/>
            <a:ext cx="359640" cy="457076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3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2</a:t>
            </a:r>
            <a:endParaRPr lang="ru-RU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Взрыв: 14 точек 31"/>
          <p:cNvSpPr/>
          <p:nvPr/>
        </p:nvSpPr>
        <p:spPr>
          <a:xfrm>
            <a:off x="9094977" y="2376562"/>
            <a:ext cx="540000" cy="54000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300" b="1" strike="noStrike" spc="-1">
                <a:solidFill>
                  <a:srgbClr val="FFFFFF"/>
                </a:solidFill>
                <a:latin typeface="Calibri"/>
                <a:ea typeface="Calibri"/>
              </a:rPr>
              <a:t>1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1979640" y="1810800"/>
            <a:ext cx="1260000" cy="53964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11111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Ожидание в очереди, возможно отсутствие </a:t>
            </a:r>
            <a:r>
              <a:rPr lang="ru-RU" sz="1100" b="1" strike="noStrike" spc="-1" dirty="0" err="1">
                <a:solidFill>
                  <a:srgbClr val="11111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делопроиз</a:t>
            </a:r>
            <a:r>
              <a:rPr lang="ru-RU" sz="1100" b="1" strike="noStrike" spc="-1" dirty="0">
                <a:solidFill>
                  <a:srgbClr val="11111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-</a:t>
            </a:r>
            <a:endParaRPr lang="ru-RU" sz="1100" b="1" strike="noStrike" spc="-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50" b="1" strike="noStrike" spc="-1" dirty="0">
                <a:solidFill>
                  <a:srgbClr val="11111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водителя</a:t>
            </a:r>
            <a:endParaRPr lang="ru-RU" sz="1050" b="1" strike="noStrike" spc="-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50" b="1" strike="noStrike" spc="-1" dirty="0">
                <a:solidFill>
                  <a:srgbClr val="11111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15 мин.</a:t>
            </a:r>
            <a:endParaRPr lang="ru-RU" sz="1000" b="1" strike="noStrike" spc="-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Прямоугольник 5"/>
          <p:cNvSpPr/>
          <p:nvPr/>
        </p:nvSpPr>
        <p:spPr>
          <a:xfrm>
            <a:off x="3264320" y="894674"/>
            <a:ext cx="1774960" cy="1799206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400" b="0" strike="noStrike" spc="-1" dirty="0">
                <a:latin typeface="Times New Roman"/>
                <a:ea typeface="Calibri"/>
              </a:rPr>
              <a:t>Родитель получает у делопроизводителя направление на медкомиссию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400" b="0" strike="noStrike" spc="-1" dirty="0">
                <a:latin typeface="Times New Roman"/>
                <a:ea typeface="Calibri"/>
              </a:rPr>
              <a:t>t</a:t>
            </a:r>
            <a:r>
              <a:rPr lang="ru-RU" sz="1400" b="0" strike="noStrike" spc="-1" dirty="0">
                <a:latin typeface="Times New Roman"/>
                <a:ea typeface="Calibri"/>
              </a:rPr>
              <a:t> цикла –</a:t>
            </a:r>
            <a:r>
              <a:rPr lang="en-US" sz="1400" b="0" strike="noStrike" spc="-1" dirty="0">
                <a:latin typeface="Times New Roman"/>
                <a:ea typeface="Calibri"/>
              </a:rPr>
              <a:t> 5</a:t>
            </a:r>
            <a:r>
              <a:rPr lang="ru-RU" sz="1400" b="0" strike="noStrike" spc="-1" dirty="0">
                <a:latin typeface="Times New Roman"/>
                <a:ea typeface="Calibri"/>
              </a:rPr>
              <a:t> мин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39" name="Взрыв: 14 точек 23"/>
          <p:cNvSpPr/>
          <p:nvPr/>
        </p:nvSpPr>
        <p:spPr>
          <a:xfrm>
            <a:off x="3335898" y="607164"/>
            <a:ext cx="627480" cy="57996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3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1</a:t>
            </a:r>
            <a:endParaRPr lang="ru-RU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Взрыв: 14 точек 1"/>
          <p:cNvSpPr/>
          <p:nvPr/>
        </p:nvSpPr>
        <p:spPr>
          <a:xfrm>
            <a:off x="2051087" y="2725637"/>
            <a:ext cx="443160" cy="43452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3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4</a:t>
            </a:r>
            <a:endParaRPr lang="ru-RU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1629549" y="3522785"/>
            <a:ext cx="1260000" cy="53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11111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Ожидание в очереди, </a:t>
            </a:r>
            <a:endParaRPr lang="ru-RU" sz="1000" b="1" strike="noStrike" spc="-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11111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возможно отсутствие медсестры</a:t>
            </a:r>
            <a:endParaRPr lang="ru-RU" sz="1000" b="1" strike="noStrike" spc="-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11111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15 мин.</a:t>
            </a:r>
            <a:endParaRPr lang="ru-RU" sz="1000" b="1" strike="noStrike" spc="-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2" name="Прямоугольник 22"/>
          <p:cNvSpPr/>
          <p:nvPr/>
        </p:nvSpPr>
        <p:spPr>
          <a:xfrm>
            <a:off x="147541" y="2824091"/>
            <a:ext cx="1720120" cy="1774272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Родитель приходит в детский сад, регистрируется у охранника</a:t>
            </a:r>
            <a:endParaRPr lang="ru-RU" sz="1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цикла-</a:t>
            </a:r>
            <a:r>
              <a:rPr lang="en-US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5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мин</a:t>
            </a:r>
            <a:endParaRPr lang="ru-RU" sz="1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" name="Прямоугольник 28"/>
          <p:cNvSpPr/>
          <p:nvPr/>
        </p:nvSpPr>
        <p:spPr>
          <a:xfrm rot="21595200">
            <a:off x="2898458" y="2793037"/>
            <a:ext cx="1507483" cy="1774274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Родитель приходит к медсестре для проверки медкарты</a:t>
            </a:r>
            <a:endParaRPr lang="ru-RU" sz="1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цикла - 10 мин</a:t>
            </a:r>
            <a:endParaRPr lang="ru-RU" sz="1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Взрыв: 14 точек 4"/>
          <p:cNvSpPr/>
          <p:nvPr/>
        </p:nvSpPr>
        <p:spPr>
          <a:xfrm>
            <a:off x="4014360" y="2704157"/>
            <a:ext cx="627480" cy="57996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300" b="1" strike="noStrike" spc="-1">
                <a:solidFill>
                  <a:srgbClr val="FFFFFF"/>
                </a:solidFill>
                <a:latin typeface="Calibri"/>
                <a:ea typeface="Calibri"/>
              </a:rPr>
              <a:t>1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Взрыв: 14 точек 2"/>
          <p:cNvSpPr/>
          <p:nvPr/>
        </p:nvSpPr>
        <p:spPr>
          <a:xfrm>
            <a:off x="2432193" y="858174"/>
            <a:ext cx="443160" cy="43452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3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4</a:t>
            </a:r>
            <a:endParaRPr lang="ru-RU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4328100" y="3429000"/>
            <a:ext cx="861900" cy="5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strike="noStrike" spc="-1" dirty="0">
                <a:solidFill>
                  <a:srgbClr val="11111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Ожидание в очереди</a:t>
            </a:r>
            <a:endParaRPr lang="ru-RU" sz="1050" b="1" strike="noStrike" spc="-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50" b="1" strike="noStrike" spc="-1" dirty="0">
                <a:solidFill>
                  <a:srgbClr val="11111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15 мин</a:t>
            </a:r>
            <a:r>
              <a:rPr lang="ru-RU" sz="800" b="1" strike="noStrike" spc="-1" dirty="0">
                <a:solidFill>
                  <a:srgbClr val="111111"/>
                </a:solidFill>
                <a:latin typeface="Arial"/>
                <a:ea typeface="DejaVu Sans"/>
              </a:rPr>
              <a:t>.</a:t>
            </a:r>
            <a:endParaRPr lang="ru-RU" sz="800" b="1" strike="noStrike" spc="-1" dirty="0">
              <a:solidFill>
                <a:srgbClr val="11111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84045" y="3165768"/>
            <a:ext cx="2670433" cy="436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 рабочем месте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634544" y="2625695"/>
            <a:ext cx="2670433" cy="436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103716" y="1686780"/>
            <a:ext cx="2670433" cy="436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Допущение ошибок при заполнении документов по приему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536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Ишикавы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5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84563" y="3875892"/>
            <a:ext cx="8190791" cy="130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/>
          <p:nvPr/>
        </p:nvSpPr>
        <p:spPr>
          <a:xfrm rot="5400000">
            <a:off x="9520748" y="2484807"/>
            <a:ext cx="2408093" cy="2698881"/>
          </a:xfrm>
          <a:prstGeom prst="triangle">
            <a:avLst>
              <a:gd name="adj" fmla="val 509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процесса зачисления ребенка в детский сад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831176" y="1548245"/>
            <a:ext cx="1893379" cy="2267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225710" y="3964694"/>
            <a:ext cx="1887961" cy="19903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076326" y="2798331"/>
            <a:ext cx="1870363" cy="20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046009" y="1288847"/>
            <a:ext cx="1818409" cy="275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61110" y="2337955"/>
            <a:ext cx="2130136" cy="38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заполнение документов по приему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1061606" y="2088573"/>
            <a:ext cx="1201016" cy="10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75996" y="1837437"/>
            <a:ext cx="161333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осведомленность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209A8A1-BAEF-C947-35F7-34CF65335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6" y="25272"/>
            <a:ext cx="1039027" cy="120475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C9CB8F6-E266-E54E-6AA0-E33AF7AEF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/>
        </p:nvCxnSpPr>
        <p:spPr>
          <a:xfrm>
            <a:off x="972633" y="3567341"/>
            <a:ext cx="2579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011507" y="1685925"/>
            <a:ext cx="1863437" cy="21171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691246" y="2306458"/>
            <a:ext cx="137333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452255" y="1994731"/>
            <a:ext cx="1773456" cy="311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3270488" y="3041575"/>
            <a:ext cx="1485549" cy="20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араллелограмм 11"/>
          <p:cNvSpPr/>
          <p:nvPr/>
        </p:nvSpPr>
        <p:spPr>
          <a:xfrm rot="7571677">
            <a:off x="3665612" y="1939029"/>
            <a:ext cx="703118" cy="2095152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70188" y="1230024"/>
            <a:ext cx="1434521" cy="318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6574501" y="2306458"/>
            <a:ext cx="21180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504709" y="1883156"/>
            <a:ext cx="2182091" cy="299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длительного ожидания в очереди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070188" y="3678382"/>
            <a:ext cx="2359312" cy="20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5070188" y="3106882"/>
            <a:ext cx="2359312" cy="460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810742" y="5729551"/>
            <a:ext cx="2291194" cy="451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2983243" y="4850674"/>
            <a:ext cx="2170958" cy="10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3117272" y="4183612"/>
            <a:ext cx="2431473" cy="372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алгоритма для родителей по вопросу зачисления ребенка в детский сад 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 flipH="1" flipV="1">
            <a:off x="5361709" y="4946073"/>
            <a:ext cx="2271799" cy="11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376314" y="4599903"/>
            <a:ext cx="2263778" cy="256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информации на сайте ДОУ 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2054752" y="5718798"/>
            <a:ext cx="2170958" cy="10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054752" y="5120903"/>
            <a:ext cx="2431473" cy="372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методов оперативного информирования родителей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0729" y="3206410"/>
            <a:ext cx="2130136" cy="38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заполнение документов по приему</a:t>
            </a:r>
          </a:p>
        </p:txBody>
      </p:sp>
    </p:spTree>
    <p:extLst>
      <p:ext uri="{BB962C8B-B14F-4D97-AF65-F5344CB8AC3E}">
        <p14:creationId xmlns:p14="http://schemas.microsoft.com/office/powerpoint/2010/main" val="34946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7351715" y="3886216"/>
            <a:ext cx="892440" cy="53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</a:t>
            </a:r>
            <a:r>
              <a:rPr lang="ru-RU" sz="1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жидание в очереди</a:t>
            </a:r>
            <a:endParaRPr lang="ru-RU" sz="10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2 мин</a:t>
            </a: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8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24640" y="3907667"/>
            <a:ext cx="892440" cy="53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</a:t>
            </a:r>
            <a:r>
              <a:rPr lang="ru-RU" sz="1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жидание в очереди</a:t>
            </a:r>
            <a:endParaRPr lang="ru-RU" sz="10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2 мин</a:t>
            </a: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8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5145120" y="2046779"/>
            <a:ext cx="900360" cy="53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Ожидание в </a:t>
            </a:r>
            <a:r>
              <a:rPr lang="ru-RU" sz="1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очереди</a:t>
            </a:r>
            <a:endParaRPr lang="ru-RU" sz="10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2 мин.</a:t>
            </a:r>
            <a:endParaRPr lang="ru-RU" sz="10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820453" y="-152100"/>
            <a:ext cx="10514520" cy="65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algn="ctr">
              <a:tabLst>
                <a:tab pos="0" algn="l"/>
              </a:tabLst>
            </a:pPr>
            <a:br>
              <a:rPr sz="8000" dirty="0"/>
            </a:br>
            <a:br>
              <a:rPr sz="8000" dirty="0"/>
            </a:br>
            <a:br>
              <a:rPr sz="9600" dirty="0"/>
            </a:br>
            <a:r>
              <a:rPr lang="ru-RU" sz="2200" b="1" spc="-1" dirty="0">
                <a:solidFill>
                  <a:srgbClr val="1F497D"/>
                </a:solidFill>
                <a:latin typeface="Times New Roman"/>
                <a:ea typeface="Calibri"/>
              </a:rPr>
              <a:t>КАРТА ЦЕЛЕВОГО СОСТОЯНИЯ ПРОЦЕССА </a:t>
            </a:r>
            <a:br>
              <a:rPr lang="ru-RU" sz="2200" dirty="0"/>
            </a:br>
            <a:r>
              <a:rPr lang="ru-RU" sz="2200" b="1" spc="-1" dirty="0">
                <a:solidFill>
                  <a:srgbClr val="1F497D"/>
                </a:solidFill>
                <a:latin typeface="Times New Roman"/>
                <a:ea typeface="Calibri"/>
              </a:rPr>
              <a:t>зачисления ребенка в детский сад</a:t>
            </a:r>
            <a:br>
              <a:rPr sz="2200" dirty="0"/>
            </a:br>
            <a:br>
              <a:rPr sz="9600" dirty="0"/>
            </a:br>
            <a:endParaRPr lang="ru-RU" sz="9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666293E-71B6-4916-8638-69EFBD3A8A1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8" name="Прямоугольник 3"/>
          <p:cNvSpPr/>
          <p:nvPr/>
        </p:nvSpPr>
        <p:spPr>
          <a:xfrm>
            <a:off x="1002535" y="1440000"/>
            <a:ext cx="1411625" cy="1550882"/>
          </a:xfrm>
          <a:prstGeom prst="rect">
            <a:avLst/>
          </a:prstGeom>
          <a:solidFill>
            <a:srgbClr val="FFFFFF"/>
          </a:solidFill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Родитель (законный представитель) приходит в детский сад и регистрируется у охранника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en-US" sz="11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t </a:t>
            </a: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цикла – 5 мин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Стрелка: вправо 17"/>
          <p:cNvSpPr/>
          <p:nvPr/>
        </p:nvSpPr>
        <p:spPr>
          <a:xfrm>
            <a:off x="2458670" y="1784342"/>
            <a:ext cx="628560" cy="308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54800" rIns="90000" bIns="1548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251" name="Стрелка: вправо 18"/>
          <p:cNvSpPr/>
          <p:nvPr/>
        </p:nvSpPr>
        <p:spPr>
          <a:xfrm>
            <a:off x="2458670" y="3565767"/>
            <a:ext cx="736222" cy="308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54800" rIns="90000" bIns="1548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252" name="Стрелка: вправо 19"/>
          <p:cNvSpPr/>
          <p:nvPr/>
        </p:nvSpPr>
        <p:spPr>
          <a:xfrm>
            <a:off x="5200897" y="1772399"/>
            <a:ext cx="758205" cy="308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54800" rIns="90000" bIns="1548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253" name="TextBox 30"/>
          <p:cNvSpPr/>
          <p:nvPr/>
        </p:nvSpPr>
        <p:spPr>
          <a:xfrm rot="3000">
            <a:off x="1485106" y="4822381"/>
            <a:ext cx="9630024" cy="153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ВПП = 42 мин 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Перечен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ь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улучшений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1.Разработан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четкий алгоритм действий для родителя по зачислению ребенка в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детский сад.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2.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Сформирован перечень документов и шаблоны заполнения документов, необходимых для  зачисления в детский сад, информация размещена на сайте детского сада.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3.Созданы группы в мессенджерах,  позволяющие оперативно обеспечивать родителей (законных представителей) необходимой информацией.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4. Ожидание в очереди сведено к минимуму.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4" name="Рисунок 20"/>
          <p:cNvPicPr/>
          <p:nvPr/>
        </p:nvPicPr>
        <p:blipFill>
          <a:blip r:embed="rId3"/>
          <a:stretch/>
        </p:blipFill>
        <p:spPr>
          <a:xfrm>
            <a:off x="275786" y="257322"/>
            <a:ext cx="864724" cy="822678"/>
          </a:xfrm>
          <a:prstGeom prst="rect">
            <a:avLst/>
          </a:prstGeom>
          <a:ln w="0">
            <a:noFill/>
          </a:ln>
        </p:spPr>
      </p:pic>
      <p:pic>
        <p:nvPicPr>
          <p:cNvPr id="255" name="Рисунок 21"/>
          <p:cNvPicPr/>
          <p:nvPr/>
        </p:nvPicPr>
        <p:blipFill>
          <a:blip r:embed="rId4"/>
          <a:stretch/>
        </p:blipFill>
        <p:spPr>
          <a:xfrm>
            <a:off x="11115796" y="221218"/>
            <a:ext cx="807688" cy="858782"/>
          </a:xfrm>
          <a:prstGeom prst="rect">
            <a:avLst/>
          </a:prstGeom>
          <a:ln w="0">
            <a:noFill/>
          </a:ln>
        </p:spPr>
      </p:pic>
      <p:sp>
        <p:nvSpPr>
          <p:cNvPr id="257" name="Стрелка: вправо 256"/>
          <p:cNvSpPr/>
          <p:nvPr/>
        </p:nvSpPr>
        <p:spPr>
          <a:xfrm>
            <a:off x="4761900" y="3548519"/>
            <a:ext cx="817920" cy="359280"/>
          </a:xfrm>
          <a:prstGeom prst="rightArrow">
            <a:avLst>
              <a:gd name="adj1" fmla="val 50000"/>
              <a:gd name="adj2" fmla="val 56882"/>
            </a:avLst>
          </a:prstGeom>
          <a:solidFill>
            <a:schemeClr val="accent1"/>
          </a:solidFill>
          <a:ln w="36000">
            <a:solidFill>
              <a:srgbClr val="25406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80000" rIns="108000" bIns="180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8" name="Стрелка: вправо 257"/>
          <p:cNvSpPr/>
          <p:nvPr/>
        </p:nvSpPr>
        <p:spPr>
          <a:xfrm>
            <a:off x="7397703" y="3537347"/>
            <a:ext cx="800578" cy="359280"/>
          </a:xfrm>
          <a:prstGeom prst="rightArrow">
            <a:avLst>
              <a:gd name="adj1" fmla="val 50000"/>
              <a:gd name="adj2" fmla="val 81507"/>
            </a:avLst>
          </a:prstGeom>
          <a:solidFill>
            <a:schemeClr val="accent1"/>
          </a:solidFill>
          <a:ln w="36000">
            <a:solidFill>
              <a:srgbClr val="2038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80000" rIns="108000" bIns="180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 rot="17400">
            <a:off x="9390969" y="1350180"/>
            <a:ext cx="1439640" cy="1619640"/>
          </a:xfrm>
          <a:prstGeom prst="rect">
            <a:avLst/>
          </a:prstGeom>
          <a:solidFill>
            <a:srgbClr val="FFFFFF"/>
          </a:solidFill>
          <a:ln w="36000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Родитель (законный представитель) с ребенком проходит </a:t>
            </a:r>
            <a:r>
              <a:rPr lang="ru-RU" sz="11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мед.комиссию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(внешний фактор)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8226706" y="3240000"/>
            <a:ext cx="1518098" cy="1525634"/>
          </a:xfrm>
          <a:prstGeom prst="rect">
            <a:avLst/>
          </a:prstGeom>
          <a:solidFill>
            <a:srgbClr val="FFFFFF"/>
          </a:solidFill>
          <a:ln w="36000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Родитель (законный представитель) получает свой пакет документов и уходит.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en-US" sz="11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t </a:t>
            </a: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цикла –2 мин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Стрелка: вправо 260"/>
          <p:cNvSpPr/>
          <p:nvPr/>
        </p:nvSpPr>
        <p:spPr>
          <a:xfrm>
            <a:off x="8823214" y="1772399"/>
            <a:ext cx="540000" cy="359280"/>
          </a:xfrm>
          <a:prstGeom prst="rightArrow">
            <a:avLst>
              <a:gd name="adj1" fmla="val 50000"/>
              <a:gd name="adj2" fmla="val 37563"/>
            </a:avLst>
          </a:prstGeom>
          <a:solidFill>
            <a:schemeClr val="accent1"/>
          </a:solidFill>
          <a:ln w="36000">
            <a:solidFill>
              <a:srgbClr val="2038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80000" rIns="108000" bIns="180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2" name="Стрелка: вправо 261"/>
          <p:cNvSpPr/>
          <p:nvPr/>
        </p:nvSpPr>
        <p:spPr>
          <a:xfrm>
            <a:off x="10847124" y="1759142"/>
            <a:ext cx="539280" cy="359280"/>
          </a:xfrm>
          <a:prstGeom prst="rightArrow">
            <a:avLst>
              <a:gd name="adj1" fmla="val 50000"/>
              <a:gd name="adj2" fmla="val 37513"/>
            </a:avLst>
          </a:prstGeom>
          <a:solidFill>
            <a:schemeClr val="accent1"/>
          </a:solidFill>
          <a:ln w="36000">
            <a:solidFill>
              <a:srgbClr val="2038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80000" rIns="108000" bIns="180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4" name="Облако 23"/>
          <p:cNvSpPr/>
          <p:nvPr/>
        </p:nvSpPr>
        <p:spPr>
          <a:xfrm>
            <a:off x="5206587" y="1433969"/>
            <a:ext cx="532440" cy="475200"/>
          </a:xfrm>
          <a:prstGeom prst="cloud">
            <a:avLst/>
          </a:prstGeom>
          <a:solidFill>
            <a:srgbClr val="5983B0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100" b="0" strike="noStrike" spc="-1">
                <a:solidFill>
                  <a:schemeClr val="lt1"/>
                </a:solidFill>
                <a:latin typeface="Calibri"/>
                <a:ea typeface="Calibri"/>
              </a:rPr>
              <a:t>4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Облако 35"/>
          <p:cNvSpPr/>
          <p:nvPr/>
        </p:nvSpPr>
        <p:spPr>
          <a:xfrm>
            <a:off x="4824985" y="3260205"/>
            <a:ext cx="532440" cy="475200"/>
          </a:xfrm>
          <a:prstGeom prst="cloud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400" b="0" strike="noStrike" spc="-1">
                <a:solidFill>
                  <a:schemeClr val="lt1"/>
                </a:solidFill>
                <a:latin typeface="Calibri"/>
                <a:ea typeface="Calibri"/>
              </a:rPr>
              <a:t>4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Облако 37"/>
          <p:cNvSpPr/>
          <p:nvPr/>
        </p:nvSpPr>
        <p:spPr>
          <a:xfrm>
            <a:off x="7408065" y="3203137"/>
            <a:ext cx="539640" cy="539640"/>
          </a:xfrm>
          <a:prstGeom prst="cloud">
            <a:avLst/>
          </a:prstGeom>
          <a:solidFill>
            <a:srgbClr val="5983B0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400" b="0" strike="noStrike" spc="-1">
                <a:solidFill>
                  <a:schemeClr val="lt1"/>
                </a:solidFill>
                <a:latin typeface="Calibri"/>
                <a:ea typeface="Calibri"/>
              </a:rPr>
              <a:t>4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Прямоугольник 7"/>
          <p:cNvSpPr/>
          <p:nvPr/>
        </p:nvSpPr>
        <p:spPr>
          <a:xfrm>
            <a:off x="3107880" y="1439998"/>
            <a:ext cx="2071080" cy="1562042"/>
          </a:xfrm>
          <a:prstGeom prst="rect">
            <a:avLst/>
          </a:prstGeom>
          <a:solidFill>
            <a:srgbClr val="FFFFFF"/>
          </a:solidFill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sz="11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Родидель</a:t>
            </a: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(законный представитель) получает у делопроизводителя направление на медкомиссию и пакет документов для зачисления 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en-US" sz="11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t </a:t>
            </a: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цикла – 5 мин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Прямоугольник 267"/>
          <p:cNvSpPr/>
          <p:nvPr/>
        </p:nvSpPr>
        <p:spPr>
          <a:xfrm>
            <a:off x="6007212" y="1387349"/>
            <a:ext cx="2781360" cy="1619280"/>
          </a:xfrm>
          <a:prstGeom prst="rect">
            <a:avLst/>
          </a:prstGeom>
          <a:solidFill>
            <a:srgbClr val="FFFFFF"/>
          </a:solidFill>
          <a:ln w="36000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Родитель (законный представитель) получает более подробную информацию о необходимых документах для зачисления ребенка, о правилах детского сада и т. д. на сайте детского сада, в группах мессенджеров, самостоятельно заполняет пакет документов в соответствии с шаблонами на сайте.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Облако 2"/>
          <p:cNvSpPr/>
          <p:nvPr/>
        </p:nvSpPr>
        <p:spPr>
          <a:xfrm>
            <a:off x="7470931" y="935888"/>
            <a:ext cx="532440" cy="475200"/>
          </a:xfrm>
          <a:prstGeom prst="cloud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400" b="0" strike="noStrike" spc="-1">
                <a:solidFill>
                  <a:schemeClr val="lt1"/>
                </a:solidFill>
                <a:latin typeface="Calibri"/>
                <a:ea typeface="Calibri"/>
              </a:rPr>
              <a:t>2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Облако 3"/>
          <p:cNvSpPr/>
          <p:nvPr/>
        </p:nvSpPr>
        <p:spPr>
          <a:xfrm>
            <a:off x="8072918" y="951768"/>
            <a:ext cx="532440" cy="475200"/>
          </a:xfrm>
          <a:prstGeom prst="cloud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400" b="0" strike="noStrike" spc="-1">
                <a:solidFill>
                  <a:schemeClr val="lt1"/>
                </a:solidFill>
                <a:latin typeface="Calibri"/>
                <a:ea typeface="Calibri"/>
              </a:rPr>
              <a:t>3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Облако 32"/>
          <p:cNvSpPr/>
          <p:nvPr/>
        </p:nvSpPr>
        <p:spPr>
          <a:xfrm>
            <a:off x="6804399" y="981182"/>
            <a:ext cx="532440" cy="475200"/>
          </a:xfrm>
          <a:prstGeom prst="cloud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400" b="0" strike="noStrike" spc="-1">
                <a:solidFill>
                  <a:schemeClr val="lt1"/>
                </a:solidFill>
                <a:latin typeface="Calibri"/>
                <a:ea typeface="Calibri"/>
              </a:rPr>
              <a:t>1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Облако 29"/>
          <p:cNvSpPr/>
          <p:nvPr/>
        </p:nvSpPr>
        <p:spPr>
          <a:xfrm>
            <a:off x="3914460" y="1144438"/>
            <a:ext cx="532440" cy="475200"/>
          </a:xfrm>
          <a:prstGeom prst="cloud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400" b="0" strike="noStrike" spc="-1">
                <a:solidFill>
                  <a:schemeClr val="lt1"/>
                </a:solidFill>
                <a:latin typeface="Calibri"/>
                <a:ea typeface="Calibri"/>
              </a:rPr>
              <a:t>1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Облако 4"/>
          <p:cNvSpPr/>
          <p:nvPr/>
        </p:nvSpPr>
        <p:spPr>
          <a:xfrm>
            <a:off x="2512054" y="3238789"/>
            <a:ext cx="532440" cy="475200"/>
          </a:xfrm>
          <a:prstGeom prst="cloud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400" b="0" strike="noStrike" spc="-1">
                <a:solidFill>
                  <a:schemeClr val="lt1"/>
                </a:solidFill>
                <a:latin typeface="Calibri"/>
                <a:ea typeface="Calibri"/>
              </a:rPr>
              <a:t>4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2380561" y="3886924"/>
            <a:ext cx="892440" cy="53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</a:t>
            </a:r>
            <a:r>
              <a:rPr lang="ru-RU" sz="1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жидание в очереди</a:t>
            </a:r>
            <a:endParaRPr lang="ru-RU" sz="10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2 мин</a:t>
            </a:r>
            <a:r>
              <a:rPr lang="ru-RU" sz="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8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Прямоугольник 10"/>
          <p:cNvSpPr/>
          <p:nvPr/>
        </p:nvSpPr>
        <p:spPr>
          <a:xfrm>
            <a:off x="3194892" y="3228840"/>
            <a:ext cx="1566468" cy="1536794"/>
          </a:xfrm>
          <a:prstGeom prst="rect">
            <a:avLst/>
          </a:prstGeom>
          <a:solidFill>
            <a:srgbClr val="FFFFFF"/>
          </a:solidFill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Родитель (законный представитель) приходит к медсестре для проверки медкарты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en-US" sz="11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t 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цикла –10 мин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Прямоугольник 277"/>
          <p:cNvSpPr/>
          <p:nvPr/>
        </p:nvSpPr>
        <p:spPr>
          <a:xfrm>
            <a:off x="5580000" y="3240000"/>
            <a:ext cx="1799640" cy="1525634"/>
          </a:xfrm>
          <a:prstGeom prst="rect">
            <a:avLst/>
          </a:prstGeom>
          <a:solidFill>
            <a:srgbClr val="FFFFFF"/>
          </a:solidFill>
          <a:ln w="36000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Делопроизводитель проверяет заполненные документы, оформляет приказ и несёт на подпись к заведующему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en-US" sz="11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t </a:t>
            </a: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цикла –15 мин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Облако 36"/>
          <p:cNvSpPr/>
          <p:nvPr/>
        </p:nvSpPr>
        <p:spPr>
          <a:xfrm>
            <a:off x="6891269" y="3043051"/>
            <a:ext cx="532440" cy="475200"/>
          </a:xfrm>
          <a:prstGeom prst="cloud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400" b="0" strike="noStrike" spc="-1">
                <a:solidFill>
                  <a:schemeClr val="lt1"/>
                </a:solidFill>
                <a:latin typeface="Calibri"/>
                <a:ea typeface="Calibri"/>
              </a:rPr>
              <a:t>1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Облако 1"/>
          <p:cNvSpPr/>
          <p:nvPr/>
        </p:nvSpPr>
        <p:spPr>
          <a:xfrm>
            <a:off x="4037734" y="2947965"/>
            <a:ext cx="532440" cy="475200"/>
          </a:xfrm>
          <a:prstGeom prst="cloud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en-US" sz="1400" b="0" strike="noStrike" spc="-1">
                <a:solidFill>
                  <a:schemeClr val="lt1"/>
                </a:solidFill>
                <a:latin typeface="Calibri"/>
                <a:ea typeface="Calibri"/>
              </a:rPr>
              <a:t>1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Прямоугольник 5"/>
          <p:cNvSpPr/>
          <p:nvPr/>
        </p:nvSpPr>
        <p:spPr>
          <a:xfrm>
            <a:off x="1002535" y="3228840"/>
            <a:ext cx="1456135" cy="1536794"/>
          </a:xfrm>
          <a:prstGeom prst="rect">
            <a:avLst/>
          </a:prstGeom>
          <a:solidFill>
            <a:srgbClr val="FFFFFF"/>
          </a:solidFill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Родитель (законный представитель) приходит в детский сад и регистрируется у охранника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en-US" sz="11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t </a:t>
            </a: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цикла – 5 мин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ftr" idx="4294967295"/>
          </p:nvPr>
        </p:nvSpPr>
        <p:spPr>
          <a:xfrm>
            <a:off x="4977048" y="6479677"/>
            <a:ext cx="4113720" cy="363960"/>
          </a:xfrm>
          <a:prstGeom prst="rect">
            <a:avLst/>
          </a:prstGeom>
        </p:spPr>
        <p:txBody>
          <a:bodyPr/>
          <a:lstStyle/>
          <a:p>
            <a:r>
              <a:rPr sz="1200" dirty="0"/>
              <a:t>Эффективный регион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2088950" y="0"/>
            <a:ext cx="5519880" cy="63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План мероприятий по проблемам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28954F2-9C23-4833-B206-B8796693F367}" type="slidenum">
              <a:t>7</a:t>
            </a:fld>
            <a:endParaRPr dirty="0"/>
          </a:p>
        </p:txBody>
      </p:sp>
      <p:graphicFrame>
        <p:nvGraphicFramePr>
          <p:cNvPr id="10" name="Объект 8">
            <a:extLst>
              <a:ext uri="{FF2B5EF4-FFF2-40B4-BE49-F238E27FC236}">
                <a16:creationId xmlns:a16="http://schemas.microsoft.com/office/drawing/2014/main" id="{946599E7-8869-8737-A52B-7F08E18673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476334"/>
              </p:ext>
            </p:extLst>
          </p:nvPr>
        </p:nvGraphicFramePr>
        <p:xfrm>
          <a:off x="202198" y="601920"/>
          <a:ext cx="11785802" cy="5363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97">
                  <a:extLst>
                    <a:ext uri="{9D8B030D-6E8A-4147-A177-3AD203B41FA5}">
                      <a16:colId xmlns:a16="http://schemas.microsoft.com/office/drawing/2014/main" val="2209849697"/>
                    </a:ext>
                  </a:extLst>
                </a:gridCol>
                <a:gridCol w="2237518">
                  <a:extLst>
                    <a:ext uri="{9D8B030D-6E8A-4147-A177-3AD203B41FA5}">
                      <a16:colId xmlns:a16="http://schemas.microsoft.com/office/drawing/2014/main" val="563089840"/>
                    </a:ext>
                  </a:extLst>
                </a:gridCol>
                <a:gridCol w="1465243">
                  <a:extLst>
                    <a:ext uri="{9D8B030D-6E8A-4147-A177-3AD203B41FA5}">
                      <a16:colId xmlns:a16="http://schemas.microsoft.com/office/drawing/2014/main" val="3343917844"/>
                    </a:ext>
                  </a:extLst>
                </a:gridCol>
                <a:gridCol w="2820318">
                  <a:extLst>
                    <a:ext uri="{9D8B030D-6E8A-4147-A177-3AD203B41FA5}">
                      <a16:colId xmlns:a16="http://schemas.microsoft.com/office/drawing/2014/main" val="2085034570"/>
                    </a:ext>
                  </a:extLst>
                </a:gridCol>
                <a:gridCol w="2220799">
                  <a:extLst>
                    <a:ext uri="{9D8B030D-6E8A-4147-A177-3AD203B41FA5}">
                      <a16:colId xmlns:a16="http://schemas.microsoft.com/office/drawing/2014/main" val="3699881439"/>
                    </a:ext>
                  </a:extLst>
                </a:gridCol>
                <a:gridCol w="1510748">
                  <a:extLst>
                    <a:ext uri="{9D8B030D-6E8A-4147-A177-3AD203B41FA5}">
                      <a16:colId xmlns:a16="http://schemas.microsoft.com/office/drawing/2014/main" val="537673394"/>
                    </a:ext>
                  </a:extLst>
                </a:gridCol>
                <a:gridCol w="1188379">
                  <a:extLst>
                    <a:ext uri="{9D8B030D-6E8A-4147-A177-3AD203B41FA5}">
                      <a16:colId xmlns:a16="http://schemas.microsoft.com/office/drawing/2014/main" val="3236275000"/>
                    </a:ext>
                  </a:extLst>
                </a:gridCol>
              </a:tblGrid>
              <a:tr h="55720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Причина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Планируемые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Влияние на результат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ФИО, должность ответственного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Сроки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691546340"/>
                  </a:ext>
                </a:extLst>
              </a:tr>
              <a:tr h="481817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Отсутствует</a:t>
                      </a:r>
                      <a:r>
                        <a:rPr lang="ru-RU" sz="1400" b="0" strike="noStrike" spc="-1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четкий алгоритм </a:t>
                      </a:r>
                      <a:r>
                        <a:rPr lang="ru-RU" sz="1400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действий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для родителя по зачислению ребенка в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</a:rPr>
                        <a:t> детский сад.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Алгоритм</a:t>
                      </a:r>
                      <a:r>
                        <a:rPr lang="ru-RU" sz="1400" kern="50" baseline="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не разработан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Разработка алгоритма </a:t>
                      </a:r>
                      <a:r>
                        <a:rPr lang="ru-RU" sz="1400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действий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для родителя по зачислению ребенка в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</a:rPr>
                        <a:t> детский сад.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имеет четкое представление о порядке действий по зачислению ребенка в детский сад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554510900"/>
                  </a:ext>
                </a:extLst>
              </a:tr>
              <a:tr h="1211264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</a:rPr>
                        <a:t>Отсутствие</a:t>
                      </a:r>
                      <a:r>
                        <a:rPr lang="ru-RU" sz="1400" spc="-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</a:rPr>
                        <a:t> в свободном доступе (на сайте ДОО)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</a:rPr>
                        <a:t> списка и шаблонов документов,  необходимых для  зачисления в детский сад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Не разработаны</a:t>
                      </a:r>
                      <a:r>
                        <a:rPr lang="ru-RU" sz="1400" kern="50" baseline="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шаблоны документов, не создана вкладка на сайте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Разработка списка документов, шаблонов их</a:t>
                      </a:r>
                      <a:r>
                        <a:rPr lang="ru-RU" sz="1400" kern="50" baseline="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заполнения, создание на сайте ДОУ вкладки для родителей вновь поступающих детей с указанными документами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собирает необходимые документы по списку и заполняет их самостоятельно по шаблонам</a:t>
                      </a:r>
                    </a:p>
                  </a:txBody>
                  <a:tcPr marL="34925" marR="34925" marT="34925" marB="349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410598823"/>
                  </a:ext>
                </a:extLst>
              </a:tr>
              <a:tr h="1211263">
                <a:tc>
                  <a:txBody>
                    <a:bodyPr/>
                    <a:lstStyle/>
                    <a:p>
                      <a:r>
                        <a:rPr lang="ru-RU" sz="140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</a:rPr>
                        <a:t>Отсутствие механизма, позволяющего оперативно обеспечить родителей (законных  представителей) необходимой информацией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 не разработан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400" kern="50" baseline="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групп в мессенджерах с участием родителей вновь поступающих детей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может оперативно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получить ответ на любой возникающий вопрос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951693344"/>
                  </a:ext>
                </a:extLst>
              </a:tr>
              <a:tr h="1231768"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</a:rPr>
                        <a:t>Вероятность длительного ожидания в очереди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</a:rPr>
                        <a:t>Отсутствие</a:t>
                      </a:r>
                      <a:r>
                        <a:rPr lang="ru-RU" sz="1400" b="0" strike="noStrike" spc="-1" baseline="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</a:rPr>
                        <a:t> графика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</a:rPr>
                        <a:t>распределения при массовом зачислении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Создание графика приема родителей вновь поступающих детей в период массового зачисления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ожидания в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очереди для родителя сведено к минимуму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850724968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9EC680-D86A-9DA3-3BFB-E7165F37D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3" y="0"/>
            <a:ext cx="664832" cy="7708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953494-3C6B-D4CF-763B-7F5B45190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80177"/>
            <a:ext cx="674457" cy="67445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37854" y="6161466"/>
            <a:ext cx="9611591" cy="301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влияния на результат:      высокая,      средняя,        низкая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38600" y="6250156"/>
            <a:ext cx="128155" cy="1061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70794" y="6266861"/>
            <a:ext cx="128155" cy="1061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75677" y="6266861"/>
            <a:ext cx="128155" cy="1061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868953" y="6491824"/>
            <a:ext cx="2926171" cy="302760"/>
          </a:xfrm>
          <a:prstGeom prst="rect">
            <a:avLst/>
          </a:prstGeom>
        </p:spPr>
        <p:txBody>
          <a:bodyPr/>
          <a:lstStyle/>
          <a:p>
            <a:r>
              <a:rPr lang="ru-RU" sz="1200" dirty="0"/>
              <a:t>Эффективный</a:t>
            </a:r>
            <a:r>
              <a:rPr lang="ru-RU" dirty="0"/>
              <a:t> </a:t>
            </a:r>
            <a:r>
              <a:rPr lang="ru-RU" sz="1200" dirty="0"/>
              <a:t>регион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5040000" y="2142720"/>
            <a:ext cx="231840" cy="2764440"/>
          </a:xfrm>
          <a:custGeom>
            <a:avLst/>
            <a:gdLst>
              <a:gd name="textAreaLeft" fmla="*/ 0 w 231840"/>
              <a:gd name="textAreaRight" fmla="*/ 232920 w 231840"/>
              <a:gd name="textAreaTop" fmla="*/ 0 h 2764440"/>
              <a:gd name="textAreaBottom" fmla="*/ 2765520 h 2764440"/>
            </a:gdLst>
            <a:ahLst/>
            <a:cxnLst/>
            <a:rect l="textAreaLeft" t="textAreaTop" r="textAreaRight" b="textAreaBottom"/>
            <a:pathLst>
              <a:path w="647" h="7682">
                <a:moveTo>
                  <a:pt x="0" y="0"/>
                </a:moveTo>
                <a:lnTo>
                  <a:pt x="0" y="0"/>
                </a:lnTo>
                <a:lnTo>
                  <a:pt x="647" y="3841"/>
                </a:lnTo>
                <a:lnTo>
                  <a:pt x="0" y="7682"/>
                </a:lnTo>
                <a:lnTo>
                  <a:pt x="0" y="7682"/>
                </a:lnTo>
                <a:lnTo>
                  <a:pt x="647" y="3841"/>
                </a:lnTo>
                <a:close/>
              </a:path>
            </a:pathLst>
          </a:custGeom>
          <a:gradFill rotWithShape="0"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round/>
          </a:ln>
          <a:effectLst>
            <a:outerShdw dist="23040" dir="5400000" algn="tl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17" name="Line 2"/>
          <p:cNvSpPr/>
          <p:nvPr/>
        </p:nvSpPr>
        <p:spPr>
          <a:xfrm>
            <a:off x="1501920" y="2078640"/>
            <a:ext cx="3461760" cy="360"/>
          </a:xfrm>
          <a:custGeom>
            <a:avLst/>
            <a:gdLst>
              <a:gd name="textAreaLeft" fmla="*/ 0 w 3461760"/>
              <a:gd name="textAreaRight" fmla="*/ 3462840 w 346176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9619" h="31">
                <a:moveTo>
                  <a:pt x="0" y="0"/>
                </a:moveTo>
                <a:lnTo>
                  <a:pt x="9619" y="2"/>
                </a:lnTo>
              </a:path>
            </a:pathLst>
          </a:custGeom>
          <a:noFill/>
          <a:ln w="19083">
            <a:solidFill>
              <a:srgbClr val="C64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9403560" y="1600920"/>
            <a:ext cx="2170800" cy="4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241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60" b="1" strike="noStrike" spc="-1">
                <a:solidFill>
                  <a:srgbClr val="0070C0"/>
                </a:solidFill>
                <a:latin typeface="Arial"/>
                <a:ea typeface="DejaVu Sans"/>
              </a:rPr>
              <a:t>Результат</a:t>
            </a:r>
            <a:endParaRPr lang="ru-RU" sz="26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CustomShape 4"/>
          <p:cNvSpPr/>
          <p:nvPr/>
        </p:nvSpPr>
        <p:spPr>
          <a:xfrm>
            <a:off x="6231600" y="1605960"/>
            <a:ext cx="2172600" cy="4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241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60" b="1" strike="noStrike" spc="-1">
                <a:solidFill>
                  <a:srgbClr val="0070C0"/>
                </a:solidFill>
                <a:latin typeface="Arial"/>
                <a:ea typeface="DejaVu Sans"/>
              </a:rPr>
              <a:t>Решение</a:t>
            </a:r>
            <a:endParaRPr lang="ru-RU" sz="26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CustomShape 5"/>
          <p:cNvSpPr/>
          <p:nvPr/>
        </p:nvSpPr>
        <p:spPr>
          <a:xfrm>
            <a:off x="2415240" y="1597320"/>
            <a:ext cx="2172600" cy="4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241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60" b="1" strike="noStrike" spc="-1">
                <a:solidFill>
                  <a:srgbClr val="0070C0"/>
                </a:solidFill>
                <a:latin typeface="Arial"/>
                <a:ea typeface="DejaVu Sans"/>
              </a:rPr>
              <a:t>Проблема</a:t>
            </a:r>
            <a:endParaRPr lang="ru-RU" sz="26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CustomShape 6"/>
          <p:cNvSpPr/>
          <p:nvPr/>
        </p:nvSpPr>
        <p:spPr>
          <a:xfrm>
            <a:off x="8673840" y="2065680"/>
            <a:ext cx="206280" cy="2910960"/>
          </a:xfrm>
          <a:custGeom>
            <a:avLst/>
            <a:gdLst>
              <a:gd name="textAreaLeft" fmla="*/ 0 w 206280"/>
              <a:gd name="textAreaRight" fmla="*/ 207360 w 206280"/>
              <a:gd name="textAreaTop" fmla="*/ 0 h 2910960"/>
              <a:gd name="textAreaBottom" fmla="*/ 2912040 h 2910960"/>
            </a:gdLst>
            <a:ahLst/>
            <a:cxnLst/>
            <a:rect l="textAreaLeft" t="textAreaTop" r="textAreaRight" b="textAreaBottom"/>
            <a:pathLst>
              <a:path w="576" h="8089">
                <a:moveTo>
                  <a:pt x="0" y="0"/>
                </a:moveTo>
                <a:lnTo>
                  <a:pt x="0" y="0"/>
                </a:lnTo>
                <a:lnTo>
                  <a:pt x="576" y="4045"/>
                </a:lnTo>
                <a:lnTo>
                  <a:pt x="0" y="8089"/>
                </a:lnTo>
                <a:lnTo>
                  <a:pt x="0" y="8089"/>
                </a:lnTo>
                <a:lnTo>
                  <a:pt x="576" y="4045"/>
                </a:lnTo>
                <a:close/>
              </a:path>
            </a:pathLst>
          </a:custGeom>
          <a:gradFill rotWithShape="0"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round/>
          </a:ln>
          <a:effectLst>
            <a:outerShdw dist="23040" dir="5400000" algn="tl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22" name="Line 7"/>
          <p:cNvSpPr/>
          <p:nvPr/>
        </p:nvSpPr>
        <p:spPr>
          <a:xfrm>
            <a:off x="5153400" y="2065680"/>
            <a:ext cx="3461760" cy="360"/>
          </a:xfrm>
          <a:custGeom>
            <a:avLst/>
            <a:gdLst>
              <a:gd name="textAreaLeft" fmla="*/ 0 w 3461760"/>
              <a:gd name="textAreaRight" fmla="*/ 3462840 w 346176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9619" h="31">
                <a:moveTo>
                  <a:pt x="0" y="0"/>
                </a:moveTo>
                <a:lnTo>
                  <a:pt x="9619" y="2"/>
                </a:lnTo>
              </a:path>
            </a:pathLst>
          </a:custGeom>
          <a:noFill/>
          <a:ln w="19083">
            <a:solidFill>
              <a:srgbClr val="C64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23" name="Line 8"/>
          <p:cNvSpPr/>
          <p:nvPr/>
        </p:nvSpPr>
        <p:spPr>
          <a:xfrm flipV="1">
            <a:off x="8881200" y="2062440"/>
            <a:ext cx="2885400" cy="360"/>
          </a:xfrm>
          <a:custGeom>
            <a:avLst/>
            <a:gdLst>
              <a:gd name="textAreaLeft" fmla="*/ 0 w 2885400"/>
              <a:gd name="textAreaRight" fmla="*/ 2886120 w 2885400"/>
              <a:gd name="textAreaTop" fmla="*/ -360 h 360"/>
              <a:gd name="textAreaBottom" fmla="*/ 360 h 360"/>
            </a:gdLst>
            <a:ahLst/>
            <a:cxnLst/>
            <a:rect l="textAreaLeft" t="textAreaTop" r="textAreaRight" b="textAreaBottom"/>
            <a:pathLst>
              <a:path w="8018" h="127">
                <a:moveTo>
                  <a:pt x="0" y="0"/>
                </a:moveTo>
                <a:lnTo>
                  <a:pt x="8018" y="127"/>
                </a:lnTo>
              </a:path>
            </a:pathLst>
          </a:custGeom>
          <a:noFill/>
          <a:ln w="19083">
            <a:solidFill>
              <a:srgbClr val="C64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24" name="CustomShape 11"/>
          <p:cNvSpPr/>
          <p:nvPr/>
        </p:nvSpPr>
        <p:spPr>
          <a:xfrm>
            <a:off x="4129560" y="4324320"/>
            <a:ext cx="3555000" cy="61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noAutofit/>
          </a:bodyPr>
          <a:lstStyle/>
          <a:p>
            <a:pPr>
              <a:lnSpc>
                <a:spcPct val="100000"/>
              </a:lnSpc>
            </a:pPr>
            <a:endParaRPr lang="ru-RU" sz="134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5" name="CustomShape 11"/>
          <p:cNvSpPr/>
          <p:nvPr/>
        </p:nvSpPr>
        <p:spPr>
          <a:xfrm>
            <a:off x="8610480" y="2319840"/>
            <a:ext cx="3021840" cy="61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noAutofit/>
          </a:bodyPr>
          <a:lstStyle/>
          <a:p>
            <a:pPr>
              <a:lnSpc>
                <a:spcPct val="100000"/>
              </a:lnSpc>
            </a:pPr>
            <a:endParaRPr lang="ru-RU" sz="134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1675800" y="448560"/>
            <a:ext cx="8378640" cy="48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Эффективное решение №1 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TextBox 35"/>
          <p:cNvSpPr/>
          <p:nvPr/>
        </p:nvSpPr>
        <p:spPr>
          <a:xfrm>
            <a:off x="1563909" y="2824560"/>
            <a:ext cx="3362400" cy="14529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Отсутствует четкий алгоритм действий  родителей </a:t>
            </a: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(законных представителей) по вопросу зачисления ребенка в детский сад</a:t>
            </a:r>
            <a:endParaRPr lang="ru-RU" sz="1600" b="1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28" name="TextBox 35"/>
          <p:cNvSpPr/>
          <p:nvPr/>
        </p:nvSpPr>
        <p:spPr>
          <a:xfrm>
            <a:off x="5400000" y="2824560"/>
            <a:ext cx="3272760" cy="148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Создан четкий алгоритм </a:t>
            </a: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действий  родителей</a:t>
            </a: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 (законных представителей) по вопросу зачисления ребенка в детский сад</a:t>
            </a:r>
            <a:endParaRPr lang="ru-RU" sz="1600" b="1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330" name="Рисунок 22"/>
          <p:cNvPicPr/>
          <p:nvPr/>
        </p:nvPicPr>
        <p:blipFill>
          <a:blip r:embed="rId3"/>
          <a:stretch/>
        </p:blipFill>
        <p:spPr>
          <a:xfrm>
            <a:off x="277920" y="32400"/>
            <a:ext cx="1037880" cy="1203840"/>
          </a:xfrm>
          <a:prstGeom prst="rect">
            <a:avLst/>
          </a:prstGeom>
          <a:ln w="0">
            <a:noFill/>
          </a:ln>
        </p:spPr>
      </p:pic>
      <p:pic>
        <p:nvPicPr>
          <p:cNvPr id="331" name="Рисунок 23"/>
          <p:cNvPicPr/>
          <p:nvPr/>
        </p:nvPicPr>
        <p:blipFill>
          <a:blip r:embed="rId4"/>
          <a:stretch/>
        </p:blipFill>
        <p:spPr>
          <a:xfrm>
            <a:off x="10866600" y="65880"/>
            <a:ext cx="1133280" cy="1133280"/>
          </a:xfrm>
          <a:prstGeom prst="rect">
            <a:avLst/>
          </a:prstGeom>
          <a:ln w="0">
            <a:noFill/>
          </a:ln>
        </p:spPr>
      </p:pic>
      <p:sp>
        <p:nvSpPr>
          <p:cNvPr id="333" name="Прямоугольник 11"/>
          <p:cNvSpPr/>
          <p:nvPr/>
        </p:nvSpPr>
        <p:spPr>
          <a:xfrm>
            <a:off x="9205200" y="2808610"/>
            <a:ext cx="2561400" cy="1502750"/>
          </a:xfrm>
          <a:prstGeom prst="rect">
            <a:avLst/>
          </a:prstGeom>
          <a:solidFill>
            <a:srgbClr val="DAE3F3"/>
          </a:solidFill>
          <a:ln w="12701">
            <a:solidFill>
              <a:srgbClr val="00B0F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 anchorCtr="1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r>
              <a:rPr lang="ru-RU" sz="16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действует в соответствии с алгоритмом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Эффективный регион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B28F7C1-EF84-4E6E-A085-DBBB0A4E5BF2}" type="slidenum"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4029059" y="2153970"/>
            <a:ext cx="231840" cy="2764440"/>
          </a:xfrm>
          <a:custGeom>
            <a:avLst/>
            <a:gdLst>
              <a:gd name="textAreaLeft" fmla="*/ 0 w 231840"/>
              <a:gd name="textAreaRight" fmla="*/ 232920 w 231840"/>
              <a:gd name="textAreaTop" fmla="*/ 0 h 2764440"/>
              <a:gd name="textAreaBottom" fmla="*/ 2765520 h 2764440"/>
            </a:gdLst>
            <a:ahLst/>
            <a:cxnLst/>
            <a:rect l="textAreaLeft" t="textAreaTop" r="textAreaRight" b="textAreaBottom"/>
            <a:pathLst>
              <a:path w="647" h="7682">
                <a:moveTo>
                  <a:pt x="0" y="0"/>
                </a:moveTo>
                <a:lnTo>
                  <a:pt x="0" y="0"/>
                </a:lnTo>
                <a:lnTo>
                  <a:pt x="647" y="3841"/>
                </a:lnTo>
                <a:lnTo>
                  <a:pt x="0" y="7682"/>
                </a:lnTo>
                <a:lnTo>
                  <a:pt x="0" y="7682"/>
                </a:lnTo>
                <a:lnTo>
                  <a:pt x="647" y="3841"/>
                </a:lnTo>
                <a:close/>
              </a:path>
            </a:pathLst>
          </a:custGeom>
          <a:gradFill rotWithShape="0"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round/>
          </a:ln>
          <a:effectLst>
            <a:outerShdw dist="23040" dir="5400000" algn="tl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5" name="Line 2"/>
          <p:cNvSpPr/>
          <p:nvPr/>
        </p:nvSpPr>
        <p:spPr>
          <a:xfrm>
            <a:off x="488639" y="2065362"/>
            <a:ext cx="3461760" cy="360"/>
          </a:xfrm>
          <a:custGeom>
            <a:avLst/>
            <a:gdLst>
              <a:gd name="textAreaLeft" fmla="*/ 0 w 3461760"/>
              <a:gd name="textAreaRight" fmla="*/ 3462840 w 346176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9619" h="31">
                <a:moveTo>
                  <a:pt x="0" y="0"/>
                </a:moveTo>
                <a:lnTo>
                  <a:pt x="9619" y="2"/>
                </a:lnTo>
              </a:path>
            </a:pathLst>
          </a:custGeom>
          <a:noFill/>
          <a:ln w="19083">
            <a:solidFill>
              <a:srgbClr val="C64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6" name="CustomShape 3"/>
          <p:cNvSpPr/>
          <p:nvPr/>
        </p:nvSpPr>
        <p:spPr>
          <a:xfrm>
            <a:off x="9403560" y="1600920"/>
            <a:ext cx="2170800" cy="4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241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60" b="1" strike="noStrike" spc="-1">
                <a:solidFill>
                  <a:srgbClr val="0070C0"/>
                </a:solidFill>
                <a:latin typeface="Arial"/>
                <a:ea typeface="DejaVu Sans"/>
              </a:rPr>
              <a:t>Результат</a:t>
            </a:r>
            <a:endParaRPr lang="ru-RU" sz="26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CustomShape 4"/>
          <p:cNvSpPr/>
          <p:nvPr/>
        </p:nvSpPr>
        <p:spPr>
          <a:xfrm>
            <a:off x="6231600" y="1605960"/>
            <a:ext cx="2172600" cy="4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241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60" b="1" strike="noStrike" spc="-1">
                <a:solidFill>
                  <a:srgbClr val="0070C0"/>
                </a:solidFill>
                <a:latin typeface="Arial"/>
                <a:ea typeface="DejaVu Sans"/>
              </a:rPr>
              <a:t>Решение</a:t>
            </a:r>
            <a:endParaRPr lang="ru-RU" sz="26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CustomShape 5"/>
          <p:cNvSpPr/>
          <p:nvPr/>
        </p:nvSpPr>
        <p:spPr>
          <a:xfrm>
            <a:off x="1436455" y="1600920"/>
            <a:ext cx="2172600" cy="4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241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6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Проблема</a:t>
            </a:r>
            <a:endParaRPr lang="ru-RU" sz="266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CustomShape 6"/>
          <p:cNvSpPr/>
          <p:nvPr/>
        </p:nvSpPr>
        <p:spPr>
          <a:xfrm>
            <a:off x="8673840" y="2065680"/>
            <a:ext cx="206280" cy="2910960"/>
          </a:xfrm>
          <a:custGeom>
            <a:avLst/>
            <a:gdLst>
              <a:gd name="textAreaLeft" fmla="*/ 0 w 206280"/>
              <a:gd name="textAreaRight" fmla="*/ 207360 w 206280"/>
              <a:gd name="textAreaTop" fmla="*/ 0 h 2910960"/>
              <a:gd name="textAreaBottom" fmla="*/ 2912040 h 2910960"/>
            </a:gdLst>
            <a:ahLst/>
            <a:cxnLst/>
            <a:rect l="textAreaLeft" t="textAreaTop" r="textAreaRight" b="textAreaBottom"/>
            <a:pathLst>
              <a:path w="576" h="8089">
                <a:moveTo>
                  <a:pt x="0" y="0"/>
                </a:moveTo>
                <a:lnTo>
                  <a:pt x="0" y="0"/>
                </a:lnTo>
                <a:lnTo>
                  <a:pt x="576" y="4045"/>
                </a:lnTo>
                <a:lnTo>
                  <a:pt x="0" y="8089"/>
                </a:lnTo>
                <a:lnTo>
                  <a:pt x="0" y="8089"/>
                </a:lnTo>
                <a:lnTo>
                  <a:pt x="576" y="4045"/>
                </a:lnTo>
                <a:close/>
              </a:path>
            </a:pathLst>
          </a:custGeom>
          <a:gradFill rotWithShape="0"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round/>
          </a:ln>
          <a:effectLst>
            <a:outerShdw dist="23040" dir="5400000" algn="tl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0" name="Line 7"/>
          <p:cNvSpPr/>
          <p:nvPr/>
        </p:nvSpPr>
        <p:spPr>
          <a:xfrm>
            <a:off x="5153400" y="2065680"/>
            <a:ext cx="3461760" cy="360"/>
          </a:xfrm>
          <a:custGeom>
            <a:avLst/>
            <a:gdLst>
              <a:gd name="textAreaLeft" fmla="*/ 0 w 3461760"/>
              <a:gd name="textAreaRight" fmla="*/ 3462840 w 346176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9619" h="31">
                <a:moveTo>
                  <a:pt x="0" y="0"/>
                </a:moveTo>
                <a:lnTo>
                  <a:pt x="9619" y="2"/>
                </a:lnTo>
              </a:path>
            </a:pathLst>
          </a:custGeom>
          <a:noFill/>
          <a:ln w="19083">
            <a:solidFill>
              <a:srgbClr val="C64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1" name="Line 8"/>
          <p:cNvSpPr/>
          <p:nvPr/>
        </p:nvSpPr>
        <p:spPr>
          <a:xfrm flipV="1">
            <a:off x="8881200" y="2062440"/>
            <a:ext cx="2885400" cy="360"/>
          </a:xfrm>
          <a:custGeom>
            <a:avLst/>
            <a:gdLst>
              <a:gd name="textAreaLeft" fmla="*/ 0 w 2885400"/>
              <a:gd name="textAreaRight" fmla="*/ 2886120 w 2885400"/>
              <a:gd name="textAreaTop" fmla="*/ -360 h 360"/>
              <a:gd name="textAreaBottom" fmla="*/ 360 h 360"/>
            </a:gdLst>
            <a:ahLst/>
            <a:cxnLst/>
            <a:rect l="textAreaLeft" t="textAreaTop" r="textAreaRight" b="textAreaBottom"/>
            <a:pathLst>
              <a:path w="8018" h="127">
                <a:moveTo>
                  <a:pt x="0" y="0"/>
                </a:moveTo>
                <a:lnTo>
                  <a:pt x="8018" y="127"/>
                </a:lnTo>
              </a:path>
            </a:pathLst>
          </a:custGeom>
          <a:noFill/>
          <a:ln w="19083">
            <a:solidFill>
              <a:srgbClr val="C64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2" name="CustomShape 11"/>
          <p:cNvSpPr/>
          <p:nvPr/>
        </p:nvSpPr>
        <p:spPr>
          <a:xfrm>
            <a:off x="4129560" y="4324320"/>
            <a:ext cx="3555000" cy="61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noAutofit/>
          </a:bodyPr>
          <a:lstStyle/>
          <a:p>
            <a:pPr>
              <a:lnSpc>
                <a:spcPct val="100000"/>
              </a:lnSpc>
            </a:pPr>
            <a:endParaRPr lang="ru-RU" sz="134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3" name="CustomShape 11"/>
          <p:cNvSpPr/>
          <p:nvPr/>
        </p:nvSpPr>
        <p:spPr>
          <a:xfrm>
            <a:off x="8610480" y="2319840"/>
            <a:ext cx="3021840" cy="61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noAutofit/>
          </a:bodyPr>
          <a:lstStyle/>
          <a:p>
            <a:pPr>
              <a:lnSpc>
                <a:spcPct val="100000"/>
              </a:lnSpc>
            </a:pPr>
            <a:endParaRPr lang="ru-RU" sz="134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1675800" y="448560"/>
            <a:ext cx="8378640" cy="48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Эффективное решение №2 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TextBox 35"/>
          <p:cNvSpPr/>
          <p:nvPr/>
        </p:nvSpPr>
        <p:spPr>
          <a:xfrm>
            <a:off x="658019" y="2794680"/>
            <a:ext cx="3123000" cy="14529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 algn="ctr">
              <a:lnSpc>
                <a:spcPct val="115000"/>
              </a:lnSpc>
              <a:spcAft>
                <a:spcPts val="283"/>
              </a:spcAft>
            </a:pPr>
            <a:r>
              <a:rPr lang="ru-RU" sz="16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Отсутствует в открытом доступе перечень документов, необходимых для зачисления в детский сад</a:t>
            </a:r>
            <a:r>
              <a:rPr lang="ru-RU" sz="1600" b="1" spc="-1" dirty="0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 и шаблоны их заполнения</a:t>
            </a:r>
            <a:endParaRPr lang="ru-RU" sz="1600" b="1" strike="noStrike" spc="-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346" name="TextBox 35"/>
          <p:cNvSpPr/>
          <p:nvPr/>
        </p:nvSpPr>
        <p:spPr>
          <a:xfrm>
            <a:off x="4745849" y="4780032"/>
            <a:ext cx="3658351" cy="148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Перечень документов, необходимых для зачисления ребенка</a:t>
            </a: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 в детский сад и шаблоны их заполнения размещены на официальном сайте детского сада</a:t>
            </a:r>
            <a:endParaRPr lang="ru-RU" sz="1600" b="1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348" name="Рисунок 22"/>
          <p:cNvPicPr/>
          <p:nvPr/>
        </p:nvPicPr>
        <p:blipFill>
          <a:blip r:embed="rId3"/>
          <a:stretch/>
        </p:blipFill>
        <p:spPr>
          <a:xfrm>
            <a:off x="277920" y="32400"/>
            <a:ext cx="1037880" cy="1203840"/>
          </a:xfrm>
          <a:prstGeom prst="rect">
            <a:avLst/>
          </a:prstGeom>
          <a:ln w="0">
            <a:noFill/>
          </a:ln>
        </p:spPr>
      </p:pic>
      <p:pic>
        <p:nvPicPr>
          <p:cNvPr id="349" name="Рисунок 23"/>
          <p:cNvPicPr/>
          <p:nvPr/>
        </p:nvPicPr>
        <p:blipFill>
          <a:blip r:embed="rId4"/>
          <a:stretch/>
        </p:blipFill>
        <p:spPr>
          <a:xfrm>
            <a:off x="10866600" y="65880"/>
            <a:ext cx="1133280" cy="1133280"/>
          </a:xfrm>
          <a:prstGeom prst="rect">
            <a:avLst/>
          </a:prstGeom>
          <a:ln w="0">
            <a:noFill/>
          </a:ln>
        </p:spPr>
      </p:pic>
      <p:sp>
        <p:nvSpPr>
          <p:cNvPr id="351" name="Прямоугольник 2"/>
          <p:cNvSpPr/>
          <p:nvPr/>
        </p:nvSpPr>
        <p:spPr>
          <a:xfrm>
            <a:off x="9001744" y="2744418"/>
            <a:ext cx="3021839" cy="1502502"/>
          </a:xfrm>
          <a:prstGeom prst="rect">
            <a:avLst/>
          </a:prstGeom>
          <a:solidFill>
            <a:srgbClr val="DAE3F3"/>
          </a:solidFill>
          <a:ln w="12701">
            <a:solidFill>
              <a:srgbClr val="00B0F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Родители (законные представители)  самостоятельно заполняют пакет документов в удобное для них время </a:t>
            </a: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Эффективный регион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E56A029-9984-43B8-B9B1-C20C97C4AB1F}" type="slidenum">
              <a:t>9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EF347D3-B5F1-9D6F-3378-29BCD4DB8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6301" y="2214312"/>
            <a:ext cx="4231979" cy="241744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2946</TotalTime>
  <Words>1335</Words>
  <Application>Microsoft Office PowerPoint</Application>
  <PresentationFormat>Широкоэкранный</PresentationFormat>
  <Paragraphs>256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Arial Unicode MS</vt:lpstr>
      <vt:lpstr>Microsoft YaHei</vt:lpstr>
      <vt:lpstr>Andale Sans UI</vt:lpstr>
      <vt:lpstr>Arial</vt:lpstr>
      <vt:lpstr>Calibri</vt:lpstr>
      <vt:lpstr>Calibri Light</vt:lpstr>
      <vt:lpstr>DejaVu Sans</vt:lpstr>
      <vt:lpstr>PT Sans</vt:lpstr>
      <vt:lpstr>Symbol</vt:lpstr>
      <vt:lpstr>Times New Roman</vt:lpstr>
      <vt:lpstr>Wingdings</vt:lpstr>
      <vt:lpstr>Тема Office</vt:lpstr>
      <vt:lpstr>Тема Office</vt:lpstr>
      <vt:lpstr>1_Тема Office</vt:lpstr>
      <vt:lpstr>Тема Office</vt:lpstr>
      <vt:lpstr>муниципальное бюджетное дошкольное образовательное учреждение  «Детский сад комбинированного вида №15»</vt:lpstr>
      <vt:lpstr>        Краткое описание проекта</vt:lpstr>
      <vt:lpstr>Презентация PowerPoint</vt:lpstr>
      <vt:lpstr>   КАРТА ТЕКУЩЕГО СОСТОЯНИЯ ПРОЦЕССА  зачисления ребенка в детский сад</vt:lpstr>
      <vt:lpstr>Диаграмма Ишикавы</vt:lpstr>
      <vt:lpstr>   КАРТА ЦЕЛЕВОГО СОСТОЯНИЯ ПРОЦЕССА  зачисления ребенка в детский сад  </vt:lpstr>
      <vt:lpstr>План мероприятий по проблемам</vt:lpstr>
      <vt:lpstr>Эффективное решение №1 </vt:lpstr>
      <vt:lpstr>Эффективное решение №2 </vt:lpstr>
      <vt:lpstr>Эффективное решение №3 </vt:lpstr>
      <vt:lpstr>Эффективное решение № 4 </vt:lpstr>
      <vt:lpstr>Достижение целевых показателей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subject/>
  <dc:creator>silichev</dc:creator>
  <dc:description/>
  <cp:lastModifiedBy>Павлова</cp:lastModifiedBy>
  <cp:revision>62</cp:revision>
  <cp:lastPrinted>2024-10-22T06:06:55Z</cp:lastPrinted>
  <dcterms:created xsi:type="dcterms:W3CDTF">2023-10-25T14:48:25Z</dcterms:created>
  <dcterms:modified xsi:type="dcterms:W3CDTF">2025-08-05T12:56:08Z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20</vt:i4>
  </property>
</Properties>
</file>