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2" r:id="rId4"/>
    <p:sldId id="263" r:id="rId5"/>
    <p:sldId id="264" r:id="rId6"/>
    <p:sldId id="265" r:id="rId7"/>
    <p:sldId id="266" r:id="rId8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A111915-BE36-4E01-A7E5-04B1672EAD32}" styleName="Светлый стиль 2 -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2" d="100"/>
          <a:sy n="82" d="100"/>
        </p:scale>
        <p:origin x="-1474" y="-115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-342880" y="4714884"/>
            <a:ext cx="7772400" cy="1470025"/>
          </a:xfrm>
        </p:spPr>
        <p:txBody>
          <a:bodyPr>
            <a:normAutofit/>
          </a:bodyPr>
          <a:lstStyle>
            <a:lvl1pPr>
              <a:defRPr sz="5400" b="1" cap="none" spc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+mn-lt"/>
              </a:defRPr>
            </a:lvl1pPr>
          </a:lstStyle>
          <a:p>
            <a:r>
              <a:rPr lang="en-US" altLang="zh-CN" dirty="0" smtClean="0"/>
              <a:t>PowerPoint Template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28588" y="5786454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2">
                    <a:lumMod val="1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zh-CN" dirty="0" smtClean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5"/>
          <p:cNvSpPr>
            <a:spLocks noGrp="1"/>
          </p:cNvSpPr>
          <p:nvPr>
            <p:ph type="title" hasCustomPrompt="1"/>
          </p:nvPr>
        </p:nvSpPr>
        <p:spPr>
          <a:xfrm>
            <a:off x="-571536" y="-71462"/>
            <a:ext cx="8229600" cy="1143000"/>
          </a:xfrm>
        </p:spPr>
        <p:txBody>
          <a:bodyPr>
            <a:normAutofit/>
          </a:bodyPr>
          <a:lstStyle>
            <a:lvl1pPr>
              <a:defRPr sz="5500" b="1" cap="none" spc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defRPr>
            </a:lvl1pPr>
          </a:lstStyle>
          <a:p>
            <a:r>
              <a:rPr lang="en-US" altLang="zh-CN" dirty="0" smtClean="0"/>
              <a:t>PowerPoint Template</a:t>
            </a:r>
            <a:endParaRPr lang="zh-CN" altLang="en-US" dirty="0"/>
          </a:p>
        </p:txBody>
      </p:sp>
      <p:sp>
        <p:nvSpPr>
          <p:cNvPr id="7" name="SmartArt 占位符 6"/>
          <p:cNvSpPr>
            <a:spLocks noGrp="1"/>
          </p:cNvSpPr>
          <p:nvPr>
            <p:ph type="dgm" sz="quarter" idx="11"/>
          </p:nvPr>
        </p:nvSpPr>
        <p:spPr>
          <a:xfrm>
            <a:off x="714348" y="1785938"/>
            <a:ext cx="4572007" cy="4143392"/>
          </a:xfrm>
        </p:spPr>
        <p:txBody>
          <a:bodyPr/>
          <a:lstStyle/>
          <a:p>
            <a:r>
              <a:rPr lang="ru-RU" altLang="zh-CN" smtClean="0"/>
              <a:t>Вставка рисунка SmartArt</a:t>
            </a:r>
            <a:endParaRPr lang="zh-CN" altLang="en-US"/>
          </a:p>
        </p:txBody>
      </p:sp>
      <p:sp>
        <p:nvSpPr>
          <p:cNvPr id="10" name="内容占位符 9"/>
          <p:cNvSpPr>
            <a:spLocks noGrp="1"/>
          </p:cNvSpPr>
          <p:nvPr>
            <p:ph sz="quarter" idx="12"/>
          </p:nvPr>
        </p:nvSpPr>
        <p:spPr>
          <a:xfrm>
            <a:off x="5429250" y="1785938"/>
            <a:ext cx="3214688" cy="4143375"/>
          </a:xfrm>
        </p:spPr>
        <p:txBody>
          <a:bodyPr/>
          <a:lstStyle/>
          <a:p>
            <a:pPr lvl="0"/>
            <a:r>
              <a:rPr lang="ru-RU" altLang="zh-CN" smtClean="0"/>
              <a:t>Образец текста</a:t>
            </a:r>
          </a:p>
          <a:p>
            <a:pPr lvl="1"/>
            <a:r>
              <a:rPr lang="ru-RU" altLang="zh-CN" smtClean="0"/>
              <a:t>Второй уровень</a:t>
            </a:r>
          </a:p>
          <a:p>
            <a:pPr lvl="2"/>
            <a:r>
              <a:rPr lang="ru-RU" altLang="zh-CN" smtClean="0"/>
              <a:t>Третий уровень</a:t>
            </a:r>
          </a:p>
          <a:p>
            <a:pPr lvl="3"/>
            <a:r>
              <a:rPr lang="ru-RU" altLang="zh-CN" smtClean="0"/>
              <a:t>Четвертый уровень</a:t>
            </a:r>
          </a:p>
          <a:p>
            <a:pPr lvl="4"/>
            <a:r>
              <a:rPr lang="ru-RU" altLang="zh-CN" smtClean="0"/>
              <a:t>Пятый уровень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5"/>
          <p:cNvSpPr>
            <a:spLocks noGrp="1"/>
          </p:cNvSpPr>
          <p:nvPr>
            <p:ph type="title" hasCustomPrompt="1"/>
          </p:nvPr>
        </p:nvSpPr>
        <p:spPr>
          <a:xfrm>
            <a:off x="-642974" y="-24"/>
            <a:ext cx="8229600" cy="1143000"/>
          </a:xfrm>
        </p:spPr>
        <p:txBody>
          <a:bodyPr>
            <a:normAutofit/>
          </a:bodyPr>
          <a:lstStyle>
            <a:lvl1pPr>
              <a:defRPr sz="5500" b="1" cap="none" spc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defRPr>
            </a:lvl1pPr>
          </a:lstStyle>
          <a:p>
            <a:r>
              <a:rPr lang="en-US" altLang="zh-CN" dirty="0" smtClean="0"/>
              <a:t>PowerPoint Template</a:t>
            </a:r>
            <a:endParaRPr lang="zh-CN" altLang="en-US" dirty="0"/>
          </a:p>
        </p:txBody>
      </p:sp>
      <p:sp>
        <p:nvSpPr>
          <p:cNvPr id="5" name="SmartArt 占位符 4"/>
          <p:cNvSpPr>
            <a:spLocks noGrp="1"/>
          </p:cNvSpPr>
          <p:nvPr>
            <p:ph type="dgm" sz="quarter" idx="10"/>
          </p:nvPr>
        </p:nvSpPr>
        <p:spPr>
          <a:xfrm>
            <a:off x="714375" y="1857375"/>
            <a:ext cx="4000500" cy="4286250"/>
          </a:xfrm>
        </p:spPr>
        <p:txBody>
          <a:bodyPr/>
          <a:lstStyle/>
          <a:p>
            <a:r>
              <a:rPr lang="ru-RU" altLang="zh-CN" smtClean="0"/>
              <a:t>Вставка рисунка SmartArt</a:t>
            </a:r>
            <a:endParaRPr lang="zh-CN" altLang="en-US"/>
          </a:p>
        </p:txBody>
      </p:sp>
      <p:sp>
        <p:nvSpPr>
          <p:cNvPr id="8" name="内容占位符 7"/>
          <p:cNvSpPr>
            <a:spLocks noGrp="1"/>
          </p:cNvSpPr>
          <p:nvPr>
            <p:ph sz="quarter" idx="11"/>
          </p:nvPr>
        </p:nvSpPr>
        <p:spPr>
          <a:xfrm>
            <a:off x="5000625" y="1857375"/>
            <a:ext cx="3714750" cy="4286250"/>
          </a:xfrm>
        </p:spPr>
        <p:txBody>
          <a:bodyPr/>
          <a:lstStyle/>
          <a:p>
            <a:pPr lvl="0"/>
            <a:r>
              <a:rPr lang="ru-RU" altLang="zh-CN" smtClean="0"/>
              <a:t>Образец текста</a:t>
            </a:r>
          </a:p>
          <a:p>
            <a:pPr lvl="1"/>
            <a:r>
              <a:rPr lang="ru-RU" altLang="zh-CN" smtClean="0"/>
              <a:t>Второй уровень</a:t>
            </a:r>
          </a:p>
          <a:p>
            <a:pPr lvl="2"/>
            <a:r>
              <a:rPr lang="ru-RU" altLang="zh-CN" smtClean="0"/>
              <a:t>Третий уровень</a:t>
            </a:r>
          </a:p>
          <a:p>
            <a:pPr lvl="3"/>
            <a:r>
              <a:rPr lang="ru-RU" altLang="zh-CN" smtClean="0"/>
              <a:t>Четвертый уровень</a:t>
            </a:r>
          </a:p>
          <a:p>
            <a:pPr lvl="4"/>
            <a:r>
              <a:rPr lang="ru-RU" altLang="zh-CN" smtClean="0"/>
              <a:t>Пятый уровень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图片占位符 8"/>
          <p:cNvSpPr>
            <a:spLocks noGrp="1"/>
          </p:cNvSpPr>
          <p:nvPr>
            <p:ph type="pic" sz="quarter" idx="10"/>
          </p:nvPr>
        </p:nvSpPr>
        <p:spPr>
          <a:xfrm>
            <a:off x="428596" y="1714487"/>
            <a:ext cx="2071703" cy="2071703"/>
          </a:xfrm>
        </p:spPr>
        <p:txBody>
          <a:bodyPr/>
          <a:lstStyle/>
          <a:p>
            <a:r>
              <a:rPr lang="ru-RU" altLang="zh-CN" smtClean="0"/>
              <a:t>Вставка рисунка</a:t>
            </a:r>
            <a:endParaRPr lang="zh-CN" altLang="en-US"/>
          </a:p>
        </p:txBody>
      </p:sp>
      <p:sp>
        <p:nvSpPr>
          <p:cNvPr id="10" name="图片占位符 8"/>
          <p:cNvSpPr>
            <a:spLocks noGrp="1"/>
          </p:cNvSpPr>
          <p:nvPr>
            <p:ph type="pic" sz="quarter" idx="11"/>
          </p:nvPr>
        </p:nvSpPr>
        <p:spPr>
          <a:xfrm>
            <a:off x="2571735" y="1714488"/>
            <a:ext cx="2071703" cy="2071703"/>
          </a:xfrm>
        </p:spPr>
        <p:txBody>
          <a:bodyPr/>
          <a:lstStyle/>
          <a:p>
            <a:r>
              <a:rPr lang="ru-RU" altLang="zh-CN" smtClean="0"/>
              <a:t>Вставка рисунка</a:t>
            </a:r>
            <a:endParaRPr lang="zh-CN" altLang="en-US"/>
          </a:p>
        </p:txBody>
      </p:sp>
      <p:sp>
        <p:nvSpPr>
          <p:cNvPr id="11" name="图片占位符 8"/>
          <p:cNvSpPr>
            <a:spLocks noGrp="1"/>
          </p:cNvSpPr>
          <p:nvPr>
            <p:ph type="pic" sz="quarter" idx="12"/>
          </p:nvPr>
        </p:nvSpPr>
        <p:spPr>
          <a:xfrm>
            <a:off x="428595" y="3857627"/>
            <a:ext cx="2071703" cy="2071703"/>
          </a:xfrm>
        </p:spPr>
        <p:txBody>
          <a:bodyPr/>
          <a:lstStyle/>
          <a:p>
            <a:r>
              <a:rPr lang="ru-RU" altLang="zh-CN" smtClean="0"/>
              <a:t>Вставка рисунка</a:t>
            </a:r>
            <a:endParaRPr lang="zh-CN" altLang="en-US"/>
          </a:p>
        </p:txBody>
      </p:sp>
      <p:sp>
        <p:nvSpPr>
          <p:cNvPr id="12" name="图片占位符 8"/>
          <p:cNvSpPr>
            <a:spLocks noGrp="1"/>
          </p:cNvSpPr>
          <p:nvPr>
            <p:ph type="pic" sz="quarter" idx="13"/>
          </p:nvPr>
        </p:nvSpPr>
        <p:spPr>
          <a:xfrm>
            <a:off x="2571736" y="3857627"/>
            <a:ext cx="2071703" cy="2071703"/>
          </a:xfrm>
        </p:spPr>
        <p:txBody>
          <a:bodyPr/>
          <a:lstStyle/>
          <a:p>
            <a:r>
              <a:rPr lang="ru-RU" altLang="zh-CN" smtClean="0"/>
              <a:t>Вставка рисунка</a:t>
            </a:r>
            <a:endParaRPr lang="zh-CN" altLang="en-US"/>
          </a:p>
        </p:txBody>
      </p:sp>
      <p:sp>
        <p:nvSpPr>
          <p:cNvPr id="7" name="标题 6"/>
          <p:cNvSpPr>
            <a:spLocks noGrp="1"/>
          </p:cNvSpPr>
          <p:nvPr>
            <p:ph type="title" hasCustomPrompt="1"/>
          </p:nvPr>
        </p:nvSpPr>
        <p:spPr>
          <a:xfrm>
            <a:off x="-785850" y="-16"/>
            <a:ext cx="8229600" cy="1143000"/>
          </a:xfrm>
        </p:spPr>
        <p:txBody>
          <a:bodyPr>
            <a:normAutofit/>
          </a:bodyPr>
          <a:lstStyle>
            <a:lvl1pPr>
              <a:defRPr sz="5500" b="1" cap="none" spc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defRPr>
            </a:lvl1pPr>
          </a:lstStyle>
          <a:p>
            <a:r>
              <a:rPr lang="en-US" altLang="zh-CN" dirty="0" smtClean="0"/>
              <a:t>PowerPoint Template</a:t>
            </a:r>
            <a:endParaRPr lang="zh-CN" altLang="en-US" dirty="0"/>
          </a:p>
        </p:txBody>
      </p:sp>
      <p:sp>
        <p:nvSpPr>
          <p:cNvPr id="13" name="内容占位符 12"/>
          <p:cNvSpPr>
            <a:spLocks noGrp="1"/>
          </p:cNvSpPr>
          <p:nvPr>
            <p:ph sz="quarter" idx="14"/>
          </p:nvPr>
        </p:nvSpPr>
        <p:spPr>
          <a:xfrm>
            <a:off x="4786313" y="1714500"/>
            <a:ext cx="3786187" cy="4214813"/>
          </a:xfrm>
        </p:spPr>
        <p:txBody>
          <a:bodyPr/>
          <a:lstStyle/>
          <a:p>
            <a:pPr lvl="0"/>
            <a:r>
              <a:rPr lang="ru-RU" altLang="zh-CN" smtClean="0"/>
              <a:t>Образец текста</a:t>
            </a:r>
          </a:p>
          <a:p>
            <a:pPr lvl="1"/>
            <a:r>
              <a:rPr lang="ru-RU" altLang="zh-CN" smtClean="0"/>
              <a:t>Второй уровень</a:t>
            </a:r>
          </a:p>
          <a:p>
            <a:pPr lvl="2"/>
            <a:r>
              <a:rPr lang="ru-RU" altLang="zh-CN" smtClean="0"/>
              <a:t>Третий уровень</a:t>
            </a:r>
          </a:p>
          <a:p>
            <a:pPr lvl="3"/>
            <a:r>
              <a:rPr lang="ru-RU" altLang="zh-CN" smtClean="0"/>
              <a:t>Четвертый уровень</a:t>
            </a:r>
          </a:p>
          <a:p>
            <a:pPr lvl="4"/>
            <a:r>
              <a:rPr lang="ru-RU" altLang="zh-CN" smtClean="0"/>
              <a:t>Пятый уровень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空白">
    <p:bg>
      <p:bgPr>
        <a:blipFill dpi="0" rotWithShape="1">
          <a:blip r:embed="rId2" cstate="print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标题幻灯片">
    <p:bg>
      <p:bgPr>
        <a:blipFill dpi="0" rotWithShape="1">
          <a:blip r:embed="rId2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占位符 2"/>
          <p:cNvSpPr>
            <a:spLocks noGrp="1"/>
          </p:cNvSpPr>
          <p:nvPr>
            <p:ph type="body" sz="quarter" idx="10"/>
          </p:nvPr>
        </p:nvSpPr>
        <p:spPr>
          <a:xfrm>
            <a:off x="500063" y="1143000"/>
            <a:ext cx="8143875" cy="13573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altLang="zh-CN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与标题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标题 1"/>
          <p:cNvSpPr>
            <a:spLocks noGrp="1"/>
          </p:cNvSpPr>
          <p:nvPr>
            <p:ph type="title" hasCustomPrompt="1"/>
          </p:nvPr>
        </p:nvSpPr>
        <p:spPr>
          <a:xfrm>
            <a:off x="-928726" y="5143512"/>
            <a:ext cx="8229600" cy="1143000"/>
          </a:xfrm>
        </p:spPr>
        <p:txBody>
          <a:bodyPr>
            <a:normAutofit/>
          </a:bodyPr>
          <a:lstStyle>
            <a:lvl1pPr>
              <a:defRPr sz="5400" b="1">
                <a:solidFill>
                  <a:schemeClr val="bg2">
                    <a:lumMod val="10000"/>
                  </a:schemeClr>
                </a:solidFill>
              </a:defRPr>
            </a:lvl1pPr>
          </a:lstStyle>
          <a:p>
            <a:r>
              <a:rPr lang="en-US" altLang="zh-CN" dirty="0" smtClean="0"/>
              <a:t>Thank You !</a:t>
            </a:r>
            <a:endParaRPr lang="zh-CN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9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2023/5/12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5" r:id="rId5"/>
    <p:sldLayoutId id="2147483657" r:id="rId6"/>
    <p:sldLayoutId id="2147483656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2564904"/>
            <a:ext cx="8964488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Эффективный регион 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sz="2800" b="1" dirty="0">
                <a:solidFill>
                  <a:schemeClr val="accent1">
                    <a:lumMod val="75000"/>
                  </a:schemeClr>
                </a:solidFill>
              </a:rPr>
            </a:br>
            <a:endParaRPr lang="ru-RU" sz="28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ru-RU" sz="2800" b="1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sz="28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</a:rPr>
              <a:t>муниципальное бюджетное дошкольное образовательное учреждение «Детский сад комбинированного вида № 105» </a:t>
            </a:r>
            <a:br>
              <a:rPr lang="ru-RU" sz="28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Проект 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sz="28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</a:rPr>
              <a:t>«Оптимизация процесса подготовки и проведения занятий по изобразительной деятельности</a:t>
            </a: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»</a:t>
            </a:r>
            <a:endParaRPr lang="ru-RU" sz="2000" b="1" dirty="0" smtClean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solidFill>
                <a:schemeClr val="accent1">
                  <a:lumMod val="7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0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Курск - 2023</a:t>
            </a:r>
            <a:endParaRPr lang="ru-RU" sz="20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solidFill>
                <a:srgbClr val="0070C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26328"/>
            <a:ext cx="1584176" cy="1647543"/>
          </a:xfrm>
          <a:prstGeom prst="rect">
            <a:avLst/>
          </a:prstGeom>
        </p:spPr>
      </p:pic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1872" y="5538936"/>
            <a:ext cx="1152128" cy="11521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835696" y="116632"/>
            <a:ext cx="49325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n w="17780" cmpd="sng">
                  <a:solidFill>
                    <a:srgbClr val="0070C0"/>
                  </a:solidFill>
                  <a:prstDash val="solid"/>
                  <a:miter lim="800000"/>
                </a:ln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Карточка проекта: «Оптимизация </a:t>
            </a:r>
            <a:r>
              <a:rPr lang="ru-RU" dirty="0">
                <a:ln w="17780" cmpd="sng">
                  <a:solidFill>
                    <a:srgbClr val="0070C0"/>
                  </a:solidFill>
                  <a:prstDash val="solid"/>
                  <a:miter lim="800000"/>
                </a:ln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процесса подготовки и проведения занятий по изобразительной деятельности»</a:t>
            </a:r>
            <a:endParaRPr lang="ru-RU" dirty="0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56829"/>
            <a:ext cx="1819276" cy="720092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167120" y="1039111"/>
            <a:ext cx="4476888" cy="2477601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rgbClr val="0070C0"/>
            </a:solidFill>
            <a:prstDash val="solid"/>
          </a:ln>
          <a:effectLst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sng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1. Вовлеченные лица и рамки проекта</a:t>
            </a:r>
            <a:endParaRPr kumimoji="0" lang="ru-RU" sz="12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1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Заказчик процесса: </a:t>
            </a:r>
            <a:r>
              <a:rPr kumimoji="0" lang="ru-RU" sz="11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педагог дополнительного образования по </a:t>
            </a:r>
            <a:r>
              <a:rPr kumimoji="0" lang="ru-RU" sz="11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изодеятельности</a:t>
            </a:r>
            <a:r>
              <a:rPr kumimoji="0" lang="ru-RU" sz="11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1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Владелец процесса: </a:t>
            </a:r>
            <a:r>
              <a:rPr kumimoji="0" lang="ru-RU" sz="11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Потафеева</a:t>
            </a:r>
            <a:r>
              <a:rPr kumimoji="0" lang="ru-RU" sz="11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Е.В., заведующий МБДОУ «Детский сад комбинированного вида № 105»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1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Периметр проекта:</a:t>
            </a:r>
            <a:r>
              <a:rPr kumimoji="0" lang="ru-RU" sz="11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помещения МБДОУ, кабинет по </a:t>
            </a:r>
            <a:r>
              <a:rPr kumimoji="0" lang="ru-RU" sz="11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изодеятельности</a:t>
            </a:r>
            <a:endParaRPr kumimoji="0" lang="ru-RU" sz="11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1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Границы процесса: </a:t>
            </a:r>
            <a:r>
              <a:rPr kumimoji="0" lang="ru-RU" sz="11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от этапа подготовки к занятиям по </a:t>
            </a:r>
            <a:r>
              <a:rPr kumimoji="0" lang="ru-RU" sz="11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изодеятельности</a:t>
            </a:r>
            <a:r>
              <a:rPr kumimoji="0" lang="ru-RU" sz="11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до завершения занятия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1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Руководитель проекта: </a:t>
            </a:r>
            <a:r>
              <a:rPr kumimoji="0" lang="ru-RU" sz="11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Потафеева</a:t>
            </a:r>
            <a:r>
              <a:rPr kumimoji="0" lang="ru-RU" sz="11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Е.В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1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Команда проекта:</a:t>
            </a:r>
            <a:r>
              <a:rPr kumimoji="0" lang="ru-RU" sz="11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sz="11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Рощупкина</a:t>
            </a:r>
            <a:r>
              <a:rPr kumimoji="0" lang="ru-RU" sz="11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Л.А., Афанасьева Т.А., </a:t>
            </a:r>
            <a:r>
              <a:rPr kumimoji="0" lang="ru-RU" sz="11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Поликрпова</a:t>
            </a:r>
            <a:r>
              <a:rPr kumimoji="0" lang="ru-RU" sz="11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О.В., </a:t>
            </a:r>
            <a:r>
              <a:rPr kumimoji="0" lang="ru-RU" sz="11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Стужная</a:t>
            </a:r>
            <a:r>
              <a:rPr kumimoji="0" lang="ru-RU" sz="11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М.С., Долматова Е.А., Остапенко О.П., Ефремова Н.Б</a:t>
            </a:r>
            <a:r>
              <a:rPr kumimoji="0" lang="ru-RU" sz="11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100" b="1" kern="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Куратор проекта: </a:t>
            </a:r>
            <a:r>
              <a:rPr lang="ru-RU" sz="1100" kern="0" dirty="0" err="1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Дремов</a:t>
            </a:r>
            <a:r>
              <a:rPr lang="ru-RU" sz="1100" kern="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А.И.</a:t>
            </a:r>
            <a:endParaRPr kumimoji="0" lang="ru-RU" sz="11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1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1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766810" y="1039111"/>
            <a:ext cx="4260624" cy="2462213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rgbClr val="0070C0"/>
            </a:solidFill>
            <a:prstDash val="solid"/>
          </a:ln>
          <a:effectLst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sng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2. Обоснование выбора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1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Ключевой риск:  </a:t>
            </a:r>
            <a:r>
              <a:rPr kumimoji="0" lang="ru-RU" sz="11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длительный процесс по качественной подготовке педагога к занятию.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1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Последствия: </a:t>
            </a:r>
            <a:r>
              <a:rPr kumimoji="0" lang="ru-RU" sz="11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снижение продолжительности занятий по изобразительной деятельности.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1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Причины возникновения:</a:t>
            </a:r>
            <a:endParaRPr kumimoji="0" lang="ru-RU" sz="11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1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1. Большие временные затраты на путь до места проведения занятий.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1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2. Неэффективное использование рабочего времени воспитателей групп для подготовки к занятию по ИЗО.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1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3. Неэффективное использование рабочего времени педагога по ИЗО на подготовку к занятию.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1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Ценность для заказчика:</a:t>
            </a:r>
            <a:r>
              <a:rPr kumimoji="0" lang="ru-RU" sz="11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сокращение времени на перемещение и подготовку к занятиям</a:t>
            </a:r>
            <a:endParaRPr kumimoji="0" lang="ru-RU" sz="11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66713" y="3670600"/>
            <a:ext cx="4476888" cy="3046988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rgbClr val="0070C0"/>
            </a:solidFill>
            <a:prstDash val="solid"/>
          </a:ln>
          <a:effectLst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sng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3</a:t>
            </a:r>
            <a:r>
              <a:rPr kumimoji="0" lang="ru-RU" sz="1200" b="1" i="0" u="sng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 Цели и плановый </a:t>
            </a:r>
            <a:r>
              <a:rPr kumimoji="0" lang="ru-RU" sz="1200" b="1" i="0" u="sng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эффект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1" i="0" u="sng" strike="noStrike" kern="0" cap="none" spc="0" normalizeH="0" baseline="0" noProof="0" dirty="0" smtClean="0">
              <a:ln>
                <a:noFill/>
              </a:ln>
              <a:solidFill>
                <a:srgbClr val="CEB966">
                  <a:lumMod val="75000"/>
                </a:srgbClr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1" i="0" u="sng" strike="noStrike" kern="0" cap="none" spc="0" normalizeH="0" baseline="0" noProof="0" dirty="0" smtClean="0">
              <a:ln>
                <a:noFill/>
              </a:ln>
              <a:solidFill>
                <a:srgbClr val="CEB966">
                  <a:lumMod val="75000"/>
                </a:srgbClr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1" i="0" u="sng" strike="noStrike" kern="0" cap="none" spc="0" normalizeH="0" baseline="0" noProof="0" dirty="0" smtClean="0">
              <a:ln>
                <a:noFill/>
              </a:ln>
              <a:solidFill>
                <a:srgbClr val="CEB966">
                  <a:lumMod val="75000"/>
                </a:srgbClr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1" i="0" u="sng" strike="noStrike" kern="0" cap="none" spc="0" normalizeH="0" baseline="0" noProof="0" dirty="0">
              <a:ln>
                <a:noFill/>
              </a:ln>
              <a:solidFill>
                <a:srgbClr val="CEB966">
                  <a:lumMod val="75000"/>
                </a:srgbClr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1" i="0" u="sng" strike="noStrike" kern="0" cap="none" spc="0" normalizeH="0" baseline="0" noProof="0" dirty="0" smtClean="0">
              <a:ln>
                <a:noFill/>
              </a:ln>
              <a:solidFill>
                <a:srgbClr val="CEB966">
                  <a:lumMod val="75000"/>
                </a:srgbClr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1" i="0" u="sng" strike="noStrike" kern="0" cap="none" spc="0" normalizeH="0" baseline="0" noProof="0" dirty="0">
              <a:ln>
                <a:noFill/>
              </a:ln>
              <a:solidFill>
                <a:srgbClr val="CEB966">
                  <a:lumMod val="75000"/>
                </a:srgbClr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1" i="0" u="sng" strike="noStrike" kern="0" cap="none" spc="0" normalizeH="0" baseline="0" noProof="0" dirty="0" smtClean="0">
              <a:ln>
                <a:noFill/>
              </a:ln>
              <a:solidFill>
                <a:srgbClr val="CEB966">
                  <a:lumMod val="75000"/>
                </a:srgbClr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1" i="0" u="sng" strike="noStrike" kern="0" cap="none" spc="0" normalizeH="0" baseline="0" noProof="0" dirty="0">
              <a:ln>
                <a:noFill/>
              </a:ln>
              <a:solidFill>
                <a:srgbClr val="CEB966">
                  <a:lumMod val="75000"/>
                </a:srgbClr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1" i="0" u="sng" strike="noStrike" kern="0" cap="none" spc="0" normalizeH="0" baseline="0" noProof="0" dirty="0" smtClean="0">
              <a:ln>
                <a:noFill/>
              </a:ln>
              <a:solidFill>
                <a:srgbClr val="CEB966">
                  <a:lumMod val="75000"/>
                </a:srgbClr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1" i="0" u="sng" strike="noStrike" kern="0" cap="none" spc="0" normalizeH="0" baseline="0" noProof="0" dirty="0">
              <a:ln>
                <a:noFill/>
              </a:ln>
              <a:solidFill>
                <a:srgbClr val="CEB966">
                  <a:lumMod val="75000"/>
                </a:srgbClr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1" i="0" u="sng" strike="noStrike" kern="0" cap="none" spc="0" normalizeH="0" baseline="0" noProof="0" dirty="0" smtClean="0">
              <a:ln>
                <a:noFill/>
              </a:ln>
              <a:solidFill>
                <a:srgbClr val="CEB966">
                  <a:lumMod val="75000"/>
                </a:srgbClr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1" i="0" u="sng" strike="noStrike" kern="0" cap="none" spc="0" normalizeH="0" baseline="0" noProof="0" dirty="0" smtClean="0">
              <a:ln>
                <a:noFill/>
              </a:ln>
              <a:solidFill>
                <a:srgbClr val="CEB966">
                  <a:lumMod val="75000"/>
                </a:srgbClr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1" i="0" u="sng" strike="noStrike" kern="0" cap="none" spc="0" normalizeH="0" baseline="0" noProof="0" dirty="0">
              <a:ln>
                <a:noFill/>
              </a:ln>
              <a:solidFill>
                <a:srgbClr val="CEB966">
                  <a:lumMod val="75000"/>
                </a:srgbClr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1" i="0" u="sng" strike="noStrike" kern="0" cap="none" spc="0" normalizeH="0" baseline="0" noProof="0" dirty="0" smtClean="0">
              <a:ln>
                <a:noFill/>
              </a:ln>
              <a:solidFill>
                <a:srgbClr val="CEB966">
                  <a:lumMod val="75000"/>
                </a:srgbClr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1" i="0" u="sng" strike="noStrike" kern="0" cap="none" spc="0" normalizeH="0" baseline="0" noProof="0" dirty="0">
              <a:ln>
                <a:noFill/>
              </a:ln>
              <a:solidFill>
                <a:srgbClr val="CEB966">
                  <a:lumMod val="75000"/>
                </a:srgbClr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753034" y="3670600"/>
            <a:ext cx="4272213" cy="3046988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rgbClr val="0070C0"/>
            </a:solidFill>
            <a:prstDash val="solid"/>
          </a:ln>
          <a:effectLst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sng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4. Ключевые </a:t>
            </a:r>
            <a:r>
              <a:rPr kumimoji="0" lang="ru-RU" sz="1200" b="1" i="0" u="sng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события</a:t>
            </a:r>
            <a:r>
              <a:rPr kumimoji="0" lang="ru-RU" sz="1200" b="1" i="0" u="sng" strike="noStrike" kern="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проекта</a:t>
            </a:r>
            <a:endParaRPr kumimoji="0" lang="ru-RU" sz="1200" b="1" i="0" u="sng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228600" marR="0" lvl="0" indent="-2286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ru-RU" sz="11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Старт </a:t>
            </a:r>
            <a:r>
              <a:rPr kumimoji="0" lang="ru-RU" sz="11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проекта:                  </a:t>
            </a:r>
            <a:r>
              <a:rPr kumimoji="0" lang="ru-RU" sz="11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                                             </a:t>
            </a:r>
            <a:r>
              <a:rPr kumimoji="0" lang="ru-RU" sz="11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27.03.23</a:t>
            </a:r>
            <a:r>
              <a:rPr kumimoji="0" lang="ru-RU" sz="11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1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2.  </a:t>
            </a:r>
            <a:r>
              <a:rPr kumimoji="0" lang="ru-RU" sz="11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Диагностика и разработка целевого состояния процесса</a:t>
            </a:r>
            <a:r>
              <a:rPr kumimoji="0" lang="ru-RU" sz="11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:                                    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1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Разработка карты текущего состояния </a:t>
            </a:r>
            <a:r>
              <a:rPr kumimoji="0" lang="ru-RU" sz="11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процесса:                  10.04.23</a:t>
            </a:r>
            <a:endParaRPr kumimoji="0" lang="ru-RU" sz="11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1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Анализ и оценка текущего состояния процесса:           </a:t>
            </a:r>
            <a:r>
              <a:rPr kumimoji="0" lang="ru-RU" sz="11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      </a:t>
            </a:r>
            <a:r>
              <a:rPr kumimoji="0" lang="ru-RU" sz="11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12.04.23</a:t>
            </a:r>
            <a:endParaRPr kumimoji="0" lang="ru-RU" sz="11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1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Разработка </a:t>
            </a:r>
            <a:r>
              <a:rPr kumimoji="0" lang="ru-RU" sz="11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карты целевого состояния процесса:                   </a:t>
            </a:r>
            <a:r>
              <a:rPr kumimoji="0" lang="ru-RU" sz="11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14.04.23</a:t>
            </a:r>
            <a:endParaRPr kumimoji="0" lang="ru-RU" sz="11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1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Разработка </a:t>
            </a:r>
            <a:r>
              <a:rPr kumimoji="0" lang="ru-RU" sz="11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плана реализации проекта:                                   </a:t>
            </a:r>
            <a:r>
              <a:rPr lang="ru-RU" sz="1100" kern="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17</a:t>
            </a:r>
            <a:r>
              <a:rPr kumimoji="0" lang="ru-RU" sz="11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.04.23 </a:t>
            </a:r>
            <a:endParaRPr kumimoji="0" lang="ru-RU" sz="11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1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3</a:t>
            </a:r>
            <a:r>
              <a:rPr kumimoji="0" lang="ru-RU" sz="11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 Установочное совещание по защите подходов оптимизации процесса:                                                                                </a:t>
            </a:r>
            <a:r>
              <a:rPr kumimoji="0" lang="ru-RU" sz="11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 </a:t>
            </a:r>
            <a:r>
              <a:rPr lang="ru-RU" sz="1100" kern="0" noProof="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24</a:t>
            </a:r>
            <a:r>
              <a:rPr kumimoji="0" lang="ru-RU" sz="11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.04.23</a:t>
            </a:r>
            <a:endParaRPr kumimoji="0" lang="ru-RU" sz="11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1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4</a:t>
            </a:r>
            <a:r>
              <a:rPr kumimoji="0" lang="ru-RU" sz="11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 Внедрение </a:t>
            </a:r>
            <a:r>
              <a:rPr kumimoji="0" lang="ru-RU" sz="11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улучшений:</a:t>
            </a:r>
            <a:r>
              <a:rPr lang="ru-RU" sz="1100" kern="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02</a:t>
            </a:r>
            <a:r>
              <a:rPr kumimoji="0" lang="ru-RU" sz="11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.05.23 </a:t>
            </a:r>
            <a:r>
              <a:rPr kumimoji="0" lang="ru-RU" sz="11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– </a:t>
            </a:r>
            <a:r>
              <a:rPr kumimoji="0" lang="ru-RU" sz="11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31.05.23</a:t>
            </a:r>
            <a:endParaRPr kumimoji="0" lang="ru-RU" sz="11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1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5. Анализ и оценка достижения целевых показателей проекта: </a:t>
            </a:r>
            <a:r>
              <a:rPr lang="ru-RU" sz="1100" kern="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02</a:t>
            </a:r>
            <a:r>
              <a:rPr kumimoji="0" lang="ru-RU" sz="11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.06.23</a:t>
            </a:r>
            <a:endParaRPr kumimoji="0" lang="ru-RU" sz="11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1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6. Защита отчетной презентации и закрытие </a:t>
            </a:r>
            <a:r>
              <a:rPr kumimoji="0" lang="ru-RU" sz="11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проекта:    </a:t>
            </a:r>
            <a:r>
              <a:rPr lang="ru-RU" sz="1100" kern="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05</a:t>
            </a:r>
            <a:r>
              <a:rPr kumimoji="0" lang="ru-RU" sz="11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.06.23</a:t>
            </a:r>
            <a:endParaRPr kumimoji="0" lang="ru-RU" sz="11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200" kern="0" dirty="0">
              <a:solidFill>
                <a:sysClr val="windowText" lastClr="000000"/>
              </a:solidFill>
              <a:latin typeface="Times New Roman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  <p:graphicFrame>
        <p:nvGraphicFramePr>
          <p:cNvPr id="14" name="Таблица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7301970"/>
              </p:ext>
            </p:extLst>
          </p:nvPr>
        </p:nvGraphicFramePr>
        <p:xfrm>
          <a:off x="167120" y="3939937"/>
          <a:ext cx="4476888" cy="2716149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748696"/>
                <a:gridCol w="864096"/>
                <a:gridCol w="864096"/>
              </a:tblGrid>
              <a:tr h="1708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</a:t>
                      </a:r>
                      <a:br>
                        <a:rPr lang="ru-RU" sz="105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105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показателя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Текущий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показатель</a:t>
                      </a:r>
                      <a:endParaRPr lang="ru-RU" sz="105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Целевой</a:t>
                      </a:r>
                      <a:endParaRPr lang="ru-RU" sz="105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показатель</a:t>
                      </a:r>
                      <a:endParaRPr lang="ru-RU" sz="105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238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Сокращение временных затрат педагога при подготовке к занятиям</a:t>
                      </a:r>
                      <a:endParaRPr lang="ru-RU" sz="105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 мин. 10 сек.</a:t>
                      </a:r>
                      <a:endParaRPr lang="ru-RU" sz="105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 мин.30 сек.</a:t>
                      </a:r>
                      <a:endParaRPr lang="ru-RU" sz="105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238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Сокращение времени педагога по ИЗО на перемещение к месту проведения занятия и обратно</a:t>
                      </a:r>
                      <a:endParaRPr lang="ru-RU" sz="105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 мин.40 сек.</a:t>
                      </a:r>
                      <a:endParaRPr lang="ru-RU" sz="105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5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 мин</a:t>
                      </a:r>
                      <a:endParaRPr lang="ru-RU" sz="105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238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Сокращение временных затрат воспитателей при подготовке к занятиям</a:t>
                      </a:r>
                      <a:endParaRPr lang="ru-RU" sz="105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5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 мин.</a:t>
                      </a:r>
                      <a:endParaRPr lang="ru-RU" sz="105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5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 мин.</a:t>
                      </a:r>
                      <a:endParaRPr lang="ru-RU" sz="105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238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Внедрение системы 5С в кабинете по ИЗО</a:t>
                      </a:r>
                      <a:endParaRPr lang="ru-RU" sz="105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5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нет</a:t>
                      </a:r>
                      <a:endParaRPr lang="ru-RU" sz="105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5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да</a:t>
                      </a:r>
                      <a:endParaRPr lang="ru-RU" sz="105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1536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Создание условий для формирования бережливого сознания у дошкольников</a:t>
                      </a:r>
                      <a:endParaRPr lang="ru-RU" sz="105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5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нет</a:t>
                      </a:r>
                      <a:endParaRPr lang="ru-RU" sz="105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5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да</a:t>
                      </a:r>
                      <a:endParaRPr lang="ru-RU" sz="105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17399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Оптимизация процесса у воспитателя</a:t>
                      </a:r>
                      <a:endParaRPr lang="ru-RU" sz="105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72 %</a:t>
                      </a:r>
                      <a:endParaRPr lang="ru-RU" sz="105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1733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Оптимизация процесса у ПДО по ИЗО</a:t>
                      </a:r>
                      <a:endParaRPr lang="ru-RU" sz="105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73 %</a:t>
                      </a:r>
                      <a:endParaRPr lang="ru-RU" sz="105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pic>
        <p:nvPicPr>
          <p:cNvPr id="15" name="Picture 2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5821" y="176086"/>
            <a:ext cx="646638" cy="646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353657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835696" y="116632"/>
            <a:ext cx="49325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ea typeface="Calibri" pitchFamily="34" charset="0"/>
                <a:cs typeface="Times New Roman" pitchFamily="18" charset="0"/>
              </a:rPr>
              <a:t>«</a:t>
            </a:r>
            <a:r>
              <a:rPr lang="ru-RU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Оптимизация </a:t>
            </a:r>
            <a:r>
              <a:rPr lang="ru-RU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процесса подготовки и проведения </a:t>
            </a:r>
            <a:r>
              <a:rPr lang="ru-RU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занятий </a:t>
            </a:r>
            <a:r>
              <a:rPr lang="ru-RU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 изобразительной деятельности</a:t>
            </a:r>
            <a:r>
              <a:rPr lang="ru-RU" dirty="0" smtClean="0">
                <a:ea typeface="Calibri" pitchFamily="34" charset="0"/>
                <a:cs typeface="Times New Roman" pitchFamily="18" charset="0"/>
              </a:rPr>
              <a:t>»   </a:t>
            </a:r>
            <a:r>
              <a:rPr lang="ru-RU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Карта текущего состояния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56829"/>
            <a:ext cx="1819276" cy="720092"/>
          </a:xfrm>
          <a:prstGeom prst="rect">
            <a:avLst/>
          </a:prstGeom>
        </p:spPr>
      </p:pic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3198814"/>
              </p:ext>
            </p:extLst>
          </p:nvPr>
        </p:nvGraphicFramePr>
        <p:xfrm>
          <a:off x="395536" y="980914"/>
          <a:ext cx="8229601" cy="4193059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504056"/>
                <a:gridCol w="737104"/>
                <a:gridCol w="775064"/>
                <a:gridCol w="504056"/>
                <a:gridCol w="542041"/>
                <a:gridCol w="459555"/>
                <a:gridCol w="542781"/>
                <a:gridCol w="636864"/>
                <a:gridCol w="658058"/>
                <a:gridCol w="649270"/>
                <a:gridCol w="495223"/>
                <a:gridCol w="437844"/>
                <a:gridCol w="628076"/>
                <a:gridCol w="659609"/>
              </a:tblGrid>
              <a:tr h="21436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Участники/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ПДО по ИЗО</a:t>
                      </a:r>
                      <a:endParaRPr lang="ru-RU" sz="9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829" marR="5582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Пошла в группу №9 для консультации воспитателя по подготовке к занятию 1.40 сек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9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 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9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829" marR="5582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Взяла </a:t>
                      </a: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материал для подготовки к занятиям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мин.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9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 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829" marR="5582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Вернулась </a:t>
                      </a: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кабинет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1,4 сек.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9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  </a:t>
                      </a:r>
                      <a:endParaRPr lang="ru-RU" sz="9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829" marR="5582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Приготовила </a:t>
                      </a: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раздаточный материал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 мин.</a:t>
                      </a:r>
                      <a:endParaRPr lang="ru-RU" sz="9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829" marR="5582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Убрала рабочее место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мин.</a:t>
                      </a:r>
                      <a:endParaRPr lang="ru-RU" sz="9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829" marR="5582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Ищет наглядный материал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мин.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9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  </a:t>
                      </a:r>
                      <a:endParaRPr lang="ru-RU" sz="9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829" marR="5582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Взяла </a:t>
                      </a: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материалы (наглядный и раздаточный) к занятию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 сек.</a:t>
                      </a:r>
                      <a:endParaRPr lang="ru-RU" sz="9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829" marR="5582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Пошла в группу № 9 для проведения </a:t>
                      </a:r>
                      <a:r>
                        <a:rPr lang="ru-RU" sz="9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занятия</a:t>
                      </a:r>
                      <a:endParaRPr lang="ru-RU" sz="9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1,4 сек. </a:t>
                      </a:r>
                    </a:p>
                  </a:txBody>
                  <a:tcPr marL="55829" marR="5582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Подготовилась к занятию в группе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4мин.</a:t>
                      </a:r>
                      <a:endParaRPr lang="ru-RU" sz="9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829" marR="5582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Провела занятие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 мин.</a:t>
                      </a:r>
                      <a:endParaRPr lang="ru-RU" sz="9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829" marR="5582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Убрала материал после </a:t>
                      </a:r>
                      <a:r>
                        <a:rPr lang="ru-RU" sz="9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занятия</a:t>
                      </a:r>
                      <a:endParaRPr lang="ru-RU" sz="9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мин. </a:t>
                      </a:r>
                    </a:p>
                  </a:txBody>
                  <a:tcPr marL="55829" marR="5582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Вернулась в кабинет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1,4 сек.</a:t>
                      </a:r>
                      <a:endParaRPr lang="ru-RU" sz="9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829" marR="5582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Разложиламатериалы</a:t>
                      </a: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к занятию по </a:t>
                      </a:r>
                      <a:r>
                        <a:rPr lang="ru-RU" sz="9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местам</a:t>
                      </a:r>
                      <a:endParaRPr lang="ru-RU" sz="9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мин. </a:t>
                      </a:r>
                    </a:p>
                  </a:txBody>
                  <a:tcPr marL="55829" marR="55829" marT="0" marB="0"/>
                </a:tc>
              </a:tr>
              <a:tr h="13845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Воспитатель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9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829" marR="5582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9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829" marR="5582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Получила информацию о занятии и дала </a:t>
                      </a:r>
                      <a:r>
                        <a:rPr lang="ru-RU" sz="9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материал</a:t>
                      </a:r>
                      <a:endParaRPr lang="ru-RU" sz="9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мин. 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9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829" marR="5582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9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829" marR="5582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9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829" marR="55829" marT="0" marB="0"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Готовится к занятию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 мин.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9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829" marR="5582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Раскладывает необходимый рабочий </a:t>
                      </a:r>
                      <a:r>
                        <a:rPr lang="ru-RU" sz="9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материал</a:t>
                      </a:r>
                      <a:endParaRPr lang="ru-RU" sz="9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мин. </a:t>
                      </a:r>
                    </a:p>
                  </a:txBody>
                  <a:tcPr marL="55829" marR="5582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Участвует в занятии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 мин.</a:t>
                      </a:r>
                      <a:endParaRPr lang="ru-RU" sz="9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829" marR="55829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Убирает группу после </a:t>
                      </a:r>
                      <a:r>
                        <a:rPr lang="ru-RU" sz="9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занятия</a:t>
                      </a:r>
                      <a:endParaRPr lang="ru-RU" sz="9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9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мин. </a:t>
                      </a:r>
                      <a:endParaRPr lang="ru-RU" sz="9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829" marR="5582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2802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Дети </a:t>
                      </a:r>
                      <a:endParaRPr lang="ru-RU" sz="9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829" marR="5582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9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829" marR="5582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9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829" marR="5582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9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829" marR="5582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9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829" marR="5582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9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829" marR="5582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9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829" marR="5582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9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829" marR="5582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9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829" marR="5582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9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829" marR="5582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Занимаются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 мин.</a:t>
                      </a:r>
                      <a:endParaRPr lang="ru-RU" sz="9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829" marR="55829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Дежурят  после занятия</a:t>
                      </a:r>
                      <a:endParaRPr lang="ru-RU" sz="9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829" marR="5582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7" name="24-конечная звезда 16"/>
          <p:cNvSpPr/>
          <p:nvPr/>
        </p:nvSpPr>
        <p:spPr>
          <a:xfrm>
            <a:off x="1002370" y="2708919"/>
            <a:ext cx="517525" cy="520865"/>
          </a:xfrm>
          <a:prstGeom prst="star24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1100">
                <a:effectLst/>
                <a:ea typeface="Calibri"/>
                <a:cs typeface="Times New Roman"/>
              </a:rPr>
              <a:t>1</a:t>
            </a:r>
          </a:p>
        </p:txBody>
      </p:sp>
      <p:sp>
        <p:nvSpPr>
          <p:cNvPr id="18" name="24-конечная звезда 17"/>
          <p:cNvSpPr/>
          <p:nvPr/>
        </p:nvSpPr>
        <p:spPr>
          <a:xfrm>
            <a:off x="1723247" y="2297756"/>
            <a:ext cx="605859" cy="822325"/>
          </a:xfrm>
          <a:prstGeom prst="star24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1100" dirty="0">
                <a:effectLst/>
                <a:ea typeface="Calibri"/>
                <a:cs typeface="Times New Roman"/>
              </a:rPr>
              <a:t>2</a:t>
            </a:r>
          </a:p>
        </p:txBody>
      </p:sp>
      <p:sp>
        <p:nvSpPr>
          <p:cNvPr id="19" name="24-конечная звезда 18"/>
          <p:cNvSpPr/>
          <p:nvPr/>
        </p:nvSpPr>
        <p:spPr>
          <a:xfrm>
            <a:off x="2411760" y="2248060"/>
            <a:ext cx="503237" cy="671512"/>
          </a:xfrm>
          <a:prstGeom prst="star24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1100" dirty="0">
                <a:effectLst/>
                <a:ea typeface="Calibri"/>
                <a:cs typeface="Times New Roman"/>
              </a:rPr>
              <a:t>1</a:t>
            </a:r>
          </a:p>
        </p:txBody>
      </p:sp>
      <p:sp>
        <p:nvSpPr>
          <p:cNvPr id="20" name="24-конечная звезда 19"/>
          <p:cNvSpPr/>
          <p:nvPr/>
        </p:nvSpPr>
        <p:spPr>
          <a:xfrm>
            <a:off x="3844770" y="2130440"/>
            <a:ext cx="609600" cy="731838"/>
          </a:xfrm>
          <a:prstGeom prst="star24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1100" dirty="0">
                <a:effectLst/>
                <a:ea typeface="Calibri"/>
                <a:cs typeface="Times New Roman"/>
              </a:rPr>
              <a:t>2</a:t>
            </a:r>
          </a:p>
        </p:txBody>
      </p:sp>
      <p:sp>
        <p:nvSpPr>
          <p:cNvPr id="21" name="24-конечная звезда 20"/>
          <p:cNvSpPr/>
          <p:nvPr/>
        </p:nvSpPr>
        <p:spPr>
          <a:xfrm>
            <a:off x="5148064" y="1918980"/>
            <a:ext cx="503237" cy="639762"/>
          </a:xfrm>
          <a:prstGeom prst="star24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1100">
                <a:effectLst/>
                <a:ea typeface="Calibri"/>
                <a:cs typeface="Times New Roman"/>
              </a:rPr>
              <a:t>1</a:t>
            </a:r>
          </a:p>
        </p:txBody>
      </p:sp>
      <p:sp>
        <p:nvSpPr>
          <p:cNvPr id="22" name="24-конечная звезда 21"/>
          <p:cNvSpPr/>
          <p:nvPr/>
        </p:nvSpPr>
        <p:spPr>
          <a:xfrm>
            <a:off x="5832476" y="1918979"/>
            <a:ext cx="515813" cy="577379"/>
          </a:xfrm>
          <a:prstGeom prst="star24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1100">
                <a:effectLst/>
                <a:ea typeface="Calibri"/>
                <a:cs typeface="Times New Roman"/>
              </a:rPr>
              <a:t>3</a:t>
            </a:r>
          </a:p>
        </p:txBody>
      </p:sp>
      <p:sp>
        <p:nvSpPr>
          <p:cNvPr id="23" name="24-конечная звезда 22"/>
          <p:cNvSpPr/>
          <p:nvPr/>
        </p:nvSpPr>
        <p:spPr>
          <a:xfrm>
            <a:off x="6870672" y="2470928"/>
            <a:ext cx="557212" cy="671512"/>
          </a:xfrm>
          <a:prstGeom prst="star24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1100">
                <a:effectLst/>
                <a:ea typeface="Calibri"/>
                <a:cs typeface="Times New Roman"/>
              </a:rPr>
              <a:t>1</a:t>
            </a:r>
          </a:p>
        </p:txBody>
      </p:sp>
      <p:sp>
        <p:nvSpPr>
          <p:cNvPr id="24" name="24-конечная звезда 23"/>
          <p:cNvSpPr/>
          <p:nvPr/>
        </p:nvSpPr>
        <p:spPr>
          <a:xfrm>
            <a:off x="7936417" y="2154253"/>
            <a:ext cx="685800" cy="708025"/>
          </a:xfrm>
          <a:prstGeom prst="star24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1100">
                <a:effectLst/>
                <a:ea typeface="Calibri"/>
                <a:cs typeface="Times New Roman"/>
              </a:rPr>
              <a:t>2</a:t>
            </a:r>
          </a:p>
        </p:txBody>
      </p:sp>
      <p:sp>
        <p:nvSpPr>
          <p:cNvPr id="25" name="24-конечная звезда 24"/>
          <p:cNvSpPr/>
          <p:nvPr/>
        </p:nvSpPr>
        <p:spPr>
          <a:xfrm>
            <a:off x="1723847" y="4263491"/>
            <a:ext cx="399882" cy="445728"/>
          </a:xfrm>
          <a:prstGeom prst="star24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ru-RU" sz="1100" dirty="0" smtClean="0">
              <a:effectLst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1100" dirty="0" smtClean="0">
                <a:effectLst/>
                <a:ea typeface="Calibri"/>
                <a:cs typeface="Times New Roman"/>
              </a:rPr>
              <a:t>5</a:t>
            </a:r>
            <a:endParaRPr lang="ru-RU" sz="1100" dirty="0">
              <a:effectLst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100" dirty="0">
                <a:effectLst/>
                <a:ea typeface="Calibri"/>
                <a:cs typeface="Times New Roman"/>
              </a:rPr>
              <a:t> </a:t>
            </a:r>
          </a:p>
        </p:txBody>
      </p:sp>
      <p:sp>
        <p:nvSpPr>
          <p:cNvPr id="26" name="24-конечная звезда 25"/>
          <p:cNvSpPr/>
          <p:nvPr/>
        </p:nvSpPr>
        <p:spPr>
          <a:xfrm>
            <a:off x="4207092" y="3933056"/>
            <a:ext cx="796956" cy="660870"/>
          </a:xfrm>
          <a:prstGeom prst="star24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1100" dirty="0">
                <a:effectLst/>
                <a:ea typeface="Calibri"/>
                <a:cs typeface="Times New Roman"/>
              </a:rPr>
              <a:t>5</a:t>
            </a:r>
          </a:p>
        </p:txBody>
      </p:sp>
      <p:sp>
        <p:nvSpPr>
          <p:cNvPr id="27" name="24-конечная звезда 26"/>
          <p:cNvSpPr/>
          <p:nvPr/>
        </p:nvSpPr>
        <p:spPr>
          <a:xfrm>
            <a:off x="5827811" y="4384579"/>
            <a:ext cx="520478" cy="281932"/>
          </a:xfrm>
          <a:prstGeom prst="star24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1100" dirty="0">
                <a:effectLst/>
                <a:ea typeface="Calibri"/>
                <a:cs typeface="Times New Roman"/>
              </a:rPr>
              <a:t>5</a:t>
            </a:r>
          </a:p>
        </p:txBody>
      </p:sp>
      <p:sp>
        <p:nvSpPr>
          <p:cNvPr id="28" name="24-конечная звезда 27"/>
          <p:cNvSpPr/>
          <p:nvPr/>
        </p:nvSpPr>
        <p:spPr>
          <a:xfrm>
            <a:off x="7377297" y="3870380"/>
            <a:ext cx="723095" cy="723546"/>
          </a:xfrm>
          <a:prstGeom prst="star24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1100">
                <a:effectLst/>
                <a:ea typeface="Calibri"/>
                <a:cs typeface="Times New Roman"/>
              </a:rPr>
              <a:t>4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5311455"/>
              </p:ext>
            </p:extLst>
          </p:nvPr>
        </p:nvGraphicFramePr>
        <p:xfrm>
          <a:off x="395536" y="5229200"/>
          <a:ext cx="5328592" cy="1472184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820486"/>
                <a:gridCol w="4508106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25880" algn="l"/>
                        </a:tabLst>
                      </a:pPr>
                      <a:r>
                        <a:rPr lang="ru-RU" sz="105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 проблемы</a:t>
                      </a:r>
                      <a:endParaRPr lang="ru-RU" sz="12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25880" algn="l"/>
                        </a:tabLst>
                      </a:pPr>
                      <a:r>
                        <a:rPr lang="ru-RU" sz="105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Название проблемы</a:t>
                      </a:r>
                      <a:endParaRPr lang="ru-RU" sz="12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25880" algn="l"/>
                        </a:tabLst>
                      </a:pPr>
                      <a:r>
                        <a:rPr lang="ru-RU" sz="105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25880" algn="l"/>
                        </a:tabLst>
                      </a:pPr>
                      <a:r>
                        <a:rPr lang="ru-RU" sz="105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длительный процесс перемещений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25880" algn="l"/>
                        </a:tabLst>
                      </a:pPr>
                      <a:r>
                        <a:rPr lang="ru-RU" sz="105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0160" algn="l"/>
                        </a:tabLst>
                      </a:pPr>
                      <a:r>
                        <a:rPr lang="ru-RU" sz="105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длительный процесс поиска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25880" algn="l"/>
                        </a:tabLst>
                      </a:pPr>
                      <a:r>
                        <a:rPr lang="ru-RU" sz="105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25880" algn="l"/>
                        </a:tabLst>
                      </a:pPr>
                      <a:r>
                        <a:rPr lang="ru-RU" sz="105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необходимость многократного повторения одних и тех же действий из-за удаленности группы 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25880" algn="l"/>
                        </a:tabLst>
                      </a:pPr>
                      <a:r>
                        <a:rPr lang="ru-RU" sz="105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25880" algn="l"/>
                        </a:tabLst>
                      </a:pPr>
                      <a:r>
                        <a:rPr lang="ru-RU" sz="105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длительный процесс уборки из-за отсутствия стандарта для уборки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25880" algn="l"/>
                        </a:tabLst>
                      </a:pPr>
                      <a:r>
                        <a:rPr lang="ru-RU" sz="105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5.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25880" algn="l"/>
                        </a:tabLst>
                      </a:pPr>
                      <a:r>
                        <a:rPr lang="ru-RU" sz="105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неэффективное использование рабочего времени воспитателя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5700233" y="5373216"/>
            <a:ext cx="289808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ВПП воспитателя – </a:t>
            </a:r>
            <a:endParaRPr lang="ru-RU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50 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мин. 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                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ВПП 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педагога по ИЗО – 67,5 мин.</a:t>
            </a:r>
          </a:p>
        </p:txBody>
      </p:sp>
      <p:pic>
        <p:nvPicPr>
          <p:cNvPr id="2076" name="Picture 2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56829"/>
            <a:ext cx="646638" cy="646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464902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835695" y="116632"/>
            <a:ext cx="52015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Оптимизация процесса подготовки и проведения занятий по изобразительной деятельности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»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Карта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целевого состояния </a:t>
            </a:r>
          </a:p>
          <a:p>
            <a:pPr algn="ctr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56829"/>
            <a:ext cx="1819276" cy="720092"/>
          </a:xfrm>
          <a:prstGeom prst="rect">
            <a:avLst/>
          </a:prstGeom>
        </p:spPr>
      </p:pic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0961417"/>
              </p:ext>
            </p:extLst>
          </p:nvPr>
        </p:nvGraphicFramePr>
        <p:xfrm>
          <a:off x="187170" y="1054254"/>
          <a:ext cx="8777318" cy="2780638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799539"/>
                <a:gridCol w="1113907"/>
                <a:gridCol w="1113907"/>
                <a:gridCol w="892802"/>
                <a:gridCol w="1114430"/>
                <a:gridCol w="1336583"/>
                <a:gridCol w="1254022"/>
                <a:gridCol w="1152128"/>
              </a:tblGrid>
              <a:tr h="137831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Участники/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ПДО по ИЗО</a:t>
                      </a:r>
                      <a:endParaRPr lang="ru-RU" sz="9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6626" marR="566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Достала материал до проведения </a:t>
                      </a:r>
                      <a:r>
                        <a:rPr lang="ru-RU" sz="9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занятий</a:t>
                      </a:r>
                      <a:endParaRPr lang="ru-RU" sz="9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 сек. </a:t>
                      </a:r>
                    </a:p>
                  </a:txBody>
                  <a:tcPr marL="56626" marR="566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Нарезала необходимый материал для занятий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 мин.</a:t>
                      </a:r>
                      <a:endParaRPr lang="ru-RU" sz="9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6626" marR="566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Убрала рабочее место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мин.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9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6626" marR="566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Разложила рабочий материал для детей на занятие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 сек.</a:t>
                      </a:r>
                      <a:endParaRPr lang="ru-RU" sz="9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6626" marR="566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Использование упорядоченного наглядного материала на компьютере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1,5 мин.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9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 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9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6626" marR="566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Проводит занятие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 мин.</a:t>
                      </a:r>
                      <a:endParaRPr lang="ru-RU" sz="9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6626" marR="566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Убирает материал после занятия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мин.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9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  </a:t>
                      </a:r>
                      <a:endParaRPr lang="ru-RU" sz="9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6626" marR="56626" marT="0" marB="0"/>
                </a:tc>
              </a:tr>
              <a:tr h="105994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lang="ru-RU" sz="9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9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Воспитатель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9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6626" marR="566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9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6626" marR="566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9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6626" marR="566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9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6626" marR="566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Ведет детей на занятие в кабинет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мин.</a:t>
                      </a:r>
                      <a:endParaRPr lang="ru-RU" sz="9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6626" marR="566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9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6626" marR="566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Занимается своей работой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 мин.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9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 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9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6626" marR="566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Уводит детей обратно в группу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мин.</a:t>
                      </a:r>
                      <a:endParaRPr lang="ru-RU" sz="9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6626" marR="56626" marT="0" marB="0"/>
                </a:tc>
              </a:tr>
              <a:tr h="3183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Дети </a:t>
                      </a:r>
                      <a:endParaRPr lang="ru-RU" sz="9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6626" marR="566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9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6626" marR="566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9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6626" marR="566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9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6626" marR="566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Пришли на занятие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мин.</a:t>
                      </a:r>
                      <a:endParaRPr lang="ru-RU" sz="9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6626" marR="566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9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6626" marR="566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Занимаются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 мин.</a:t>
                      </a:r>
                      <a:endParaRPr lang="ru-RU" sz="9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6626" marR="566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Уходят в группу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мин.</a:t>
                      </a:r>
                      <a:endParaRPr lang="ru-RU" sz="9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6626" marR="56626" marT="0" marB="0"/>
                </a:tc>
              </a:tr>
            </a:tbl>
          </a:graphicData>
        </a:graphic>
      </p:graphicFrame>
      <p:sp>
        <p:nvSpPr>
          <p:cNvPr id="7" name="Выноска-облако 6"/>
          <p:cNvSpPr/>
          <p:nvPr/>
        </p:nvSpPr>
        <p:spPr>
          <a:xfrm>
            <a:off x="1161158" y="1772816"/>
            <a:ext cx="795338" cy="434975"/>
          </a:xfrm>
          <a:prstGeom prst="cloudCallou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1100" dirty="0">
                <a:effectLst/>
                <a:ea typeface="Calibri"/>
                <a:cs typeface="Times New Roman"/>
              </a:rPr>
              <a:t>1,2,3</a:t>
            </a:r>
          </a:p>
        </p:txBody>
      </p:sp>
      <p:sp>
        <p:nvSpPr>
          <p:cNvPr id="10" name="Выноска-облако 9"/>
          <p:cNvSpPr/>
          <p:nvPr/>
        </p:nvSpPr>
        <p:spPr>
          <a:xfrm>
            <a:off x="3275856" y="1601366"/>
            <a:ext cx="723900" cy="388937"/>
          </a:xfrm>
          <a:prstGeom prst="cloudCallou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1100">
                <a:effectLst/>
                <a:ea typeface="Calibri"/>
                <a:cs typeface="Times New Roman"/>
              </a:rPr>
              <a:t>4</a:t>
            </a:r>
          </a:p>
        </p:txBody>
      </p:sp>
      <p:sp>
        <p:nvSpPr>
          <p:cNvPr id="11" name="Выноска-облако 10"/>
          <p:cNvSpPr/>
          <p:nvPr/>
        </p:nvSpPr>
        <p:spPr>
          <a:xfrm>
            <a:off x="5462060" y="1844824"/>
            <a:ext cx="792088" cy="421407"/>
          </a:xfrm>
          <a:prstGeom prst="cloudCallou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1100">
                <a:effectLst/>
                <a:ea typeface="Calibri"/>
                <a:cs typeface="Times New Roman"/>
              </a:rPr>
              <a:t>2</a:t>
            </a:r>
          </a:p>
        </p:txBody>
      </p:sp>
      <p:sp>
        <p:nvSpPr>
          <p:cNvPr id="12" name="Выноска-облако 11"/>
          <p:cNvSpPr/>
          <p:nvPr/>
        </p:nvSpPr>
        <p:spPr>
          <a:xfrm>
            <a:off x="7929934" y="1739106"/>
            <a:ext cx="811212" cy="452438"/>
          </a:xfrm>
          <a:prstGeom prst="cloudCallou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1100">
                <a:effectLst/>
                <a:ea typeface="Calibri"/>
                <a:cs typeface="Times New Roman"/>
              </a:rPr>
              <a:t>4</a:t>
            </a:r>
          </a:p>
        </p:txBody>
      </p:sp>
      <p:sp>
        <p:nvSpPr>
          <p:cNvPr id="13" name="Выноска-облако 12"/>
          <p:cNvSpPr/>
          <p:nvPr/>
        </p:nvSpPr>
        <p:spPr>
          <a:xfrm>
            <a:off x="6660232" y="2924944"/>
            <a:ext cx="754063" cy="444500"/>
          </a:xfrm>
          <a:prstGeom prst="cloudCallou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1100">
                <a:effectLst/>
                <a:ea typeface="Calibri"/>
                <a:cs typeface="Times New Roman"/>
              </a:rPr>
              <a:t>5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1012199"/>
              </p:ext>
            </p:extLst>
          </p:nvPr>
        </p:nvGraphicFramePr>
        <p:xfrm>
          <a:off x="179512" y="4005046"/>
          <a:ext cx="8777318" cy="131064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4176464"/>
                <a:gridCol w="3744416"/>
                <a:gridCol w="856438"/>
              </a:tblGrid>
              <a:tr h="1569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Проблемы</a:t>
                      </a:r>
                      <a:endParaRPr lang="ru-RU" sz="10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818" marR="558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Пути решения</a:t>
                      </a:r>
                      <a:endParaRPr lang="ru-RU" sz="10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818" marR="558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Статус </a:t>
                      </a:r>
                      <a:endParaRPr lang="ru-RU" sz="10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818" marR="55818" marT="0" marB="0"/>
                </a:tc>
              </a:tr>
              <a:tr h="1569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Длительный процесс перемещений</a:t>
                      </a:r>
                      <a:endParaRPr lang="ru-RU" sz="1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818" marR="5581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Занятие проводится в кабинете по изодеятельности</a:t>
                      </a:r>
                      <a:endParaRPr lang="ru-RU" sz="1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818" marR="558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Реализовано </a:t>
                      </a:r>
                      <a:endParaRPr lang="ru-RU" sz="1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818" marR="55818" marT="0" marB="0"/>
                </a:tc>
              </a:tr>
              <a:tr h="27289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Длительный процесс поиска</a:t>
                      </a:r>
                      <a:endParaRPr lang="ru-RU" sz="1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818" marR="5581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Систематизировали хранение раздаточного и демонстрационного материала</a:t>
                      </a:r>
                      <a:endParaRPr lang="ru-RU" sz="1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818" marR="558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Реализовано </a:t>
                      </a:r>
                      <a:endParaRPr lang="ru-RU" sz="1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818" marR="55818" marT="0" marB="0"/>
                </a:tc>
              </a:tr>
              <a:tr h="27289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 Необходимость многократного повторения одних и тех же действий из-за удаленности группы</a:t>
                      </a:r>
                      <a:endParaRPr lang="ru-RU" sz="1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818" marR="5581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Занятие проводится в кабинете по </a:t>
                      </a:r>
                      <a:r>
                        <a:rPr lang="ru-RU" sz="10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изодеятельности</a:t>
                      </a:r>
                      <a:endParaRPr lang="ru-RU" sz="1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818" marR="558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Реализовано </a:t>
                      </a:r>
                      <a:endParaRPr lang="ru-RU" sz="1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818" marR="55818" marT="0" marB="0"/>
                </a:tc>
              </a:tr>
              <a:tr h="14400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 Длительный процесс уборки из-за отсутствия стандарта для уборки</a:t>
                      </a:r>
                      <a:endParaRPr lang="ru-RU" sz="1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818" marR="5581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Создание стандарта для уборки рабочего места</a:t>
                      </a:r>
                      <a:endParaRPr lang="ru-RU" sz="1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818" marR="558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Реализовано </a:t>
                      </a:r>
                      <a:endParaRPr lang="ru-RU" sz="1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818" marR="55818" marT="0" marB="0"/>
                </a:tc>
              </a:tr>
              <a:tr h="1569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5. Неэффективное использование рабочего времени воспитателя</a:t>
                      </a:r>
                      <a:endParaRPr lang="ru-RU" sz="1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818" marR="5581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Появилось свободное время для работы воспитателя</a:t>
                      </a:r>
                      <a:endParaRPr lang="ru-RU" sz="1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818" marR="558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Реализовано </a:t>
                      </a:r>
                      <a:endParaRPr lang="ru-RU" sz="1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818" marR="55818" marT="0" marB="0"/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179512" y="5301208"/>
            <a:ext cx="8856984" cy="11849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1. Занятие проводится в кабинете по </a:t>
            </a:r>
            <a:r>
              <a:rPr lang="ru-RU" sz="1100" dirty="0" err="1">
                <a:latin typeface="Times New Roman" pitchFamily="18" charset="0"/>
                <a:cs typeface="Times New Roman" pitchFamily="18" charset="0"/>
              </a:rPr>
              <a:t>изодеятельности</a:t>
            </a: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2. Систематизировали хранение раздаточного и демонстрационного материала.</a:t>
            </a:r>
          </a:p>
          <a:p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3. Занятие проводится в кабинете по </a:t>
            </a:r>
            <a:r>
              <a:rPr lang="ru-RU" sz="1100" dirty="0" err="1">
                <a:latin typeface="Times New Roman" pitchFamily="18" charset="0"/>
                <a:cs typeface="Times New Roman" pitchFamily="18" charset="0"/>
              </a:rPr>
              <a:t>изодеятельности</a:t>
            </a: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4. Создание стандарта для уборки рабочего места.</a:t>
            </a:r>
          </a:p>
          <a:p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5. Появилось свободное время для работы воспитателя.</a:t>
            </a:r>
          </a:p>
          <a:p>
            <a:r>
              <a:rPr lang="ru-RU" sz="1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ВПП воспитателя – 36 мин., </a:t>
            </a:r>
            <a:r>
              <a:rPr lang="ru-RU" sz="1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72%;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ВПП </a:t>
            </a:r>
            <a:r>
              <a:rPr lang="ru-RU" sz="1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педагога по </a:t>
            </a:r>
            <a:r>
              <a:rPr lang="ru-RU" sz="1600" b="1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изодеятельности</a:t>
            </a:r>
            <a:r>
              <a:rPr lang="ru-RU" sz="1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–  49 мин. 30сек</a:t>
            </a:r>
            <a:r>
              <a:rPr lang="ru-RU" sz="1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., </a:t>
            </a:r>
            <a:r>
              <a:rPr lang="ru-RU" sz="1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73 % </a:t>
            </a:r>
            <a:endParaRPr lang="ru-RU" sz="1600" dirty="0"/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>
                        <a14:foregroundMark x1="26282" y1="80128" x2="26282" y2="80128"/>
                        <a14:foregroundMark x1="30128" y1="30128" x2="30128" y2="30128"/>
                        <a14:foregroundMark x1="47436" y1="51282" x2="47436" y2="51282"/>
                        <a14:foregroundMark x1="47436" y1="35256" x2="47436" y2="35256"/>
                        <a14:foregroundMark x1="71154" y1="59615" x2="71154" y2="59615"/>
                        <a14:foregroundMark x1="33333" y1="61538" x2="33333" y2="61538"/>
                        <a14:backgroundMark x1="9615" y1="89103" x2="9615" y2="89103"/>
                        <a14:backgroundMark x1="11538" y1="18590" x2="11538" y2="18590"/>
                        <a14:backgroundMark x1="92949" y1="9615" x2="92949" y2="9615"/>
                        <a14:backgroundMark x1="94231" y1="92949" x2="94231" y2="9294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01717" y="37967"/>
            <a:ext cx="720080" cy="72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96874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835696" y="116632"/>
            <a:ext cx="493254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Оптимизация процесса подготовки и проведения занятий по</a:t>
            </a:r>
          </a:p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изобразительной деятельности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»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Мероприятия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направленные на реализацию проекта</a:t>
            </a:r>
          </a:p>
          <a:p>
            <a:pPr algn="ctr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>
                        <a14:foregroundMark x1="26282" y1="80128" x2="26282" y2="80128"/>
                        <a14:foregroundMark x1="30128" y1="30128" x2="30128" y2="30128"/>
                        <a14:foregroundMark x1="47436" y1="51282" x2="47436" y2="51282"/>
                        <a14:foregroundMark x1="47436" y1="35256" x2="47436" y2="35256"/>
                        <a14:foregroundMark x1="71154" y1="59615" x2="71154" y2="59615"/>
                        <a14:foregroundMark x1="33333" y1="61538" x2="33333" y2="61538"/>
                        <a14:backgroundMark x1="9615" y1="89103" x2="9615" y2="89103"/>
                        <a14:backgroundMark x1="11538" y1="18590" x2="11538" y2="18590"/>
                        <a14:backgroundMark x1="92949" y1="9615" x2="92949" y2="9615"/>
                        <a14:backgroundMark x1="94231" y1="92949" x2="94231" y2="9294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208" y="116632"/>
            <a:ext cx="792088" cy="792088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56829"/>
            <a:ext cx="1819276" cy="720092"/>
          </a:xfrm>
          <a:prstGeom prst="rect">
            <a:avLst/>
          </a:prstGeom>
        </p:spPr>
      </p:pic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164894"/>
              </p:ext>
            </p:extLst>
          </p:nvPr>
        </p:nvGraphicFramePr>
        <p:xfrm>
          <a:off x="467544" y="1988840"/>
          <a:ext cx="8363272" cy="402336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645920"/>
                <a:gridCol w="3172945"/>
                <a:gridCol w="1172408"/>
                <a:gridCol w="1172408"/>
                <a:gridCol w="1199591"/>
              </a:tblGrid>
              <a:tr h="409412"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Решаемая задача</a:t>
                      </a:r>
                      <a:endParaRPr lang="ru-RU" sz="11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5829" marR="55829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Мероприятие</a:t>
                      </a:r>
                      <a:endParaRPr lang="ru-RU" sz="11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5829" marR="5582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Дата начала реализации мероприятия</a:t>
                      </a:r>
                      <a:endParaRPr lang="ru-RU" sz="11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5829" marR="5582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Дата окончания реализации мероприятия</a:t>
                      </a:r>
                      <a:endParaRPr lang="ru-RU" sz="11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5829" marR="55829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Статус реализации</a:t>
                      </a:r>
                      <a:endParaRPr lang="ru-RU" sz="11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5829" marR="55829" marT="0" marB="0"/>
                </a:tc>
              </a:tr>
              <a:tr h="5458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Оборудование моечной комнаты для удобства проведения занятий по изодеятельности</a:t>
                      </a:r>
                      <a:endParaRPr lang="ru-RU" sz="11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5829" marR="55829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Оборудование системы водоснабжения (ХВС, ГВС) и водоотведения, установка умывальника, установка стеллажа</a:t>
                      </a:r>
                      <a:endParaRPr lang="ru-RU" sz="11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5829" marR="55829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15.05.2023 г.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5829" marR="55829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19.05.2023 г.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5829" marR="55829" marT="0" marB="0"/>
                </a:tc>
                <a:tc>
                  <a:txBody>
                    <a:bodyPr/>
                    <a:lstStyle/>
                    <a:p>
                      <a:pPr indent="228600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реализовано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5829" marR="55829" marT="0" marB="0"/>
                </a:tc>
              </a:tr>
              <a:tr h="1228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Организация рабочих мест и пространства кабинета с применением системы 5С и многофункционального использования всего пространства кабинета, создание условий для формирования бережливого сознания у детей</a:t>
                      </a:r>
                      <a:endParaRPr lang="ru-RU" sz="11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5829" marR="55829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Систематизация хранения пособий, дидактических материалов, канцтоваров на </a:t>
                      </a: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рабочем месте педагога, </a:t>
                      </a: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размещение информационных табличек, плакатов, нанесение маркировок на контейнеры; разделение пространства на зоны, доступное расположение предметов и пособий в соответствии с возрастом детей; разработка стандарта хранения и уборки инвентаря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5829" marR="55829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15.05.2023 г.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5829" marR="55829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19.05.2023 г.</a:t>
                      </a: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5829" marR="55829" marT="0" marB="0"/>
                </a:tc>
                <a:tc>
                  <a:txBody>
                    <a:bodyPr/>
                    <a:lstStyle/>
                    <a:p>
                      <a:pPr indent="228600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реализовано</a:t>
                      </a:r>
                      <a:endParaRPr lang="ru-RU" sz="11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5829" marR="55829" marT="0" marB="0"/>
                </a:tc>
              </a:tr>
              <a:tr h="682354">
                <a:tc>
                  <a:txBody>
                    <a:bodyPr/>
                    <a:lstStyle/>
                    <a:p>
                      <a:pPr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Оптимизация процесса подготовки учебного материала к занятию</a:t>
                      </a:r>
                      <a:endParaRPr lang="ru-RU" sz="11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5829" marR="5582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Установка контейнеров для раздаточного материала. Установка оргтехники (ноутбук, принтер, сенсорная панель на стойке), маркерно-магнитной доски.  Формирование электронной картотеки демонстрационного материала по темам для длительного использования.</a:t>
                      </a:r>
                      <a:endParaRPr lang="ru-RU" sz="11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5829" marR="55829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22.05.2023 г.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5829" marR="55829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31.05.2023 г.</a:t>
                      </a: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5829" marR="55829" marT="0" marB="0"/>
                </a:tc>
                <a:tc>
                  <a:txBody>
                    <a:bodyPr/>
                    <a:lstStyle/>
                    <a:p>
                      <a:pPr indent="228600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реализовано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5829" marR="55829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2232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835696" y="116632"/>
            <a:ext cx="49325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n w="17780" cmpd="sng">
                  <a:solidFill>
                    <a:srgbClr val="0070C0"/>
                  </a:solidFill>
                  <a:prstDash val="solid"/>
                  <a:miter lim="800000"/>
                </a:ln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Тема: ПСР – проект  «Оптимизация процесса подготовки и проведения занятий по изобразительной деятельности»</a:t>
            </a:r>
            <a:endParaRPr lang="ru-RU" dirty="0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208" y="116632"/>
            <a:ext cx="648072" cy="648072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56829"/>
            <a:ext cx="1819276" cy="7200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2624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835696" y="116632"/>
            <a:ext cx="49325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n w="17780" cmpd="sng">
                  <a:solidFill>
                    <a:srgbClr val="0070C0"/>
                  </a:solidFill>
                  <a:prstDash val="solid"/>
                  <a:miter lim="800000"/>
                </a:ln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Тема: ПСР – проект  «Оптимизация процесса подготовки и проведения занятий по изобразительной деятельности»</a:t>
            </a:r>
            <a:endParaRPr lang="ru-RU" dirty="0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208" y="116632"/>
            <a:ext cx="648072" cy="648072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56829"/>
            <a:ext cx="1819276" cy="7200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462860"/>
      </p:ext>
    </p:extLst>
  </p:cSld>
  <p:clrMapOvr>
    <a:masterClrMapping/>
  </p:clrMapOvr>
</p:sld>
</file>

<file path=ppt/theme/theme1.xml><?xml version="1.0" encoding="utf-8"?>
<a:theme xmlns:a="http://schemas.openxmlformats.org/drawingml/2006/main" name="nature-0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nature-02</Template>
  <TotalTime>101</TotalTime>
  <Words>1057</Words>
  <Application>Microsoft Office PowerPoint</Application>
  <PresentationFormat>Экран (4:3)</PresentationFormat>
  <Paragraphs>279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nature-02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Олег</dc:creator>
  <cp:lastModifiedBy>User</cp:lastModifiedBy>
  <cp:revision>13</cp:revision>
  <dcterms:created xsi:type="dcterms:W3CDTF">2012-07-31T15:45:01Z</dcterms:created>
  <dcterms:modified xsi:type="dcterms:W3CDTF">2023-05-12T12:29:54Z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303400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D5.0.3</vt:lpwstr>
  </property>
</Properties>
</file>