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9" r:id="rId3"/>
    <p:sldMasterId id="2147483661" r:id="rId4"/>
    <p:sldMasterId id="2147483663" r:id="rId5"/>
    <p:sldMasterId id="2147483717" r:id="rId6"/>
    <p:sldMasterId id="2147483730" r:id="rId7"/>
    <p:sldMasterId id="2147483743" r:id="rId8"/>
    <p:sldMasterId id="2147483759" r:id="rId9"/>
    <p:sldMasterId id="2147483783" r:id="rId10"/>
    <p:sldMasterId id="2147483795" r:id="rId11"/>
    <p:sldMasterId id="2147483807" r:id="rId12"/>
    <p:sldMasterId id="2147483833" r:id="rId13"/>
    <p:sldMasterId id="2147483857" r:id="rId14"/>
    <p:sldMasterId id="2147483870" r:id="rId15"/>
    <p:sldMasterId id="2147483884" r:id="rId16"/>
    <p:sldMasterId id="2147483920" r:id="rId17"/>
    <p:sldMasterId id="2147483962" r:id="rId18"/>
  </p:sldMasterIdLst>
  <p:notesMasterIdLst>
    <p:notesMasterId r:id="rId21"/>
  </p:notesMasterIdLst>
  <p:handoutMasterIdLst>
    <p:handoutMasterId r:id="rId22"/>
  </p:handoutMasterIdLst>
  <p:sldIdLst>
    <p:sldId id="1758" r:id="rId19"/>
    <p:sldId id="1759" r:id="rId20"/>
  </p:sldIdLst>
  <p:sldSz cx="9144000" cy="6858000" type="screen4x3"/>
  <p:notesSz cx="6797675" cy="9928225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961FFB-52ED-452A-8189-CD3EE54FDD52}">
          <p14:sldIdLst>
            <p14:sldId id="1758"/>
            <p14:sldId id="175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704" userDrawn="1">
          <p15:clr>
            <a:srgbClr val="A4A3A4"/>
          </p15:clr>
        </p15:guide>
        <p15:guide id="2" pos="3107">
          <p15:clr>
            <a:srgbClr val="A4A3A4"/>
          </p15:clr>
        </p15:guide>
        <p15:guide id="3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6" userDrawn="1">
          <p15:clr>
            <a:srgbClr val="A4A3A4"/>
          </p15:clr>
        </p15:guide>
        <p15:guide id="2" pos="2118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" initials="s" lastIdx="7" clrIdx="0"/>
  <p:cmAuthor id="1" name="Admin" initials="A" lastIdx="0" clrIdx="1"/>
  <p:cmAuthor id="2" name="Помилуйко Ирина Сергеевна" initials="ПИС" lastIdx="1" clrIdx="2"/>
  <p:cmAuthor id="3" name="Rosatom" initials="R" lastIdx="1" clrIdx="3"/>
  <p:cmAuthor id="4" name="Титова Елена Сергеевна" initials="ТЕС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A"/>
    <a:srgbClr val="C9EEFF"/>
    <a:srgbClr val="C9E0FF"/>
    <a:srgbClr val="F0E770"/>
    <a:srgbClr val="008E40"/>
    <a:srgbClr val="A6D86E"/>
    <a:srgbClr val="B9C6FD"/>
    <a:srgbClr val="D7EA76"/>
    <a:srgbClr val="3F4E71"/>
    <a:srgbClr val="2E6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0" autoAdjust="0"/>
    <p:restoredTop sz="96244" autoAdjust="0"/>
  </p:normalViewPr>
  <p:slideViewPr>
    <p:cSldViewPr>
      <p:cViewPr>
        <p:scale>
          <a:sx n="96" d="100"/>
          <a:sy n="96" d="100"/>
        </p:scale>
        <p:origin x="-1518" y="-72"/>
      </p:cViewPr>
      <p:guideLst>
        <p:guide orient="horz" pos="2704"/>
        <p:guide pos="310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>
        <p:scale>
          <a:sx n="150" d="100"/>
          <a:sy n="150" d="100"/>
        </p:scale>
        <p:origin x="-2502" y="3666"/>
      </p:cViewPr>
      <p:guideLst>
        <p:guide orient="horz" pos="3106"/>
        <p:guide orient="horz" pos="3130"/>
        <p:guide pos="2118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D7FE4-C23C-4DF3-BD4F-083F1D9073C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4C6BD-42A3-4532-9405-1D7B9BB6B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6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0" y="13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2" y="13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23"/>
            <a:ext cx="5438140" cy="446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0" y="943010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2" y="9430104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8" tIns="46163" rIns="92328" bIns="461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64FAE4-9723-4169-9CE8-10A7C8F50D3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769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47" y="4727731"/>
            <a:ext cx="4967531" cy="447979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78A04-16BB-4A3D-83BC-B5B60D02F3E6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1838"/>
            <a:ext cx="4997450" cy="37480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47" y="4727731"/>
            <a:ext cx="4967531" cy="4479791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rosatom.ru/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rosatom.ru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www.rosatom.ru/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rosatom.ru/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www.rosatom.r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223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869957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3404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1677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536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6881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935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322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8508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2691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092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4929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10" y="0"/>
            <a:ext cx="8581790" cy="766329"/>
          </a:xfrm>
        </p:spPr>
        <p:txBody>
          <a:bodyPr>
            <a:noAutofit/>
          </a:bodyPr>
          <a:lstStyle>
            <a:lvl1pPr>
              <a:defRPr sz="2600">
                <a:solidFill>
                  <a:srgbClr val="215BA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562210" y="1015853"/>
            <a:ext cx="80639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12" descr="REA_logo_version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0" y="6214281"/>
            <a:ext cx="2158814" cy="37941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20111" y="6347475"/>
            <a:ext cx="6238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EF29B0EE-84A7-4D26-B86D-316840AB9A86}" type="slidenum">
              <a:rPr lang="en-US" sz="2600" b="1" i="0" smtClean="0">
                <a:solidFill>
                  <a:schemeClr val="bg1"/>
                </a:solidFill>
              </a:rPr>
              <a:pPr algn="r"/>
              <a:t>‹#›</a:t>
            </a:fld>
            <a:endParaRPr lang="ru-RU" sz="2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90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4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580064" y="1076327"/>
            <a:ext cx="360362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3274"/>
                </a:solidFill>
              </a:rPr>
              <a:t>1</a:t>
            </a:r>
          </a:p>
        </p:txBody>
      </p:sp>
      <p:sp>
        <p:nvSpPr>
          <p:cNvPr id="6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892801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205538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518275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831013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143750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" name="navigation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56489" y="1076327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2" name="Oval 1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769226" y="1076327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</a:rPr>
              <a:t>8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9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26439"/>
      </p:ext>
    </p:extLst>
  </p:cSld>
  <p:clrMapOvr>
    <a:masterClrMapping/>
  </p:clrMapOvr>
  <p:transition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EFEA-3023-4A04-9A9E-BB536AF37F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178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BA4F-BF08-4CD5-B53C-93FFC9B839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14581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30ED2-61C5-4ADC-8D39-35ED3582806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8885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68A0-F684-40D5-BD6F-FF7EAAF040B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9397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279B-3F16-4C21-AA23-33FDFFDD36E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98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4764-A741-4C0F-8158-E9CA3E69BE7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27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024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1024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279B9-6729-4975-BE12-1D7C3889B60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456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FB96F-CAA8-43DA-AC43-15BABE0449F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2390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9A9C-59E1-44CA-8EE2-83150B4327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3785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14F1-174B-4649-B092-E517EFD390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657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9115488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8713-A8BC-4BC4-8D16-93D88FF99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445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780A3-EA2A-4787-B6BB-021FD5656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59513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3EAC-2776-4EBF-8D73-1082020FEE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18596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E46FD-6426-4160-9710-0682E0228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8947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83196-824B-4052-B4CD-6509546A7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2713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4F1F2-6FF9-4637-BF9E-F181EF68C2A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F9EF9-DFBF-42D2-8CE4-4D89E5212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2846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8B03-3AF7-4DE3-87B7-2C0810F1F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1096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0C4A-AAA6-448A-A3B8-50BC985E19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11830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C42F-8B76-4B06-A823-66F4217DAF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777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8B3B-6912-4747-9303-5C4C7F252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96552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2177-07D0-481F-80E3-F9E047B0CB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5741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41414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9CB5-857C-43CE-A641-FDF44BE69B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048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5661445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7587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5093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219C-A8B3-4DA9-8692-DFDF24EE917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792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8313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396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92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8964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691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2624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1965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 hidden="1"/>
          <p:cNvSpPr>
            <a:spLocks/>
          </p:cNvSpPr>
          <p:nvPr userDrawn="1"/>
        </p:nvSpPr>
        <p:spPr bwMode="auto">
          <a:xfrm>
            <a:off x="8688388" y="6826250"/>
            <a:ext cx="174625" cy="13335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900" dirty="0">
                <a:solidFill>
                  <a:srgbClr val="414142"/>
                </a:solidFill>
              </a:rPr>
              <a:t>‹#›</a:t>
            </a:r>
          </a:p>
          <a:p>
            <a:pPr algn="r" eaLnBrk="1" hangingPunct="1">
              <a:defRPr/>
            </a:pPr>
            <a:endParaRPr lang="en-US" altLang="ru-RU" sz="900" dirty="0">
              <a:solidFill>
                <a:srgbClr val="414142"/>
              </a:solidFill>
            </a:endParaRPr>
          </a:p>
        </p:txBody>
      </p:sp>
      <p:pic>
        <p:nvPicPr>
          <p:cNvPr id="5" name="Picture 4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25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128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2426"/>
            <a:ext cx="6817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5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964636-4CF8-43F1-A901-D975EC239D0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55138740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BB240-A293-489C-995D-4C8BC8CFA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612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D7A26-20E6-40D4-8107-CB599C6493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33251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0234-0A6C-4053-B845-D06B3CFD24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3500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5CE0-5BD0-48B8-BD36-EB78D4FDE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6188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4E282-A076-4470-AE77-4B85D4BF11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399874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D7C9B-30AA-4CA1-A55A-299A97B31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898402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F09E-86E2-40ED-B872-16E61CC51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61762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EB83F-2AE9-4488-B631-E67874D20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7399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CD1E0-223F-4042-B068-7B68064258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3896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A4C038-C9BD-4E00-90EE-24CECB55C79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A6143-EC3F-4ED4-AA3F-673D5B8E03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21383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5476857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37E39-479F-4551-8FB3-44231663ACF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75471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C4BD-9E4D-4D69-AD27-F607B10D5EA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8545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8278-1A58-4A51-9ABE-F8CAE813B97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193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4465D-5B49-4AF0-A007-57F78C73162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057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F2E9-28A8-472C-95C1-BCDC61688F0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3811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AE515-AB3E-46A4-9773-B9EA8789F80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2399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2910-4814-4A29-8D96-040027BE205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0787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BE5EF-8335-4AB4-9213-31C370382D5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861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79759B-BB9C-4C68-8523-3D0AFC6AC4A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8788-CA80-4A4C-B84B-BE01383D30E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5355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17BE7-08E5-443D-A9F9-E6F23C6B02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88230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95EE-C39F-4371-90A3-ED2311CBA5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01687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77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7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2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9018792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768780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56136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0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05832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4633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59424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762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9F6B0-C365-44D4-87F2-F6FB45A58E4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75304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73734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95220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224603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69" y="293691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9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3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69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72743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6629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6354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49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8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0499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0905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5592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91610A-83CF-4227-8B03-ADAD4D94780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330331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143740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56905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28501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8BE43-CDC8-4A1D-9202-20DC253743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68249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9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206" eaLnBrk="1" hangingPunct="1">
              <a:defRPr/>
            </a:pP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4"/>
            <a:ext cx="3264776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9" y="668959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900" dirty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21" y="5030931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21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ru-RU" sz="1400" dirty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4" y="4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66" tIns="46633" rIns="93266" bIns="46633" anchor="ctr"/>
          <a:lstStyle/>
          <a:p>
            <a:pPr defTabSz="914206"/>
            <a:endParaRPr lang="ru-RU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3" y="657454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1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3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2" y="2119331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16000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8568903" y="6434905"/>
            <a:ext cx="541731" cy="439639"/>
          </a:xfrm>
          <a:prstGeom prst="rect">
            <a:avLst/>
          </a:prstGeom>
        </p:spPr>
        <p:txBody>
          <a:bodyPr wrap="none" lIns="93276" tIns="46638" rIns="93276" bIns="46638">
            <a:spAutoFit/>
          </a:bodyPr>
          <a:lstStyle/>
          <a:p>
            <a:pPr defTabSz="914206"/>
            <a:fld id="{3F385F46-FE36-43E0-8AEF-AC9950742405}" type="slidenum">
              <a:rPr lang="ru-RU" sz="2200" smtClean="0">
                <a:solidFill>
                  <a:srgbClr val="003274"/>
                </a:solidFill>
                <a:latin typeface="Arial"/>
              </a:rPr>
              <a:pPr defTabSz="914206"/>
              <a:t>‹#›</a:t>
            </a:fld>
            <a:endParaRPr lang="ru-RU" sz="22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3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12AFCB-AB72-4856-A2F2-B569ED688A0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5AD4FB-195D-4824-9DCA-C935451C97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B1AA17-3238-46F2-B51F-12E5145C30E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86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2867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19757" y="1198773"/>
            <a:ext cx="1879610" cy="365126"/>
            <a:chOff x="5580063" y="1076325"/>
            <a:chExt cx="1879610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99311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1196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199192" y="108108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3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F29FA2-1520-478E-AF9E-BAA4CD04FBE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2FB20B-F89F-41E4-94A9-71917891D25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377D9F-5A26-4CB6-82A0-7D2E6011D5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D090AC-9A7A-4070-BA8A-812C43F115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73E87F-6FBA-4E4E-885D-8A3712AB59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D8CCC4-086C-43A9-A3FC-51A043EEADB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AAFD0C-7A7F-4BED-9477-BB2868116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385A-D17A-44E8-9D2C-152CA88682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1A97E-C877-400F-9B79-73DCB6E256A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C9F55-5523-4322-9DEE-23C689F6064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277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277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5" y="1190609"/>
            <a:ext cx="1879611" cy="374653"/>
            <a:chOff x="5570538" y="1071558"/>
            <a:chExt cx="1879611" cy="374653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089787" y="1071558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70538" y="1085848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1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D76F4-01B1-4081-BCB5-5C391BDE07A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2460FC-B8E0-4CB2-80E4-0F03432EDCB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3A6EC6-6644-4893-BA07-0E120D2DFC7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E9790-7F1B-4B30-9094-B58ED56AD31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CAC4D-9498-46D3-AC8C-DE5239890B1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652F28-FB14-45E9-9047-5B101D03FCC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FF18B0-9C34-49D7-963F-212DA0F92C6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5E9FB2-C7A7-466D-A7C2-BD159AA53E3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0BD0-F387-4188-A177-65B27AD322A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0F077E-F27C-4C81-9FF1-8B8FFD1FA68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</p:spPr>
      </p:pic>
      <p:sp>
        <p:nvSpPr>
          <p:cNvPr id="3482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chemeClr val="hlink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34044" y="1214422"/>
            <a:ext cx="1885968" cy="365126"/>
            <a:chOff x="5580063" y="1071562"/>
            <a:chExt cx="1885968" cy="365126"/>
          </a:xfrm>
        </p:grpSpPr>
        <p:sp>
          <p:nvSpPr>
            <p:cNvPr id="10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05668" y="1071562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72172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2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9F1B6-96DE-4708-90AE-1648652F4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580063" y="1194011"/>
            <a:ext cx="1924068" cy="369888"/>
            <a:chOff x="5580063" y="1074732"/>
            <a:chExt cx="1924068" cy="369888"/>
          </a:xfrm>
        </p:grpSpPr>
        <p:sp>
          <p:nvSpPr>
            <p:cNvPr id="11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3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68" y="1084257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491301" y="107473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4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637213" y="1194011"/>
            <a:ext cx="1992333" cy="369888"/>
            <a:chOff x="5580063" y="1066800"/>
            <a:chExt cx="1992333" cy="36988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66800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212034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bg1"/>
                  </a:solidFill>
                </a:rPr>
                <a:t>6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59606" y="1073152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hlink"/>
                  </a:solidFill>
                </a:rPr>
                <a:t>5</a:t>
              </a:r>
              <a:endParaRPr lang="ru-RU" sz="2400" b="1" dirty="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hlink"/>
                </a:solidFill>
              </a:rPr>
              <a:t>www.rosatom.ru</a:t>
            </a:r>
            <a:endParaRPr lang="ru-RU" sz="1400" b="1" dirty="0">
              <a:solidFill>
                <a:schemeClr val="hlink"/>
              </a:solidFill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5618163" y="1198789"/>
            <a:ext cx="1924050" cy="360363"/>
            <a:chOff x="5580063" y="1076325"/>
            <a:chExt cx="1924050" cy="360363"/>
          </a:xfrm>
        </p:grpSpPr>
        <p:sp>
          <p:nvSpPr>
            <p:cNvPr id="6" name="navigation1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580063" y="1076325"/>
              <a:ext cx="360362" cy="360363"/>
            </a:xfrm>
            <a:prstGeom prst="ellipse">
              <a:avLst/>
            </a:prstGeom>
            <a:noFill/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navigation2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5892800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" name="navigation3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205538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518275" y="1076325"/>
              <a:ext cx="360363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" name="navigation5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831013" y="1076325"/>
              <a:ext cx="360362" cy="360363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1" name="navigation6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7143750" y="1076325"/>
              <a:ext cx="360363" cy="360363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hlink"/>
                  </a:solidFill>
                </a:rPr>
                <a:t>6</a:t>
              </a:r>
            </a:p>
          </p:txBody>
        </p:sp>
      </p:grp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455863"/>
            <a:ext cx="7723187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652963"/>
            <a:ext cx="7723187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0E0F2-DEBE-4131-B760-817C04D4D3E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A1448-9BFF-47DA-8117-5F6FC7229A7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A49DA-44CA-4C61-B0FF-70A4E02E6CF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F5DFF0-4B22-4E6A-B7D6-1D899529252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BED01D-0AEA-4AC6-B83E-548AE44D8AB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FEDB50-DC7D-4CE8-8464-39F735679AE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8D208-1704-45CE-A871-CEA3A08E0BA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CE38C-DDE3-48E5-A640-BB050C5DBB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EB209F-DB5C-49FC-8C17-3740E26DB78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056C2-A88F-404C-89B7-5C34345050D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900315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58511F-4FF0-4561-891C-7BBC6792217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621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E8DE3E-B843-40C0-893B-3A35DA17BF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808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C6261-8784-4175-B0D1-639E4FB629C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9944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C7A086-8207-4EB0-B7D7-B01A4510EC1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9821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41163F-0EDC-4F72-A93E-A2C935F8D5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070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F25FE-31FB-4D95-9159-CD3AC039AFF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834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C6A24-F428-47B5-8CD5-F95B8372AD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875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45C353-A132-4C4E-A23F-5E008E9AB1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9542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F4C144-FA45-4983-B864-46D2F3CCFEC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376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2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960" r:id="rId12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7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0A2E7403-A31C-4612-ADD8-582B85A3F13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4112" name="Picture 16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1" name="Rectangl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63764" y="6469065"/>
            <a:ext cx="179387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ru-RU" sz="1200" b="1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rgbClr val="0032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31B5C-6534-4308-BBE4-BDA73A2632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57029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86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95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961" r:id="rId12"/>
    <p:sldLayoutId id="2147483969" r:id="rId13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7FBFBA33-169F-44A9-A5DF-A0C25D734F8D}" type="slidenum">
              <a:rPr lang="ru-RU">
                <a:latin typeface="Arial"/>
              </a:rPr>
              <a:pPr>
                <a:defRPr/>
              </a:pPr>
              <a:t>‹#›</a:t>
            </a:fld>
            <a:endParaRPr lang="ru-RU" dirty="0">
              <a:latin typeface="Arial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378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9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F48F7-F5BB-47E4-824F-28845CE8C8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064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79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8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7" y="6448499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fld id="{39C25FF4-21E9-41B0-81DE-DEE261383B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4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27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980990" y="1980009"/>
            <a:ext cx="2183476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9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06" eaLnBrk="1" hangingPunct="1">
              <a:defRPr/>
            </a:pPr>
            <a:r>
              <a:rPr lang="en-US" sz="600" dirty="0">
                <a:solidFill>
                  <a:srgbClr val="000000"/>
                </a:solidFill>
              </a:rPr>
              <a:t>Printed 12.5.2014 2:43 AM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8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3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206"/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778" indent="-621778" defTabSz="913235">
              <a:tabLst>
                <a:tab pos="625015" algn="l"/>
              </a:tabLst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ИСТОЧНИК: источник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8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206"/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 defTabSz="914206"/>
              <a:r>
                <a:rPr lang="ru-RU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206"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66" tIns="93266" rIns="93266" bIns="93266" anchor="ctr"/>
          <a:lstStyle/>
          <a:p>
            <a:pPr defTabSz="914206">
              <a:defRPr/>
            </a:pPr>
            <a:endParaRPr lang="ru-RU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</p:sldLayoutIdLst>
  <p:hf sldNum="0" hdr="0" ftr="0" dt="0"/>
  <p:txStyles>
    <p:titleStyle>
      <a:lvl1pPr algn="l" defTabSz="913235" rtl="0" eaLnBrk="1" fontAlgn="base" hangingPunct="1">
        <a:spcBef>
          <a:spcPct val="0"/>
        </a:spcBef>
        <a:spcAft>
          <a:spcPct val="0"/>
        </a:spcAft>
        <a:tabLst>
          <a:tab pos="364323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331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665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999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332" algn="l" defTabSz="91323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44" indent="-195925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331" indent="-26717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636" indent="-158683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1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99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2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65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996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29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63" algn="l" defTabSz="9326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A663EA52-884A-401B-9C0B-BA7D6E6232EC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922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98AFEC57-EB06-4D59-A7D0-215126966E20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76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14282" y="6510359"/>
            <a:ext cx="1414473" cy="190478"/>
            <a:chOff x="458788" y="6467497"/>
            <a:chExt cx="1414473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87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3874" y="6467497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charset="0"/>
                </a:rPr>
                <a:t>6</a:t>
              </a:r>
              <a:endParaRPr lang="ru-RU" sz="1200" b="1" dirty="0">
                <a:cs typeface="Arial" charset="0"/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935041" y="647382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3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20224EE2-69FB-42C8-8E3C-9785D9F190B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pic>
        <p:nvPicPr>
          <p:cNvPr id="31754" name="navigation6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30154" y="6496071"/>
            <a:ext cx="1474814" cy="190478"/>
            <a:chOff x="396857" y="6467497"/>
            <a:chExt cx="1474814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92284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200" b="1" dirty="0">
                  <a:cs typeface="Arial" charset="0"/>
                </a:rPr>
                <a:t>6</a:t>
              </a:r>
              <a:endParaRPr lang="ru-RU" sz="1200" b="1" dirty="0">
                <a:cs typeface="Arial" charset="0"/>
              </a:endParaRP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69063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396857" y="647858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253742" y="6510359"/>
            <a:ext cx="1492487" cy="190478"/>
            <a:chOff x="393472" y="6467497"/>
            <a:chExt cx="1492487" cy="190478"/>
          </a:xfrm>
        </p:grpSpPr>
        <p:sp>
          <p:nvSpPr>
            <p:cNvPr id="12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3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706572" y="6477022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4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5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6"/>
            <p:cNvSpPr>
              <a:spLocks noChangeShapeType="1"/>
            </p:cNvSpPr>
            <p:nvPr/>
          </p:nvSpPr>
          <p:spPr bwMode="auto">
            <a:xfrm>
              <a:off x="906236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 userDrawn="1"/>
          </p:nvSpPr>
          <p:spPr bwMode="auto">
            <a:xfrm>
              <a:off x="677865" y="6472258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2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58" r:id="rId12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19044" y="6505595"/>
            <a:ext cx="1479559" cy="193676"/>
            <a:chOff x="382586" y="6467496"/>
            <a:chExt cx="1479559" cy="193676"/>
          </a:xfrm>
        </p:grpSpPr>
        <p:sp>
          <p:nvSpPr>
            <p:cNvPr id="14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82586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5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3101" y="6481785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17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navigation7"/>
            <p:cNvSpPr>
              <a:spLocks noChangeShapeType="1"/>
            </p:cNvSpPr>
            <p:nvPr userDrawn="1"/>
          </p:nvSpPr>
          <p:spPr bwMode="auto">
            <a:xfrm>
              <a:off x="1127556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682758" y="648178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6</a:t>
              </a:r>
              <a:endParaRPr lang="ru-RU" sz="1200" b="1" dirty="0"/>
            </a:p>
          </p:txBody>
        </p:sp>
        <p:sp>
          <p:nvSpPr>
            <p:cNvPr id="21" name="Rectangle 13"/>
            <p:cNvSpPr>
              <a:spLocks noChangeArrowheads="1"/>
            </p:cNvSpPr>
            <p:nvPr userDrawn="1"/>
          </p:nvSpPr>
          <p:spPr bwMode="auto">
            <a:xfrm>
              <a:off x="1173167" y="6467496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4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220404" y="6510357"/>
            <a:ext cx="1473437" cy="190480"/>
            <a:chOff x="393472" y="6467495"/>
            <a:chExt cx="1473437" cy="190480"/>
          </a:xfrm>
        </p:grpSpPr>
        <p:sp>
          <p:nvSpPr>
            <p:cNvPr id="17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18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87522" y="6467497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chemeClr val="tx1"/>
                  </a:solidFill>
                  <a:cs typeface="Arial" charset="0"/>
                </a:rPr>
                <a:t>6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9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20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1425582" y="6467497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5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673102" y="6467495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2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Arial" charset="0"/>
              </a:defRPr>
            </a:lvl1pPr>
          </a:lstStyle>
          <a:p>
            <a:fld id="{8AD15098-A811-4E07-946B-55DA15EE1276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33797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260122" y="6496072"/>
            <a:ext cx="1506747" cy="190478"/>
            <a:chOff x="393472" y="6467497"/>
            <a:chExt cx="1506747" cy="190478"/>
          </a:xfrm>
        </p:grpSpPr>
        <p:sp>
          <p:nvSpPr>
            <p:cNvPr id="33798" name="navigation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93472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1</a:t>
              </a:r>
            </a:p>
          </p:txBody>
        </p:sp>
        <p:sp>
          <p:nvSpPr>
            <p:cNvPr id="33799" name="navigation2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74688" y="6478588"/>
              <a:ext cx="179387" cy="1793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dirty="0">
                  <a:solidFill>
                    <a:schemeClr val="tx1"/>
                  </a:solidFill>
                  <a:cs typeface="Arial" charset="0"/>
                </a:rPr>
                <a:t>2</a:t>
              </a:r>
              <a:endParaRPr lang="ru-RU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3800" name="navigation3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28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ru-RU" sz="1200" b="1" dirty="0">
                  <a:cs typeface="Arial" charset="0"/>
                </a:rPr>
                <a:t>3</a:t>
              </a:r>
            </a:p>
          </p:txBody>
        </p:sp>
        <p:sp>
          <p:nvSpPr>
            <p:cNvPr id="33801" name="navigation7"/>
            <p:cNvSpPr>
              <a:spLocks noChangeShapeType="1"/>
            </p:cNvSpPr>
            <p:nvPr/>
          </p:nvSpPr>
          <p:spPr bwMode="auto">
            <a:xfrm>
              <a:off x="631825" y="6469063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802" name="navigation6"/>
            <p:cNvSpPr>
              <a:spLocks noChangeShapeType="1"/>
            </p:cNvSpPr>
            <p:nvPr/>
          </p:nvSpPr>
          <p:spPr bwMode="auto">
            <a:xfrm>
              <a:off x="895350" y="6469063"/>
              <a:ext cx="1588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navigation7"/>
            <p:cNvSpPr>
              <a:spLocks noChangeShapeType="1"/>
            </p:cNvSpPr>
            <p:nvPr userDrawn="1"/>
          </p:nvSpPr>
          <p:spPr bwMode="auto">
            <a:xfrm>
              <a:off x="1149328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182688" y="6469063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200" b="1" dirty="0"/>
                <a:t>4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auto">
            <a:xfrm>
              <a:off x="1720832" y="6469063"/>
              <a:ext cx="179387" cy="179387"/>
            </a:xfrm>
            <a:prstGeom prst="rect">
              <a:avLst/>
            </a:prstGeom>
            <a:solidFill>
              <a:schemeClr val="hlink"/>
            </a:solidFill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navigation7"/>
            <p:cNvSpPr>
              <a:spLocks noChangeShapeType="1"/>
            </p:cNvSpPr>
            <p:nvPr userDrawn="1"/>
          </p:nvSpPr>
          <p:spPr bwMode="auto">
            <a:xfrm>
              <a:off x="1652547" y="6468858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navigation7"/>
            <p:cNvSpPr>
              <a:spLocks noChangeShapeType="1"/>
            </p:cNvSpPr>
            <p:nvPr userDrawn="1"/>
          </p:nvSpPr>
          <p:spPr bwMode="auto">
            <a:xfrm>
              <a:off x="1395390" y="6467497"/>
              <a:ext cx="0" cy="1793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navigation4">
              <a:hlinkClick r:id="" action="ppaction://noaction"/>
            </p:cNvPr>
            <p:cNvSpPr>
              <a:spLocks noChangeArrowheads="1"/>
            </p:cNvSpPr>
            <p:nvPr userDrawn="1"/>
          </p:nvSpPr>
          <p:spPr bwMode="auto">
            <a:xfrm>
              <a:off x="1438275" y="6478588"/>
              <a:ext cx="179387" cy="179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200" b="1" dirty="0"/>
                <a:t>5</a:t>
              </a:r>
              <a:endParaRPr lang="ru-RU" sz="12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fld id="{39C25FF4-21E9-41B0-81DE-DEE261383BF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54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0467" y="1196752"/>
            <a:ext cx="4145575" cy="1844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427897"/>
            <a:ext cx="4140202" cy="244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4903" y="1208366"/>
            <a:ext cx="4293160" cy="1860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централизации бухгалтерской функции в области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выстраивания прозрачных процессов бюджетирования и отчетности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выполнения операций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ведения и составления отчетности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105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13466" y="3434161"/>
            <a:ext cx="4320000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755" y="32628"/>
            <a:ext cx="6983637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ПСР-проект «Цифровая трансформация процессов создания централизованной бухгалтерии»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3438" y="3429000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события (КС)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3429000"/>
            <a:ext cx="4233878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142984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en-US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</a:t>
            </a: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214282" y="1428736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заместитель губернатора Курской области Родионова О.Н.</a:t>
            </a: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214282" y="2558634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Катунин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В.В.,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Требухова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И.А., Жеребцов С.В.,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Краснопивцева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М.Ю.,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Мистих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И.В.,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Локтионова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Н.А.</a:t>
            </a: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214282" y="1772816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Периметр проекта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Медвенский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 «Центр бюджетного учета»</a:t>
            </a:r>
            <a:endParaRPr lang="ru-RU" alt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142984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рамки проекта</a:t>
            </a:r>
          </a:p>
        </p:txBody>
      </p:sp>
      <p:sp>
        <p:nvSpPr>
          <p:cNvPr id="30" name="TextBox 65"/>
          <p:cNvSpPr txBox="1">
            <a:spLocks noChangeArrowheads="1"/>
          </p:cNvSpPr>
          <p:nvPr/>
        </p:nvSpPr>
        <p:spPr bwMode="auto">
          <a:xfrm>
            <a:off x="214282" y="2132856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6017">
              <a:defRPr/>
            </a:pP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ПСР-проекта</a:t>
            </a:r>
            <a:r>
              <a:rPr lang="en-US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Администрации </a:t>
            </a:r>
            <a:r>
              <a:rPr 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Медвенского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Катунин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В.В.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59620"/>
              </p:ext>
            </p:extLst>
          </p:nvPr>
        </p:nvGraphicFramePr>
        <p:xfrm>
          <a:off x="340168" y="3767360"/>
          <a:ext cx="3888431" cy="1249961"/>
        </p:xfrm>
        <a:graphic>
          <a:graphicData uri="http://schemas.openxmlformats.org/drawingml/2006/table">
            <a:tbl>
              <a:tblPr firstRow="1" bandRow="1"/>
              <a:tblGrid>
                <a:gridCol w="1986800">
                  <a:extLst>
                    <a:ext uri="{9D8B030D-6E8A-4147-A177-3AD203B41FA5}">
                      <a16:colId xmlns:a16="http://schemas.microsoft.com/office/drawing/2014/main" xmlns="" val="2583204338"/>
                    </a:ext>
                  </a:extLst>
                </a:gridCol>
                <a:gridCol w="951750">
                  <a:extLst>
                    <a:ext uri="{9D8B030D-6E8A-4147-A177-3AD203B41FA5}">
                      <a16:colId xmlns:a16="http://schemas.microsoft.com/office/drawing/2014/main" xmlns="" val="29635232"/>
                    </a:ext>
                  </a:extLst>
                </a:gridCol>
                <a:gridCol w="949881">
                  <a:extLst>
                    <a:ext uri="{9D8B030D-6E8A-4147-A177-3AD203B41FA5}">
                      <a16:colId xmlns:a16="http://schemas.microsoft.com/office/drawing/2014/main" xmlns="" val="3384265906"/>
                    </a:ext>
                  </a:extLst>
                </a:gridCol>
              </a:tblGrid>
              <a:tr h="547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1752678"/>
                  </a:ext>
                </a:extLst>
              </a:tr>
              <a:tr h="638490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времени протекания процессов при создании централизованной бухгалтерии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Показатели будут уточнены после картирования 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180504"/>
                  </a:ext>
                </a:extLst>
              </a:tr>
            </a:tbl>
          </a:graphicData>
        </a:graphic>
      </p:graphicFrame>
      <p:pic>
        <p:nvPicPr>
          <p:cNvPr id="15628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4" y="37793"/>
            <a:ext cx="75557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4572000" y="3929066"/>
            <a:ext cx="429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проекта:	24.08.2021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текущего состояния процессов: 	01.09.2021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целевого состояния и плана </a:t>
            </a:r>
            <a:b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мероприятий:	  01.10.2021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мероприятий:	15.10.2021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проекта: 	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результатов и закрытие проекта: 	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30.06.2022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630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945" y="0"/>
            <a:ext cx="1043608" cy="880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0467" y="1196752"/>
            <a:ext cx="4145575" cy="18449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3212976"/>
            <a:ext cx="4140202" cy="3168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4903" y="1208366"/>
            <a:ext cx="4293160" cy="1860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отработки процедуры установления собственника ранее учтенного земельного участка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взаимодействия Администрации района с внешними организациями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установления собственников большого количества ранее учтенных земельных участков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13466" y="3219240"/>
            <a:ext cx="4320000" cy="316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755" y="32628"/>
            <a:ext cx="6983637" cy="83185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ПСР-проект «Оптимизация процедуры государственной регистрации права собственности гражданина на земельный участок»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3438" y="3212976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события (КС)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844" y="3212976"/>
            <a:ext cx="4233878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142984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en-US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</a:t>
            </a: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214282" y="1428736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заместитель губернатора Курской области Родионова О.Н.</a:t>
            </a: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214282" y="2558634"/>
            <a:ext cx="4189875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Катунин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В.В.,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Великоский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Н.В., Солёный Д.А., Сивцева Е.Ю.</a:t>
            </a:r>
          </a:p>
        </p:txBody>
      </p:sp>
      <p:sp>
        <p:nvSpPr>
          <p:cNvPr id="31" name="TextBox 65"/>
          <p:cNvSpPr txBox="1">
            <a:spLocks noChangeArrowheads="1"/>
          </p:cNvSpPr>
          <p:nvPr/>
        </p:nvSpPr>
        <p:spPr bwMode="auto">
          <a:xfrm>
            <a:off x="214282" y="1772816"/>
            <a:ext cx="420317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Периметр проекта</a:t>
            </a:r>
            <a:r>
              <a:rPr lang="en-US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Медвенский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 управлению имуществом,  внешние организации</a:t>
            </a:r>
            <a:endParaRPr lang="ru-RU" altLang="ru-RU" sz="1000" b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142984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ru-RU" sz="1000" u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рамки проекта</a:t>
            </a:r>
          </a:p>
        </p:txBody>
      </p:sp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4572000" y="3429000"/>
            <a:ext cx="429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проекта:	24.08.2021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Картирование текущего состояния процессов: 	01.09.2021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целевого состояния и плана </a:t>
            </a:r>
            <a:b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мероприятий:	  01.10.2021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мероприятий:	15.10.2021</a:t>
            </a: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проекта: 	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01.01.2022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eaLnBrk="0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результатов и закрытие проекта: </a:t>
            </a:r>
            <a:r>
              <a:rPr lang="ru-RU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00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30.06.2022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>
              <a:spcBef>
                <a:spcPct val="40000"/>
              </a:spcBef>
              <a:spcAft>
                <a:spcPct val="20000"/>
              </a:spcAft>
              <a:tabLst>
                <a:tab pos="3952875" algn="r"/>
              </a:tabLst>
            </a:pPr>
            <a:endParaRPr lang="ru-RU" altLang="ru-R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65"/>
          <p:cNvSpPr txBox="1">
            <a:spLocks noChangeArrowheads="1"/>
          </p:cNvSpPr>
          <p:nvPr/>
        </p:nvSpPr>
        <p:spPr bwMode="auto">
          <a:xfrm>
            <a:off x="214282" y="2132856"/>
            <a:ext cx="413180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 defTabSz="896017">
              <a:defRPr/>
            </a:pPr>
            <a:r>
              <a:rPr lang="ru-RU" altLang="ru-RU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ПСР-проекта</a:t>
            </a:r>
            <a:r>
              <a:rPr lang="en-US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Администрации </a:t>
            </a:r>
            <a:r>
              <a:rPr 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Медвенского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10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Катунин</a:t>
            </a:r>
            <a:r>
              <a:rPr lang="ru-RU" sz="10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В.В.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54564"/>
              </p:ext>
            </p:extLst>
          </p:nvPr>
        </p:nvGraphicFramePr>
        <p:xfrm>
          <a:off x="340168" y="3429000"/>
          <a:ext cx="3871792" cy="2802851"/>
        </p:xfrm>
        <a:graphic>
          <a:graphicData uri="http://schemas.openxmlformats.org/drawingml/2006/table">
            <a:tbl>
              <a:tblPr firstRow="1" bandRow="1"/>
              <a:tblGrid>
                <a:gridCol w="1920123">
                  <a:extLst>
                    <a:ext uri="{9D8B030D-6E8A-4147-A177-3AD203B41FA5}">
                      <a16:colId xmlns:a16="http://schemas.microsoft.com/office/drawing/2014/main" xmlns="" val="2583204338"/>
                    </a:ext>
                  </a:extLst>
                </a:gridCol>
                <a:gridCol w="1033666">
                  <a:extLst>
                    <a:ext uri="{9D8B030D-6E8A-4147-A177-3AD203B41FA5}">
                      <a16:colId xmlns:a16="http://schemas.microsoft.com/office/drawing/2014/main" xmlns="" val="29635232"/>
                    </a:ext>
                  </a:extLst>
                </a:gridCol>
                <a:gridCol w="918003">
                  <a:extLst>
                    <a:ext uri="{9D8B030D-6E8A-4147-A177-3AD203B41FA5}">
                      <a16:colId xmlns:a16="http://schemas.microsoft.com/office/drawing/2014/main" xmlns="" val="3384265906"/>
                    </a:ext>
                  </a:extLst>
                </a:gridCol>
              </a:tblGrid>
              <a:tr h="547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цели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1752678"/>
                  </a:ext>
                </a:extLst>
              </a:tr>
              <a:tr h="638490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Сокращение 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процедуры государственной регистрации права собственности гражданина на объект недвижимости: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Без судебного процесса;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судебном порядке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Снятие с гос. учета в связи с отсутствием объекта.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188 </a:t>
                      </a:r>
                      <a:r>
                        <a:rPr lang="ru-RU" sz="100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дн</a:t>
                      </a: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689 </a:t>
                      </a:r>
                      <a:r>
                        <a:rPr lang="ru-RU" sz="100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дн</a:t>
                      </a: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131 </a:t>
                      </a:r>
                      <a:r>
                        <a:rPr lang="ru-RU" sz="1000" kern="1200" baseline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дн</a:t>
                      </a:r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Показатели будут уточнены после картирования </a:t>
                      </a:r>
                    </a:p>
                    <a:p>
                      <a:pPr algn="ctr"/>
                      <a:endParaRPr lang="ru-RU" sz="1000" kern="1200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5180504"/>
                  </a:ext>
                </a:extLst>
              </a:tr>
              <a:tr h="638490">
                <a:tc>
                  <a:txBody>
                    <a:bodyPr/>
                    <a:lstStyle/>
                    <a:p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Выстраивание процедур взаимодействия с внешними организациями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Регламентировано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111487"/>
                  </a:ext>
                </a:extLst>
              </a:tr>
            </a:tbl>
          </a:graphicData>
        </a:graphic>
      </p:graphicFrame>
      <p:pic>
        <p:nvPicPr>
          <p:cNvPr id="15628" name="Picture 268" descr="Герб Курской област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4" y="37793"/>
            <a:ext cx="755576" cy="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4443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-section81">
  <a:themeElements>
    <a:clrScheme name="b-section8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8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8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8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b-default">
  <a:themeElements>
    <a:clrScheme name="b-default 4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section33">
  <a:themeElements>
    <a:clrScheme name="b-section33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3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-section31">
  <a:themeElements>
    <a:clrScheme name="b-section3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-section32">
  <a:themeElements>
    <a:clrScheme name="b-section32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3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3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32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48160</TotalTime>
  <Words>303</Words>
  <Application>Microsoft Office PowerPoint</Application>
  <PresentationFormat>Экран (4:3)</PresentationFormat>
  <Paragraphs>62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</vt:i4>
      </vt:variant>
    </vt:vector>
  </HeadingPairs>
  <TitlesOfParts>
    <vt:vector size="20" baseType="lpstr">
      <vt:lpstr>b-default</vt:lpstr>
      <vt:lpstr>b-content</vt:lpstr>
      <vt:lpstr>b-section33</vt:lpstr>
      <vt:lpstr>b-section31</vt:lpstr>
      <vt:lpstr>b-section32</vt:lpstr>
      <vt:lpstr>1_b-section32</vt:lpstr>
      <vt:lpstr>2_b-section32</vt:lpstr>
      <vt:lpstr>3_b-section32</vt:lpstr>
      <vt:lpstr>1_b-default</vt:lpstr>
      <vt:lpstr>3_b-default</vt:lpstr>
      <vt:lpstr>b-section81</vt:lpstr>
      <vt:lpstr>22_b-default</vt:lpstr>
      <vt:lpstr>4_b-default</vt:lpstr>
      <vt:lpstr>10_b-default</vt:lpstr>
      <vt:lpstr>14_b-default</vt:lpstr>
      <vt:lpstr>17_b-default</vt:lpstr>
      <vt:lpstr>16_b-default</vt:lpstr>
      <vt:lpstr>2_RDM027</vt:lpstr>
      <vt:lpstr>ПСР-проект «Цифровая трансформация процессов создания централизованной бухгалтерии»</vt:lpstr>
      <vt:lpstr>ПСР-проект «Оптимизация процедуры государственной регистрации права собственности гражданина на земельный участок»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 Nazarov</dc:creator>
  <cp:lastModifiedBy>user</cp:lastModifiedBy>
  <cp:revision>4939</cp:revision>
  <cp:lastPrinted>2019-05-23T06:51:57Z</cp:lastPrinted>
  <dcterms:created xsi:type="dcterms:W3CDTF">2011-08-02T09:39:57Z</dcterms:created>
  <dcterms:modified xsi:type="dcterms:W3CDTF">2021-11-30T06:23:14Z</dcterms:modified>
</cp:coreProperties>
</file>