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61" r:id="rId4"/>
    <p:sldId id="26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8" d="100"/>
          <a:sy n="118" d="100"/>
        </p:scale>
        <p:origin x="-27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EC8C4A-485A-4ABA-8452-8367D7A6E2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5C0322EC-B9F1-4EAB-B2EE-DAA13CD56F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1165EE1-D1D6-486E-8087-68F019568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17-D435-48EC-B706-48E0A4E1B9D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24ED52B-7DC5-4801-B2C0-A28E723AE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F7E35BA-2B87-4185-9C94-16CDE0AC0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97EB-7072-4F71-BE42-0D4FA12D4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212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7830FB-DBD4-47A3-AF85-4659EAC20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86DD2BF-27BA-46EF-81E5-C2500213B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4B86331-4F74-4C33-BD74-30E788454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17-D435-48EC-B706-48E0A4E1B9D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3B07CAA-EBF2-459A-A9C9-5D4F28111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2A8EFED-6D84-4048-BB99-12F51587D6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97EB-7072-4F71-BE42-0D4FA12D4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596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DDB5ED8-3CEA-458A-B03A-6BC37FD9B7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55B8768-43B3-4AAC-B2C4-390CF95F8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4F9841F-B2B7-4747-8436-1349DC4BC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17-D435-48EC-B706-48E0A4E1B9D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4621568-82C4-46E3-B669-E466019B2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2C5F157-AE67-4BC4-9019-CB57D98C6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97EB-7072-4F71-BE42-0D4FA12D4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9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4D75564-2D8F-4D38-8005-BDD37E94A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D935568-7703-47D2-A9B2-E98A2F17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864F706-6B95-4BFF-A619-ACDD54880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17-D435-48EC-B706-48E0A4E1B9D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DC9BE43-B7D4-478E-9ECB-35C61A09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68F4E06-D00B-4BD2-AC5B-2ADCEE3BF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97EB-7072-4F71-BE42-0D4FA12D4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855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B0B61B-6380-483F-879F-F7D794593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4896D34-0FFF-4EF1-AABB-F64ED8E2B2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A0A04AB-F3A6-4F68-AF71-244480AEB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17-D435-48EC-B706-48E0A4E1B9D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9DCE6C7-F53C-4570-812F-580AD41B7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A684D37-C61B-48C0-99A7-9093A2D8D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97EB-7072-4F71-BE42-0D4FA12D4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72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B08A86C-3EAA-4F4C-8BF8-07EF24D44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2841F2A-6EF7-4E90-817E-BD3E21C5E3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D62516E-6800-415A-B826-35B71B6CC7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3C5176C-DF5A-4DBB-B298-620CF2DCC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17-D435-48EC-B706-48E0A4E1B9D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F084AC4-BA5E-4945-908C-A767BF476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29559A7-4805-4CAA-9729-E99B6EE6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97EB-7072-4F71-BE42-0D4FA12D4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779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86963F-C758-4455-960D-E45C00BBE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77F945CC-8D58-4A2C-8B2A-6E0A259843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4216B38-C5CF-4B87-9AA8-D223946834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330B040-D564-4BF6-B565-0B6E229CB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14E498D8-3F95-4CC0-B2BE-D34D8B43C1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2B40A240-8767-455B-90A4-9D1041167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17-D435-48EC-B706-48E0A4E1B9D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5905CAB7-ADA3-4C20-BDCD-21FF575E8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6BEC9272-12E6-412D-9034-1BB45F8E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97EB-7072-4F71-BE42-0D4FA12D4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95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8313C8-E0E3-4E49-BC34-2D138ED2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B9E89E7E-0344-4480-A7B4-F1109C22F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17-D435-48EC-B706-48E0A4E1B9D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4FE7515-6589-45E1-AF9F-E5C70ABA9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DFB1CDCE-8B10-4CA0-9982-DFD7C2690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97EB-7072-4F71-BE42-0D4FA12D4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77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C73AC622-753A-44F9-AC18-96F68C205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17-D435-48EC-B706-48E0A4E1B9D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259C554C-1907-4D16-B2A1-F0FC62C61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3F306D3A-C107-44B7-AB8E-A6D2A176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97EB-7072-4F71-BE42-0D4FA12D4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534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8D8AEC6-8CAF-445F-A160-40441FF3E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8EAD271-14B7-4DF7-9819-C151320226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5FDA7C84-DC46-4917-ABF7-31D4CF923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E4FD28C-C208-4CD3-B030-B0FD6F778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17-D435-48EC-B706-48E0A4E1B9D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E8DC6B1-CA84-47B0-ABB0-0282BB0F1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E01BA1E-453A-4259-89C9-CBBD5B05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97EB-7072-4F71-BE42-0D4FA12D4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68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B833B9B-8D53-4345-A8F3-1AC9827BE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7401EFFC-2594-466C-A87D-15420CF9C4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A272864D-6965-452D-BF8B-8AB158965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B972098-37BD-4197-A479-37F8FC1FB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FC417-D435-48EC-B706-48E0A4E1B9D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037A319-E729-4F29-B1CB-379D1B893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72284B5-F198-46D2-B776-053FAC4F4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B97EB-7072-4F71-BE42-0D4FA12D4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48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C30E360-D193-4A00-8F3D-5DAFAEF63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309E9BC4-2A70-4A62-99B9-96857608C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820EFF3-C392-42B8-BAEA-21AA67BC5C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FC417-D435-48EC-B706-48E0A4E1B9DA}" type="datetimeFigureOut">
              <a:rPr lang="ru-RU" smtClean="0"/>
              <a:t>25.07.2022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E56123E-60D3-4389-B93C-2D6059277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3F9D1B2-E63A-49CB-B5C7-07CA1D898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B97EB-7072-4F71-BE42-0D4FA12D49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5889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F404D5E-9C19-48EC-87E9-4000BCA07E2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23"/>
          <a:stretch/>
        </p:blipFill>
        <p:spPr>
          <a:xfrm>
            <a:off x="-126423" y="-70744"/>
            <a:ext cx="12381975" cy="6928744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F5115364-9381-4563-97DC-72B7410D89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4690981"/>
              </p:ext>
            </p:extLst>
          </p:nvPr>
        </p:nvGraphicFramePr>
        <p:xfrm>
          <a:off x="638205" y="347829"/>
          <a:ext cx="10592047" cy="573337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663881">
                  <a:extLst>
                    <a:ext uri="{9D8B030D-6E8A-4147-A177-3AD203B41FA5}">
                      <a16:colId xmlns:a16="http://schemas.microsoft.com/office/drawing/2014/main" xmlns="" val="683539684"/>
                    </a:ext>
                  </a:extLst>
                </a:gridCol>
                <a:gridCol w="4928166">
                  <a:extLst>
                    <a:ext uri="{9D8B030D-6E8A-4147-A177-3AD203B41FA5}">
                      <a16:colId xmlns:a16="http://schemas.microsoft.com/office/drawing/2014/main" xmlns="" val="3220891559"/>
                    </a:ext>
                  </a:extLst>
                </a:gridCol>
              </a:tblGrid>
              <a:tr h="52982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Карточка проекта: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effectLst/>
                        </a:rPr>
                        <a:t>«НАИМЕНОВАНИЕ»</a:t>
                      </a:r>
                      <a:endParaRPr lang="ru-RU" sz="15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53" marR="32553" marT="0" marB="0"/>
                </a:tc>
                <a:tc hMerge="1">
                  <a:txBody>
                    <a:bodyPr/>
                    <a:lstStyle/>
                    <a:p>
                      <a:endParaRPr lang="ru-RU" sz="900"/>
                    </a:p>
                  </a:txBody>
                  <a:tcPr marL="43404" marR="43404" marT="21702" marB="21702"/>
                </a:tc>
                <a:extLst>
                  <a:ext uri="{0D108BD9-81ED-4DB2-BD59-A6C34878D82A}">
                    <a16:rowId xmlns:a16="http://schemas.microsoft.com/office/drawing/2014/main" xmlns="" val="136773134"/>
                  </a:ext>
                </a:extLst>
              </a:tr>
              <a:tr h="822113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УТВЕРЖДАЮ: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Вице-губернатор </a:t>
                      </a:r>
                      <a:r>
                        <a:rPr lang="ru-RU" sz="1000" dirty="0" smtClean="0">
                          <a:effectLst/>
                        </a:rPr>
                        <a:t>Курской области</a:t>
                      </a:r>
                      <a:endParaRPr lang="ru-RU" sz="1000" dirty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__________________(ФИО)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«___» ___________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2021 г.</a:t>
                      </a:r>
                      <a:endParaRPr lang="ru-RU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2553" marR="32553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СОГЛАСОВАНО: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________________ (ФИО)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«___» ___________</a:t>
                      </a:r>
                      <a:r>
                        <a:rPr lang="ru-RU" sz="1000" dirty="0" smtClean="0">
                          <a:effectLst/>
                        </a:rPr>
                        <a:t>2021 г. </a:t>
                      </a:r>
                      <a:endParaRPr lang="ru-RU" sz="1000" dirty="0">
                        <a:latin typeface="+mn-lt"/>
                      </a:endParaRPr>
                    </a:p>
                  </a:txBody>
                  <a:tcPr marL="43404" marR="43404" marT="21702" marB="21702"/>
                </a:tc>
                <a:extLst>
                  <a:ext uri="{0D108BD9-81ED-4DB2-BD59-A6C34878D82A}">
                    <a16:rowId xmlns:a16="http://schemas.microsoft.com/office/drawing/2014/main" xmlns="" val="1248035363"/>
                  </a:ext>
                </a:extLst>
              </a:tr>
              <a:tr h="2539822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b="1" dirty="0">
                          <a:effectLst/>
                        </a:rPr>
                        <a:t>1</a:t>
                      </a:r>
                      <a:r>
                        <a:rPr lang="ru-RU" sz="1200" b="1" dirty="0">
                          <a:effectLst/>
                        </a:rPr>
                        <a:t>. Вовлеченные лица и рамки проекта</a:t>
                      </a:r>
                    </a:p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Заказчик процесса: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Куратор процесса: 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Периметр проекта: от  поступления поручения о подготовке  распоряжения по маршрутизации до регистрации и отправки распоряжения: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Владелец процесса: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Руководитель проекта: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Руководитель рабочей группы: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Команда проекта: </a:t>
                      </a:r>
                    </a:p>
                    <a:p>
                      <a:pPr marL="0" lv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53" marR="32553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>
                          <a:effectLst/>
                        </a:rPr>
                        <a:t>2. Обоснование выбора:</a:t>
                      </a:r>
                      <a:endParaRPr lang="ru-RU" sz="1200" b="1" dirty="0">
                        <a:effectLst/>
                        <a:latin typeface="+mn-lt"/>
                      </a:endParaRPr>
                    </a:p>
                  </a:txBody>
                  <a:tcPr marL="43404" marR="43404" marT="21702" marB="21702"/>
                </a:tc>
                <a:extLst>
                  <a:ext uri="{0D108BD9-81ED-4DB2-BD59-A6C34878D82A}">
                    <a16:rowId xmlns:a16="http://schemas.microsoft.com/office/drawing/2014/main" xmlns="" val="1019427460"/>
                  </a:ext>
                </a:extLst>
              </a:tr>
              <a:tr h="1841620">
                <a:tc>
                  <a:txBody>
                    <a:bodyPr/>
                    <a:lstStyle/>
                    <a:p>
                      <a:r>
                        <a:rPr lang="ru-RU" sz="1200" b="1" dirty="0"/>
                        <a:t>3. Цели и плановый эффект </a:t>
                      </a:r>
                    </a:p>
                    <a:p>
                      <a:endParaRPr lang="ru-RU" sz="1000" dirty="0"/>
                    </a:p>
                    <a:p>
                      <a:endParaRPr lang="ru-RU" sz="1000" dirty="0"/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 </a:t>
                      </a:r>
                    </a:p>
                    <a:p>
                      <a:pPr marL="457200" algn="l"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500" dirty="0">
                          <a:effectLst/>
                        </a:rPr>
                        <a:t> </a:t>
                      </a:r>
                      <a:endParaRPr lang="ru-RU" sz="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553" marR="32553" marT="0" marB="0"/>
                </a:tc>
                <a:tc>
                  <a:txBody>
                    <a:bodyPr/>
                    <a:lstStyle/>
                    <a:p>
                      <a:r>
                        <a:rPr lang="ru-RU" sz="1200" b="1" dirty="0"/>
                        <a:t>4. Ключевые события проекта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04" marR="43404" marT="21702" marB="21702"/>
                </a:tc>
                <a:extLst>
                  <a:ext uri="{0D108BD9-81ED-4DB2-BD59-A6C34878D82A}">
                    <a16:rowId xmlns:a16="http://schemas.microsoft.com/office/drawing/2014/main" xmlns="" val="927920086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xmlns="" id="{AA49C18F-836B-47F5-8202-A9BFB695E8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551345"/>
              </p:ext>
            </p:extLst>
          </p:nvPr>
        </p:nvGraphicFramePr>
        <p:xfrm>
          <a:off x="798989" y="4448413"/>
          <a:ext cx="5297011" cy="1564144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772836">
                  <a:extLst>
                    <a:ext uri="{9D8B030D-6E8A-4147-A177-3AD203B41FA5}">
                      <a16:colId xmlns:a16="http://schemas.microsoft.com/office/drawing/2014/main" xmlns="" val="3106482972"/>
                    </a:ext>
                  </a:extLst>
                </a:gridCol>
                <a:gridCol w="723730">
                  <a:extLst>
                    <a:ext uri="{9D8B030D-6E8A-4147-A177-3AD203B41FA5}">
                      <a16:colId xmlns:a16="http://schemas.microsoft.com/office/drawing/2014/main" xmlns="" val="418691806"/>
                    </a:ext>
                  </a:extLst>
                </a:gridCol>
                <a:gridCol w="800445">
                  <a:extLst>
                    <a:ext uri="{9D8B030D-6E8A-4147-A177-3AD203B41FA5}">
                      <a16:colId xmlns:a16="http://schemas.microsoft.com/office/drawing/2014/main" xmlns="" val="1057286795"/>
                    </a:ext>
                  </a:extLst>
                </a:gridCol>
              </a:tblGrid>
              <a:tr h="20329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/>
                        <a:t>Наименование цели, </a:t>
                      </a:r>
                      <a:r>
                        <a:rPr lang="ru-RU" sz="1000" err="1"/>
                        <a:t>ед</a:t>
                      </a:r>
                      <a:r>
                        <a:rPr lang="ru-RU" sz="1000" smtClean="0"/>
                        <a:t>. изм</a:t>
                      </a:r>
                      <a:r>
                        <a:rPr lang="ru-RU" sz="1000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Текущий показатель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/>
                        <a:t>Целевой показатель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4531541"/>
                  </a:ext>
                </a:extLst>
              </a:tr>
              <a:tr h="490344">
                <a:tc>
                  <a:txBody>
                    <a:bodyPr/>
                    <a:lstStyle/>
                    <a:p>
                      <a:endParaRPr lang="ru-RU" sz="7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28710183"/>
                  </a:ext>
                </a:extLst>
              </a:tr>
              <a:tr h="221779">
                <a:tc>
                  <a:txBody>
                    <a:bodyPr/>
                    <a:lstStyle/>
                    <a:p>
                      <a:endParaRPr lang="ru-RU" sz="7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01667074"/>
                  </a:ext>
                </a:extLst>
              </a:tr>
              <a:tr h="372760">
                <a:tc>
                  <a:txBody>
                    <a:bodyPr/>
                    <a:lstStyle/>
                    <a:p>
                      <a:endParaRPr lang="ru-RU" sz="7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36970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30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F404D5E-9C19-48EC-87E9-4000BCA07E2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23"/>
          <a:stretch/>
        </p:blipFill>
        <p:spPr>
          <a:xfrm>
            <a:off x="-94988" y="-52988"/>
            <a:ext cx="12381975" cy="6928744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9E1A8833-62C2-4377-BC14-61922D1861D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4" t="64471" r="80107" b="10909"/>
          <a:stretch/>
        </p:blipFill>
        <p:spPr>
          <a:xfrm>
            <a:off x="1872311" y="2852186"/>
            <a:ext cx="1053600" cy="1139023"/>
          </a:xfrm>
          <a:prstGeom prst="rect">
            <a:avLst/>
          </a:prstGeom>
        </p:spPr>
      </p:pic>
      <p:sp>
        <p:nvSpPr>
          <p:cNvPr id="8" name="Надпись 2">
            <a:extLst>
              <a:ext uri="{FF2B5EF4-FFF2-40B4-BE49-F238E27FC236}">
                <a16:creationId xmlns:a16="http://schemas.microsoft.com/office/drawing/2014/main" xmlns="" id="{FD453987-871D-42CA-BA55-804669C3A6C5}"/>
              </a:ext>
            </a:extLst>
          </p:cNvPr>
          <p:cNvSpPr txBox="1"/>
          <p:nvPr/>
        </p:nvSpPr>
        <p:spPr>
          <a:xfrm>
            <a:off x="4517514" y="924262"/>
            <a:ext cx="1954530" cy="47244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Председатель</a:t>
            </a:r>
            <a:endParaRPr lang="ru-RU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Надпись 3">
            <a:extLst>
              <a:ext uri="{FF2B5EF4-FFF2-40B4-BE49-F238E27FC236}">
                <a16:creationId xmlns:a16="http://schemas.microsoft.com/office/drawing/2014/main" xmlns="" id="{7BF323CD-82A9-4321-A289-E28BCACDDB07}"/>
              </a:ext>
            </a:extLst>
          </p:cNvPr>
          <p:cNvSpPr txBox="1"/>
          <p:nvPr/>
        </p:nvSpPr>
        <p:spPr>
          <a:xfrm>
            <a:off x="4360034" y="2702468"/>
            <a:ext cx="2269490" cy="472440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Рабочая группа</a:t>
            </a:r>
            <a:endParaRPr lang="ru-RU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Надпись 3">
            <a:extLst>
              <a:ext uri="{FF2B5EF4-FFF2-40B4-BE49-F238E27FC236}">
                <a16:creationId xmlns:a16="http://schemas.microsoft.com/office/drawing/2014/main" xmlns="" id="{A9916EBE-1F58-4677-A271-276F168BFFED}"/>
              </a:ext>
            </a:extLst>
          </p:cNvPr>
          <p:cNvSpPr txBox="1"/>
          <p:nvPr/>
        </p:nvSpPr>
        <p:spPr>
          <a:xfrm>
            <a:off x="8138235" y="3312850"/>
            <a:ext cx="1597863" cy="775206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Должность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ФИО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A2D3C469-A068-4259-A8AB-9B6EEE8A56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8" t="39853" r="61462" b="36727"/>
          <a:stretch/>
        </p:blipFill>
        <p:spPr>
          <a:xfrm>
            <a:off x="7067173" y="2924004"/>
            <a:ext cx="1053600" cy="1083538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99CA96F1-F453-4748-B075-3DD62EAB938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750" t="5316" r="43819" b="71575"/>
          <a:stretch/>
        </p:blipFill>
        <p:spPr>
          <a:xfrm>
            <a:off x="4953940" y="1528929"/>
            <a:ext cx="951873" cy="1069152"/>
          </a:xfrm>
          <a:prstGeom prst="rect">
            <a:avLst/>
          </a:prstGeom>
        </p:spPr>
      </p:pic>
      <p:sp>
        <p:nvSpPr>
          <p:cNvPr id="15" name="Надпись 3">
            <a:extLst>
              <a:ext uri="{FF2B5EF4-FFF2-40B4-BE49-F238E27FC236}">
                <a16:creationId xmlns:a16="http://schemas.microsoft.com/office/drawing/2014/main" xmlns="" id="{82ABAAFE-D6F2-4AB3-88FA-9E1ADC43496B}"/>
              </a:ext>
            </a:extLst>
          </p:cNvPr>
          <p:cNvSpPr txBox="1"/>
          <p:nvPr/>
        </p:nvSpPr>
        <p:spPr>
          <a:xfrm>
            <a:off x="2991707" y="3248414"/>
            <a:ext cx="1597863" cy="775206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Должность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ФИО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AE90C0FD-2625-42A4-BCB8-3DE4C225CF9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4" t="64471" r="80107" b="10909"/>
          <a:stretch/>
        </p:blipFill>
        <p:spPr>
          <a:xfrm>
            <a:off x="4685582" y="4392944"/>
            <a:ext cx="1053600" cy="1139023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2516BD03-7487-44DA-A36B-43BF372331E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14" t="64471" r="80107" b="10909"/>
          <a:stretch/>
        </p:blipFill>
        <p:spPr>
          <a:xfrm>
            <a:off x="8300353" y="4322061"/>
            <a:ext cx="1053600" cy="1139023"/>
          </a:xfrm>
          <a:prstGeom prst="rect">
            <a:avLst/>
          </a:prstGeom>
        </p:spPr>
      </p:pic>
      <p:sp>
        <p:nvSpPr>
          <p:cNvPr id="18" name="Надпись 3">
            <a:extLst>
              <a:ext uri="{FF2B5EF4-FFF2-40B4-BE49-F238E27FC236}">
                <a16:creationId xmlns:a16="http://schemas.microsoft.com/office/drawing/2014/main" xmlns="" id="{65E20BC0-9B95-4157-B009-CF4DE4703112}"/>
              </a:ext>
            </a:extLst>
          </p:cNvPr>
          <p:cNvSpPr txBox="1"/>
          <p:nvPr/>
        </p:nvSpPr>
        <p:spPr>
          <a:xfrm>
            <a:off x="5843760" y="4756761"/>
            <a:ext cx="1597863" cy="775206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Должность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ФИО</a:t>
            </a:r>
          </a:p>
        </p:txBody>
      </p:sp>
      <p:sp>
        <p:nvSpPr>
          <p:cNvPr id="19" name="Надпись 3">
            <a:extLst>
              <a:ext uri="{FF2B5EF4-FFF2-40B4-BE49-F238E27FC236}">
                <a16:creationId xmlns:a16="http://schemas.microsoft.com/office/drawing/2014/main" xmlns="" id="{E6A65B54-1636-4907-8BA9-5267AEBC9931}"/>
              </a:ext>
            </a:extLst>
          </p:cNvPr>
          <p:cNvSpPr txBox="1"/>
          <p:nvPr/>
        </p:nvSpPr>
        <p:spPr>
          <a:xfrm>
            <a:off x="9458531" y="4707874"/>
            <a:ext cx="1570756" cy="75321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Должность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ФИО</a:t>
            </a: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xmlns="" id="{C8ABE590-AB44-442C-BBD0-ECD3AC10440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58" t="39853" r="61462" b="36727"/>
          <a:stretch/>
        </p:blipFill>
        <p:spPr>
          <a:xfrm>
            <a:off x="776774" y="4309880"/>
            <a:ext cx="1053600" cy="1083538"/>
          </a:xfrm>
          <a:prstGeom prst="rect">
            <a:avLst/>
          </a:prstGeom>
        </p:spPr>
      </p:pic>
      <p:sp>
        <p:nvSpPr>
          <p:cNvPr id="22" name="Надпись 3">
            <a:extLst>
              <a:ext uri="{FF2B5EF4-FFF2-40B4-BE49-F238E27FC236}">
                <a16:creationId xmlns:a16="http://schemas.microsoft.com/office/drawing/2014/main" xmlns="" id="{0522FB28-8D6E-495F-B0E6-3ECA4E022FA4}"/>
              </a:ext>
            </a:extLst>
          </p:cNvPr>
          <p:cNvSpPr txBox="1"/>
          <p:nvPr/>
        </p:nvSpPr>
        <p:spPr>
          <a:xfrm>
            <a:off x="1839127" y="4732389"/>
            <a:ext cx="1597863" cy="775206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Должность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ФИО</a:t>
            </a:r>
          </a:p>
        </p:txBody>
      </p:sp>
      <p:sp>
        <p:nvSpPr>
          <p:cNvPr id="23" name="Надпись 3">
            <a:extLst>
              <a:ext uri="{FF2B5EF4-FFF2-40B4-BE49-F238E27FC236}">
                <a16:creationId xmlns:a16="http://schemas.microsoft.com/office/drawing/2014/main" xmlns="" id="{07B45B7A-AC6B-480A-90F0-9283E5D53D5E}"/>
              </a:ext>
            </a:extLst>
          </p:cNvPr>
          <p:cNvSpPr txBox="1"/>
          <p:nvPr/>
        </p:nvSpPr>
        <p:spPr>
          <a:xfrm>
            <a:off x="6120050" y="1872061"/>
            <a:ext cx="1597863" cy="775206"/>
          </a:xfrm>
          <a:prstGeom prst="rect">
            <a:avLst/>
          </a:prstGeom>
          <a:solidFill>
            <a:sysClr val="window" lastClr="FFFFFF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Должность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5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ФИО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FFD8C3E6-0E73-4E93-BFDB-5CFA3FDE4C6D}"/>
              </a:ext>
            </a:extLst>
          </p:cNvPr>
          <p:cNvSpPr txBox="1"/>
          <p:nvPr/>
        </p:nvSpPr>
        <p:spPr>
          <a:xfrm>
            <a:off x="776774" y="136718"/>
            <a:ext cx="60773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/>
              <a:t>РАБОЧАЯ ГРУППА ПРОЕКТА</a:t>
            </a: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xmlns="" id="{0C68D1FF-95E6-4D75-A6F7-33EC61189F48}"/>
              </a:ext>
            </a:extLst>
          </p:cNvPr>
          <p:cNvCxnSpPr>
            <a:cxnSpLocks/>
          </p:cNvCxnSpPr>
          <p:nvPr/>
        </p:nvCxnSpPr>
        <p:spPr>
          <a:xfrm flipV="1">
            <a:off x="823526" y="854585"/>
            <a:ext cx="10544945" cy="366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865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F404D5E-9C19-48EC-87E9-4000BCA07E2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" t="21730"/>
          <a:stretch/>
        </p:blipFill>
        <p:spPr>
          <a:xfrm>
            <a:off x="-195309" y="0"/>
            <a:ext cx="12387309" cy="6858000"/>
          </a:xfrm>
          <a:prstGeom prst="rect">
            <a:avLst/>
          </a:prstGeom>
        </p:spPr>
      </p:pic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xmlns="" id="{BAE71CC9-0545-4C2C-BD34-3B861328E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039492"/>
              </p:ext>
            </p:extLst>
          </p:nvPr>
        </p:nvGraphicFramePr>
        <p:xfrm>
          <a:off x="0" y="786841"/>
          <a:ext cx="9750751" cy="496014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970749">
                  <a:extLst>
                    <a:ext uri="{9D8B030D-6E8A-4147-A177-3AD203B41FA5}">
                      <a16:colId xmlns:a16="http://schemas.microsoft.com/office/drawing/2014/main" xmlns="" val="3461332480"/>
                    </a:ext>
                  </a:extLst>
                </a:gridCol>
                <a:gridCol w="139693">
                  <a:extLst>
                    <a:ext uri="{9D8B030D-6E8A-4147-A177-3AD203B41FA5}">
                      <a16:colId xmlns:a16="http://schemas.microsoft.com/office/drawing/2014/main" xmlns="" val="2553444651"/>
                    </a:ext>
                  </a:extLst>
                </a:gridCol>
                <a:gridCol w="478661">
                  <a:extLst>
                    <a:ext uri="{9D8B030D-6E8A-4147-A177-3AD203B41FA5}">
                      <a16:colId xmlns:a16="http://schemas.microsoft.com/office/drawing/2014/main" xmlns="" val="590887192"/>
                    </a:ext>
                  </a:extLst>
                </a:gridCol>
                <a:gridCol w="336975">
                  <a:extLst>
                    <a:ext uri="{9D8B030D-6E8A-4147-A177-3AD203B41FA5}">
                      <a16:colId xmlns:a16="http://schemas.microsoft.com/office/drawing/2014/main" xmlns="" val="1594762075"/>
                    </a:ext>
                  </a:extLst>
                </a:gridCol>
                <a:gridCol w="385199">
                  <a:extLst>
                    <a:ext uri="{9D8B030D-6E8A-4147-A177-3AD203B41FA5}">
                      <a16:colId xmlns:a16="http://schemas.microsoft.com/office/drawing/2014/main" xmlns="" val="481039397"/>
                    </a:ext>
                  </a:extLst>
                </a:gridCol>
                <a:gridCol w="432892">
                  <a:extLst>
                    <a:ext uri="{9D8B030D-6E8A-4147-A177-3AD203B41FA5}">
                      <a16:colId xmlns:a16="http://schemas.microsoft.com/office/drawing/2014/main" xmlns="" val="2369578379"/>
                    </a:ext>
                  </a:extLst>
                </a:gridCol>
                <a:gridCol w="570285">
                  <a:extLst>
                    <a:ext uri="{9D8B030D-6E8A-4147-A177-3AD203B41FA5}">
                      <a16:colId xmlns:a16="http://schemas.microsoft.com/office/drawing/2014/main" xmlns="" val="3789615978"/>
                    </a:ext>
                  </a:extLst>
                </a:gridCol>
                <a:gridCol w="343619">
                  <a:extLst>
                    <a:ext uri="{9D8B030D-6E8A-4147-A177-3AD203B41FA5}">
                      <a16:colId xmlns:a16="http://schemas.microsoft.com/office/drawing/2014/main" xmlns="" val="3357762272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2108512738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683195392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3250094460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74415826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2919935341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2067152490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3909260388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367408909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1195264558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382425689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913039003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148195173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537752258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1183637257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282366371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960379713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1490515384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2624490713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3550320251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1364837065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4255015552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1230297827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203779095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1624865744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1906914012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2378039799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3964877489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3615879697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3683361921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2631132616"/>
                    </a:ext>
                  </a:extLst>
                </a:gridCol>
                <a:gridCol w="196538">
                  <a:extLst>
                    <a:ext uri="{9D8B030D-6E8A-4147-A177-3AD203B41FA5}">
                      <a16:colId xmlns:a16="http://schemas.microsoft.com/office/drawing/2014/main" xmlns="" val="2557700447"/>
                    </a:ext>
                  </a:extLst>
                </a:gridCol>
              </a:tblGrid>
              <a:tr h="199282">
                <a:tc gridSpan="39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Наименование потока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9753756"/>
                  </a:ext>
                </a:extLst>
              </a:tr>
              <a:tr h="149225">
                <a:tc grid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Год: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3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2020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7468297"/>
                  </a:ext>
                </a:extLst>
              </a:tr>
              <a:tr h="149225">
                <a:tc grid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Месяц: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3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63491251"/>
                  </a:ext>
                </a:extLst>
              </a:tr>
              <a:tr h="149225">
                <a:tc grid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День: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6905396"/>
                  </a:ext>
                </a:extLst>
              </a:tr>
              <a:tr h="149225">
                <a:tc grid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Час: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12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15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11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15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71664084"/>
                  </a:ext>
                </a:extLst>
              </a:tr>
              <a:tr h="18979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Сторонняя организация 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201002973"/>
                  </a:ext>
                </a:extLst>
              </a:tr>
              <a:tr h="18979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Сторонняя организация 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955898611"/>
                  </a:ext>
                </a:extLst>
              </a:tr>
              <a:tr h="1897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Дирекция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Директор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Директор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880426612"/>
                  </a:ext>
                </a:extLst>
              </a:tr>
              <a:tr h="189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Секретарь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Секретарь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26681192"/>
                  </a:ext>
                </a:extLst>
              </a:tr>
              <a:tr h="2984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Отдел 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Начальник отдела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Начальник отдела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288043737"/>
                  </a:ext>
                </a:extLst>
              </a:tr>
              <a:tr h="189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Специалист 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Специалист 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51385751"/>
                  </a:ext>
                </a:extLst>
              </a:tr>
              <a:tr h="189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Специалист 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Специалист 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4332088"/>
                  </a:ext>
                </a:extLst>
              </a:tr>
              <a:tr h="29845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Отдел 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Начальник отдела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Начальник отдела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912492555"/>
                  </a:ext>
                </a:extLst>
              </a:tr>
              <a:tr h="189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Специалист 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Специалист 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682339232"/>
                  </a:ext>
                </a:extLst>
              </a:tr>
              <a:tr h="1897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dirty="0"/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Специалист 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Специалист 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224589097"/>
                  </a:ext>
                </a:extLst>
              </a:tr>
              <a:tr h="26570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Документ 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514962836"/>
                  </a:ext>
                </a:extLst>
              </a:tr>
              <a:tr h="265708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Документ 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658556143"/>
                  </a:ext>
                </a:extLst>
              </a:tr>
              <a:tr h="589295"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044011222"/>
                  </a:ext>
                </a:extLst>
              </a:tr>
              <a:tr h="603682">
                <a:tc gridSpan="7"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4172028150"/>
                  </a:ext>
                </a:extLst>
              </a:tr>
              <a:tr h="298922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Копии документов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 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 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310647902"/>
                  </a:ext>
                </a:extLst>
              </a:tr>
            </a:tbl>
          </a:graphicData>
        </a:graphic>
      </p:graphicFrame>
      <p:sp>
        <p:nvSpPr>
          <p:cNvPr id="12" name="Блок-схема: магнитный диск 11">
            <a:extLst>
              <a:ext uri="{FF2B5EF4-FFF2-40B4-BE49-F238E27FC236}">
                <a16:creationId xmlns:a16="http://schemas.microsoft.com/office/drawing/2014/main" xmlns="" id="{00000000-0008-0000-0100-000003000000}"/>
              </a:ext>
            </a:extLst>
          </p:cNvPr>
          <p:cNvSpPr/>
          <p:nvPr/>
        </p:nvSpPr>
        <p:spPr>
          <a:xfrm>
            <a:off x="1028096" y="4277812"/>
            <a:ext cx="1218372" cy="513522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050" b="1" dirty="0">
                <a:solidFill>
                  <a:schemeClr val="tx1"/>
                </a:solidFill>
              </a:rPr>
              <a:t>База</a:t>
            </a:r>
            <a:r>
              <a:rPr lang="ru-RU" sz="1050" b="1" baseline="0" dirty="0">
                <a:solidFill>
                  <a:schemeClr val="tx1"/>
                </a:solidFill>
              </a:rPr>
              <a:t> данных 1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13" name="Блок-схема: магнитный диск 12">
            <a:extLst>
              <a:ext uri="{FF2B5EF4-FFF2-40B4-BE49-F238E27FC236}">
                <a16:creationId xmlns:a16="http://schemas.microsoft.com/office/drawing/2014/main" xmlns="" id="{00000000-0008-0000-0100-000003000000}"/>
              </a:ext>
            </a:extLst>
          </p:cNvPr>
          <p:cNvSpPr/>
          <p:nvPr/>
        </p:nvSpPr>
        <p:spPr>
          <a:xfrm>
            <a:off x="1063604" y="4888089"/>
            <a:ext cx="1218372" cy="513522"/>
          </a:xfrm>
          <a:prstGeom prst="flowChartMagneticDisk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050" b="1" dirty="0">
                <a:solidFill>
                  <a:schemeClr val="tx1"/>
                </a:solidFill>
              </a:rPr>
              <a:t>База</a:t>
            </a:r>
            <a:r>
              <a:rPr lang="ru-RU" sz="1050" b="1" baseline="0" dirty="0">
                <a:solidFill>
                  <a:schemeClr val="tx1"/>
                </a:solidFill>
              </a:rPr>
              <a:t> данных </a:t>
            </a:r>
            <a:r>
              <a:rPr lang="en-US" sz="1050" b="1" baseline="0" dirty="0">
                <a:solidFill>
                  <a:schemeClr val="tx1"/>
                </a:solidFill>
              </a:rPr>
              <a:t>2</a:t>
            </a:r>
            <a:endParaRPr lang="ru-RU" sz="1050" b="1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365B02FC-AB16-41AE-AF19-0B244B5C8B3F}"/>
              </a:ext>
            </a:extLst>
          </p:cNvPr>
          <p:cNvSpPr txBox="1"/>
          <p:nvPr/>
        </p:nvSpPr>
        <p:spPr>
          <a:xfrm>
            <a:off x="10167946" y="648341"/>
            <a:ext cx="16068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Обозначения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F5A29B45-D837-4F5D-85D4-1A859527F69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267" t="25465" r="12112" b="36199"/>
          <a:stretch/>
        </p:blipFill>
        <p:spPr>
          <a:xfrm>
            <a:off x="9869230" y="925340"/>
            <a:ext cx="1799985" cy="2137456"/>
          </a:xfrm>
          <a:prstGeom prst="rect">
            <a:avLst/>
          </a:prstGeom>
        </p:spPr>
      </p:pic>
      <p:sp>
        <p:nvSpPr>
          <p:cNvPr id="14" name="TextBox 12">
            <a:extLst>
              <a:ext uri="{FF2B5EF4-FFF2-40B4-BE49-F238E27FC236}">
                <a16:creationId xmlns:a16="http://schemas.microsoft.com/office/drawing/2014/main" xmlns="" id="{00000000-0008-0000-0100-00001E000000}"/>
              </a:ext>
            </a:extLst>
          </p:cNvPr>
          <p:cNvSpPr txBox="1"/>
          <p:nvPr/>
        </p:nvSpPr>
        <p:spPr>
          <a:xfrm>
            <a:off x="9750751" y="3429000"/>
            <a:ext cx="1799986" cy="254028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200" b="1" dirty="0"/>
              <a:t>Перечень проблем:</a:t>
            </a:r>
            <a:endParaRPr lang="ru-RU" sz="1200" b="0" dirty="0"/>
          </a:p>
          <a:p>
            <a:pPr algn="ctr"/>
            <a:endParaRPr lang="ru-RU" sz="1200" b="0" dirty="0"/>
          </a:p>
          <a:p>
            <a:pPr algn="l"/>
            <a:r>
              <a:rPr lang="ru-RU" sz="1200" b="0" dirty="0"/>
              <a:t>1.</a:t>
            </a:r>
            <a:r>
              <a:rPr lang="ru-RU" sz="1200" b="0" baseline="0" dirty="0"/>
              <a:t> </a:t>
            </a:r>
          </a:p>
          <a:p>
            <a:pPr algn="l"/>
            <a:r>
              <a:rPr lang="ru-RU" sz="1200" b="0" baseline="0" dirty="0"/>
              <a:t>2. </a:t>
            </a:r>
          </a:p>
          <a:p>
            <a:pPr algn="l"/>
            <a:r>
              <a:rPr lang="ru-RU" sz="1200" b="0" baseline="0" dirty="0"/>
              <a:t>3. </a:t>
            </a:r>
          </a:p>
          <a:p>
            <a:pPr algn="l"/>
            <a:r>
              <a:rPr lang="ru-RU" sz="1200" b="0" baseline="0" dirty="0"/>
              <a:t>4. </a:t>
            </a:r>
          </a:p>
          <a:p>
            <a:pPr algn="l"/>
            <a:r>
              <a:rPr lang="ru-RU" sz="1200" b="0" baseline="0" dirty="0"/>
              <a:t>5. </a:t>
            </a:r>
          </a:p>
          <a:p>
            <a:pPr algn="l"/>
            <a:r>
              <a:rPr lang="ru-RU" sz="1200" b="0" baseline="0" dirty="0"/>
              <a:t>6. </a:t>
            </a:r>
          </a:p>
          <a:p>
            <a:pPr algn="l"/>
            <a:r>
              <a:rPr lang="ru-RU" sz="1200" b="0" baseline="0" dirty="0"/>
              <a:t>7. </a:t>
            </a:r>
            <a:endParaRPr lang="ru-RU" sz="1200" b="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061A2E44-0E57-438C-85C9-F4C737DA1D2F}"/>
              </a:ext>
            </a:extLst>
          </p:cNvPr>
          <p:cNvSpPr txBox="1"/>
          <p:nvPr/>
        </p:nvSpPr>
        <p:spPr>
          <a:xfrm>
            <a:off x="585872" y="164471"/>
            <a:ext cx="82467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dirty="0"/>
              <a:t>КРОСС-ФУНКЦИОНАЛЬНАЯ КАРТА ПРОЦЕССА</a:t>
            </a:r>
          </a:p>
        </p:txBody>
      </p:sp>
    </p:spTree>
    <p:extLst>
      <p:ext uri="{BB962C8B-B14F-4D97-AF65-F5344CB8AC3E}">
        <p14:creationId xmlns:p14="http://schemas.microsoft.com/office/powerpoint/2010/main" val="2197985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2F404D5E-9C19-48EC-87E9-4000BCA07E2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923"/>
          <a:stretch/>
        </p:blipFill>
        <p:spPr>
          <a:xfrm>
            <a:off x="-126423" y="-70744"/>
            <a:ext cx="12381975" cy="692874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02797FC-66E0-4416-9D03-C009030FEE91}"/>
              </a:ext>
            </a:extLst>
          </p:cNvPr>
          <p:cNvSpPr txBox="1"/>
          <p:nvPr/>
        </p:nvSpPr>
        <p:spPr>
          <a:xfrm>
            <a:off x="9170295" y="1048180"/>
            <a:ext cx="25715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/>
              <a:t>Вице-губернатор </a:t>
            </a:r>
            <a:r>
              <a:rPr lang="ru-RU" sz="1200" smtClean="0"/>
              <a:t>Курской области</a:t>
            </a:r>
            <a:endParaRPr lang="ru-RU" sz="1200" dirty="0"/>
          </a:p>
          <a:p>
            <a:r>
              <a:rPr lang="ru-RU" sz="1200" dirty="0"/>
              <a:t>ФИО___________________</a:t>
            </a:r>
            <a:r>
              <a:rPr lang="en-US" sz="1200" dirty="0"/>
              <a:t>________</a:t>
            </a:r>
            <a:endParaRPr lang="ru-RU" sz="12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xmlns="" id="{718B1CD3-5998-4757-8F21-24DD56CAD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823391"/>
              </p:ext>
            </p:extLst>
          </p:nvPr>
        </p:nvGraphicFramePr>
        <p:xfrm>
          <a:off x="387294" y="1553165"/>
          <a:ext cx="11354539" cy="3751669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521181">
                  <a:extLst>
                    <a:ext uri="{9D8B030D-6E8A-4147-A177-3AD203B41FA5}">
                      <a16:colId xmlns:a16="http://schemas.microsoft.com/office/drawing/2014/main" xmlns="" val="2705919770"/>
                    </a:ext>
                  </a:extLst>
                </a:gridCol>
                <a:gridCol w="2189853">
                  <a:extLst>
                    <a:ext uri="{9D8B030D-6E8A-4147-A177-3AD203B41FA5}">
                      <a16:colId xmlns:a16="http://schemas.microsoft.com/office/drawing/2014/main" xmlns="" val="1272377164"/>
                    </a:ext>
                  </a:extLst>
                </a:gridCol>
                <a:gridCol w="2005748">
                  <a:extLst>
                    <a:ext uri="{9D8B030D-6E8A-4147-A177-3AD203B41FA5}">
                      <a16:colId xmlns:a16="http://schemas.microsoft.com/office/drawing/2014/main" xmlns="" val="1238797061"/>
                    </a:ext>
                  </a:extLst>
                </a:gridCol>
                <a:gridCol w="901135">
                  <a:extLst>
                    <a:ext uri="{9D8B030D-6E8A-4147-A177-3AD203B41FA5}">
                      <a16:colId xmlns:a16="http://schemas.microsoft.com/office/drawing/2014/main" xmlns="" val="162380714"/>
                    </a:ext>
                  </a:extLst>
                </a:gridCol>
                <a:gridCol w="968960">
                  <a:extLst>
                    <a:ext uri="{9D8B030D-6E8A-4147-A177-3AD203B41FA5}">
                      <a16:colId xmlns:a16="http://schemas.microsoft.com/office/drawing/2014/main" xmlns="" val="4090641156"/>
                    </a:ext>
                  </a:extLst>
                </a:gridCol>
                <a:gridCol w="1424371">
                  <a:extLst>
                    <a:ext uri="{9D8B030D-6E8A-4147-A177-3AD203B41FA5}">
                      <a16:colId xmlns:a16="http://schemas.microsoft.com/office/drawing/2014/main" xmlns="" val="129387579"/>
                    </a:ext>
                  </a:extLst>
                </a:gridCol>
                <a:gridCol w="390976">
                  <a:extLst>
                    <a:ext uri="{9D8B030D-6E8A-4147-A177-3AD203B41FA5}">
                      <a16:colId xmlns:a16="http://schemas.microsoft.com/office/drawing/2014/main" xmlns="" val="221452181"/>
                    </a:ext>
                  </a:extLst>
                </a:gridCol>
                <a:gridCol w="234150">
                  <a:extLst>
                    <a:ext uri="{9D8B030D-6E8A-4147-A177-3AD203B41FA5}">
                      <a16:colId xmlns:a16="http://schemas.microsoft.com/office/drawing/2014/main" xmlns="" val="2528172238"/>
                    </a:ext>
                  </a:extLst>
                </a:gridCol>
                <a:gridCol w="249419">
                  <a:extLst>
                    <a:ext uri="{9D8B030D-6E8A-4147-A177-3AD203B41FA5}">
                      <a16:colId xmlns:a16="http://schemas.microsoft.com/office/drawing/2014/main" xmlns="" val="249740043"/>
                    </a:ext>
                  </a:extLst>
                </a:gridCol>
                <a:gridCol w="274872">
                  <a:extLst>
                    <a:ext uri="{9D8B030D-6E8A-4147-A177-3AD203B41FA5}">
                      <a16:colId xmlns:a16="http://schemas.microsoft.com/office/drawing/2014/main" xmlns="" val="2730306082"/>
                    </a:ext>
                  </a:extLst>
                </a:gridCol>
                <a:gridCol w="259599">
                  <a:extLst>
                    <a:ext uri="{9D8B030D-6E8A-4147-A177-3AD203B41FA5}">
                      <a16:colId xmlns:a16="http://schemas.microsoft.com/office/drawing/2014/main" xmlns="" val="3687640980"/>
                    </a:ext>
                  </a:extLst>
                </a:gridCol>
                <a:gridCol w="264690">
                  <a:extLst>
                    <a:ext uri="{9D8B030D-6E8A-4147-A177-3AD203B41FA5}">
                      <a16:colId xmlns:a16="http://schemas.microsoft.com/office/drawing/2014/main" xmlns="" val="3453899110"/>
                    </a:ext>
                  </a:extLst>
                </a:gridCol>
                <a:gridCol w="264690">
                  <a:extLst>
                    <a:ext uri="{9D8B030D-6E8A-4147-A177-3AD203B41FA5}">
                      <a16:colId xmlns:a16="http://schemas.microsoft.com/office/drawing/2014/main" xmlns="" val="2780523431"/>
                    </a:ext>
                  </a:extLst>
                </a:gridCol>
                <a:gridCol w="274872">
                  <a:extLst>
                    <a:ext uri="{9D8B030D-6E8A-4147-A177-3AD203B41FA5}">
                      <a16:colId xmlns:a16="http://schemas.microsoft.com/office/drawing/2014/main" xmlns="" val="2033960941"/>
                    </a:ext>
                  </a:extLst>
                </a:gridCol>
                <a:gridCol w="249419">
                  <a:extLst>
                    <a:ext uri="{9D8B030D-6E8A-4147-A177-3AD203B41FA5}">
                      <a16:colId xmlns:a16="http://schemas.microsoft.com/office/drawing/2014/main" xmlns="" val="2142985656"/>
                    </a:ext>
                  </a:extLst>
                </a:gridCol>
                <a:gridCol w="290141">
                  <a:extLst>
                    <a:ext uri="{9D8B030D-6E8A-4147-A177-3AD203B41FA5}">
                      <a16:colId xmlns:a16="http://schemas.microsoft.com/office/drawing/2014/main" xmlns="" val="1387594473"/>
                    </a:ext>
                  </a:extLst>
                </a:gridCol>
                <a:gridCol w="290141">
                  <a:extLst>
                    <a:ext uri="{9D8B030D-6E8A-4147-A177-3AD203B41FA5}">
                      <a16:colId xmlns:a16="http://schemas.microsoft.com/office/drawing/2014/main" xmlns="" val="3936645690"/>
                    </a:ext>
                  </a:extLst>
                </a:gridCol>
                <a:gridCol w="300322">
                  <a:extLst>
                    <a:ext uri="{9D8B030D-6E8A-4147-A177-3AD203B41FA5}">
                      <a16:colId xmlns:a16="http://schemas.microsoft.com/office/drawing/2014/main" xmlns="" val="3291698546"/>
                    </a:ext>
                  </a:extLst>
                </a:gridCol>
              </a:tblGrid>
              <a:tr h="435482">
                <a:tc gridSpan="18">
                  <a:txBody>
                    <a:bodyPr/>
                    <a:lstStyle/>
                    <a:p>
                      <a:pPr algn="ctr" fontAlgn="ctr"/>
                      <a:r>
                        <a:rPr lang="ru-RU" sz="1200" b="1" u="none" strike="noStrike" dirty="0">
                          <a:effectLst/>
                        </a:rPr>
                        <a:t>План мероприятий по реализации проекта "НАИМЕНОВАНИЕ"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90616676"/>
                  </a:ext>
                </a:extLst>
              </a:tr>
              <a:tr h="14970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№ </a:t>
                      </a:r>
                      <a:r>
                        <a:rPr lang="ru-RU" sz="1000" b="1" u="none" strike="noStrike" dirty="0" err="1">
                          <a:effectLst/>
                        </a:rPr>
                        <a:t>п.п</a:t>
                      </a:r>
                      <a:r>
                        <a:rPr lang="ru-RU" sz="1000" b="1" u="none" strike="noStrike" dirty="0">
                          <a:effectLst/>
                        </a:rPr>
                        <a:t>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Проблема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Мероприятия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Ответственный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Срок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</a:rPr>
                        <a:t>Эффект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месяц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 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месяц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900" b="1" u="none" strike="noStrike" dirty="0">
                          <a:effectLst/>
                        </a:rPr>
                        <a:t>месяц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4191306"/>
                  </a:ext>
                </a:extLst>
              </a:tr>
              <a:tr h="1746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10-14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17-21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24-28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31-04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07-11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14-18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21-25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28-02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05-09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12-16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19-23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b="1" u="none" strike="noStrike" dirty="0">
                          <a:effectLst/>
                        </a:rPr>
                        <a:t>26-30</a:t>
                      </a:r>
                      <a:endParaRPr lang="ru-RU" sz="7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extLst>
                  <a:ext uri="{0D108BD9-81ED-4DB2-BD59-A6C34878D82A}">
                    <a16:rowId xmlns:a16="http://schemas.microsoft.com/office/drawing/2014/main" xmlns="" val="1365351397"/>
                  </a:ext>
                </a:extLst>
              </a:tr>
              <a:tr h="339337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rowSpan="4"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extLst>
                  <a:ext uri="{0D108BD9-81ED-4DB2-BD59-A6C34878D82A}">
                    <a16:rowId xmlns:a16="http://schemas.microsoft.com/office/drawing/2014/main" xmlns="" val="3689467254"/>
                  </a:ext>
                </a:extLst>
              </a:tr>
              <a:tr h="3443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extLst>
                  <a:ext uri="{0D108BD9-81ED-4DB2-BD59-A6C34878D82A}">
                    <a16:rowId xmlns:a16="http://schemas.microsoft.com/office/drawing/2014/main" xmlns="" val="3477445947"/>
                  </a:ext>
                </a:extLst>
              </a:tr>
              <a:tr h="3443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extLst>
                  <a:ext uri="{0D108BD9-81ED-4DB2-BD59-A6C34878D82A}">
                    <a16:rowId xmlns:a16="http://schemas.microsoft.com/office/drawing/2014/main" xmlns="" val="2479986055"/>
                  </a:ext>
                </a:extLst>
              </a:tr>
              <a:tr h="354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extLst>
                  <a:ext uri="{0D108BD9-81ED-4DB2-BD59-A6C34878D82A}">
                    <a16:rowId xmlns:a16="http://schemas.microsoft.com/office/drawing/2014/main" xmlns="" val="1645066789"/>
                  </a:ext>
                </a:extLst>
              </a:tr>
              <a:tr h="37426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2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xmlns="" val="1972655530"/>
                  </a:ext>
                </a:extLst>
              </a:tr>
              <a:tr h="5316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xmlns="" val="3844207651"/>
                  </a:ext>
                </a:extLst>
              </a:tr>
              <a:tr h="36428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3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/>
                </a:tc>
                <a:tc rowSpan="2"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xmlns="" val="276124592"/>
                  </a:ext>
                </a:extLst>
              </a:tr>
              <a:tr h="3393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700" u="none" strike="noStrike" dirty="0">
                          <a:effectLst/>
                        </a:rPr>
                        <a:t> </a:t>
                      </a:r>
                      <a:endParaRPr lang="ru-RU" sz="7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xmlns="" val="841470875"/>
                  </a:ext>
                </a:extLst>
              </a:tr>
            </a:tbl>
          </a:graphicData>
        </a:graphic>
      </p:graphicFrame>
      <p:sp>
        <p:nvSpPr>
          <p:cNvPr id="11" name="TextBox 2">
            <a:extLst>
              <a:ext uri="{FF2B5EF4-FFF2-40B4-BE49-F238E27FC236}">
                <a16:creationId xmlns:a16="http://schemas.microsoft.com/office/drawing/2014/main" xmlns="" id="{00000000-0008-0000-0000-000003000000}"/>
              </a:ext>
            </a:extLst>
          </p:cNvPr>
          <p:cNvSpPr txBox="1"/>
          <p:nvPr/>
        </p:nvSpPr>
        <p:spPr>
          <a:xfrm>
            <a:off x="2343705" y="5348154"/>
            <a:ext cx="3025188" cy="89940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cs typeface="Times New Roman" pitchFamily="18" charset="0"/>
              </a:rPr>
              <a:t>Всего: Х мероприятий.</a:t>
            </a:r>
          </a:p>
          <a:p>
            <a:r>
              <a:rPr lang="ru-RU" sz="1200" dirty="0">
                <a:cs typeface="Times New Roman" pitchFamily="18" charset="0"/>
              </a:rPr>
              <a:t>Из них: </a:t>
            </a:r>
          </a:p>
          <a:p>
            <a:r>
              <a:rPr lang="ru-RU" sz="1200" dirty="0">
                <a:cs typeface="Times New Roman" pitchFamily="18" charset="0"/>
              </a:rPr>
              <a:t>Х - технических</a:t>
            </a:r>
            <a:r>
              <a:rPr lang="ru-RU" sz="1200" baseline="0" dirty="0">
                <a:cs typeface="Times New Roman" pitchFamily="18" charset="0"/>
              </a:rPr>
              <a:t> (Х выполнено);</a:t>
            </a:r>
          </a:p>
          <a:p>
            <a:r>
              <a:rPr lang="ru-RU" sz="1200" baseline="0" dirty="0">
                <a:cs typeface="Times New Roman" pitchFamily="18" charset="0"/>
              </a:rPr>
              <a:t>Х - организационных.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12" name="TextBox 1">
            <a:extLst>
              <a:ext uri="{FF2B5EF4-FFF2-40B4-BE49-F238E27FC236}">
                <a16:creationId xmlns:a16="http://schemas.microsoft.com/office/drawing/2014/main" xmlns="" id="{00000000-0008-0000-0000-000002000000}"/>
              </a:ext>
            </a:extLst>
          </p:cNvPr>
          <p:cNvSpPr txBox="1"/>
          <p:nvPr/>
        </p:nvSpPr>
        <p:spPr>
          <a:xfrm>
            <a:off x="6954854" y="5520031"/>
            <a:ext cx="3501210" cy="893534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>
                <a:cs typeface="Times New Roman" pitchFamily="18" charset="0"/>
              </a:rPr>
              <a:t>Председатель комитета</a:t>
            </a:r>
            <a:r>
              <a:rPr lang="en-US" sz="1200" dirty="0">
                <a:cs typeface="Times New Roman" pitchFamily="18" charset="0"/>
              </a:rPr>
              <a:t> </a:t>
            </a:r>
            <a:r>
              <a:rPr lang="ru-RU" sz="1200" dirty="0">
                <a:cs typeface="Times New Roman" pitchFamily="18" charset="0"/>
              </a:rPr>
              <a:t>____</a:t>
            </a:r>
            <a:r>
              <a:rPr lang="en-US" sz="1200" dirty="0">
                <a:cs typeface="Times New Roman" pitchFamily="18" charset="0"/>
              </a:rPr>
              <a:t>___</a:t>
            </a:r>
            <a:endParaRPr lang="ru-RU" sz="1200" dirty="0">
              <a:cs typeface="Times New Roman" pitchFamily="18" charset="0"/>
            </a:endParaRPr>
          </a:p>
          <a:p>
            <a:r>
              <a:rPr lang="ru-RU" sz="1200" dirty="0">
                <a:cs typeface="Times New Roman" pitchFamily="18" charset="0"/>
              </a:rPr>
              <a:t>ФИО</a:t>
            </a:r>
            <a:r>
              <a:rPr lang="en-US" sz="1200" dirty="0">
                <a:cs typeface="Times New Roman" pitchFamily="18" charset="0"/>
              </a:rPr>
              <a:t> _______________________</a:t>
            </a:r>
            <a:endParaRPr lang="ru-RU" sz="1200" dirty="0"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E6B4C1F-A060-4935-9426-ECAA001B15FF}"/>
              </a:ext>
            </a:extLst>
          </p:cNvPr>
          <p:cNvSpPr txBox="1"/>
          <p:nvPr/>
        </p:nvSpPr>
        <p:spPr>
          <a:xfrm>
            <a:off x="776774" y="136718"/>
            <a:ext cx="494558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/>
              <a:t>ПЛАН МЕРОПРИЯТИЙ</a:t>
            </a: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F3DC806D-D928-47DB-B926-AF6106624106}"/>
              </a:ext>
            </a:extLst>
          </p:cNvPr>
          <p:cNvCxnSpPr>
            <a:cxnSpLocks/>
          </p:cNvCxnSpPr>
          <p:nvPr/>
        </p:nvCxnSpPr>
        <p:spPr>
          <a:xfrm flipV="1">
            <a:off x="823526" y="843613"/>
            <a:ext cx="10522136" cy="47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2138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256</Words>
  <Application>Microsoft Office PowerPoint</Application>
  <PresentationFormat>Произвольный</PresentationFormat>
  <Paragraphs>769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Колдомова Надежда Владимировна</dc:creator>
  <cp:lastModifiedBy>Дмитрий Глаголев</cp:lastModifiedBy>
  <cp:revision>45</cp:revision>
  <dcterms:created xsi:type="dcterms:W3CDTF">2021-08-11T15:14:52Z</dcterms:created>
  <dcterms:modified xsi:type="dcterms:W3CDTF">2022-07-25T11:00:16Z</dcterms:modified>
</cp:coreProperties>
</file>