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6"/>
    <p:sldMasterId id="2147483685" r:id="rId7"/>
    <p:sldMasterId id="2147483691" r:id="rId8"/>
    <p:sldMasterId id="2147483694" r:id="rId9"/>
    <p:sldMasterId id="2147483697" r:id="rId10"/>
    <p:sldMasterId id="2147483687" r:id="rId11"/>
    <p:sldMasterId id="2147483709" r:id="rId12"/>
    <p:sldMasterId id="2147483712" r:id="rId13"/>
    <p:sldMasterId id="2147483718" r:id="rId14"/>
    <p:sldMasterId id="2147483734" r:id="rId15"/>
    <p:sldMasterId id="2147483748" r:id="rId16"/>
  </p:sldMasterIdLst>
  <p:notesMasterIdLst>
    <p:notesMasterId r:id="rId25"/>
  </p:notesMasterIdLst>
  <p:handoutMasterIdLst>
    <p:handoutMasterId r:id="rId26"/>
  </p:handoutMasterIdLst>
  <p:sldIdLst>
    <p:sldId id="261" r:id="rId17"/>
    <p:sldId id="312" r:id="rId18"/>
    <p:sldId id="308" r:id="rId19"/>
    <p:sldId id="313" r:id="rId20"/>
    <p:sldId id="301" r:id="rId21"/>
    <p:sldId id="314" r:id="rId22"/>
    <p:sldId id="305" r:id="rId23"/>
    <p:sldId id="30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86">
          <p15:clr>
            <a:srgbClr val="A4A3A4"/>
          </p15:clr>
        </p15:guide>
        <p15:guide id="15" orient="horz" pos="572" userDrawn="1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_pravda@outlook.com" initials="n" lastIdx="1" clrIdx="0">
    <p:extLst>
      <p:ext uri="{19B8F6BF-5375-455C-9EA6-DF929625EA0E}">
        <p15:presenceInfo xmlns="" xmlns:p15="http://schemas.microsoft.com/office/powerpoint/2012/main" userId="95f62a9a320a72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CC"/>
    <a:srgbClr val="FFA7A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4" autoAdjust="0"/>
    <p:restoredTop sz="94694"/>
  </p:normalViewPr>
  <p:slideViewPr>
    <p:cSldViewPr snapToGrid="0">
      <p:cViewPr varScale="1">
        <p:scale>
          <a:sx n="83" d="100"/>
          <a:sy n="83" d="100"/>
        </p:scale>
        <p:origin x="-1498" y="-77"/>
      </p:cViewPr>
      <p:guideLst>
        <p:guide orient="horz" pos="216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70"/>
        <p:guide orient="horz" pos="286"/>
        <p:guide orient="horz" pos="572"/>
        <p:guide pos="2880"/>
        <p:guide pos="5420"/>
        <p:guide pos="340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8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aseline="0" dirty="0" smtClean="0">
                <a:effectLst/>
                <a:latin typeface="Arial" pitchFamily="34" charset="0"/>
                <a:cs typeface="Arial" pitchFamily="34" charset="0"/>
              </a:rPr>
              <a:t>Сокращение времени на формирование отчета </a:t>
            </a:r>
            <a:r>
              <a:rPr lang="en-US" sz="1400" baseline="0" dirty="0" smtClean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1400" baseline="0" dirty="0" smtClean="0">
                <a:effectLst/>
                <a:latin typeface="Arial" pitchFamily="34" charset="0"/>
                <a:cs typeface="Arial" pitchFamily="34" charset="0"/>
              </a:rPr>
              <a:t>с учетом работы кондуктора</a:t>
            </a:r>
            <a:r>
              <a:rPr lang="en-US" sz="1400" baseline="0" dirty="0" smtClean="0">
                <a:effectLst/>
                <a:latin typeface="Arial" pitchFamily="34" charset="0"/>
                <a:cs typeface="Arial" pitchFamily="34" charset="0"/>
              </a:rPr>
              <a:t>)</a:t>
            </a:r>
            <a:endParaRPr lang="ru-RU" sz="1100" dirty="0"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2.7388182451948455E-2"/>
          <c:y val="2.118204129830902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февраль, сут.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7.499999999999988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54-434C-9E72-697FA367B92A}"/>
                </c:ext>
              </c:extLst>
            </c:dLbl>
            <c:dLbl>
              <c:idx val="1"/>
              <c:layout>
                <c:manualLayout>
                  <c:x val="2.0833333333333333E-3"/>
                  <c:y val="8.1250000000000003E-2"/>
                </c:manualLayout>
              </c:layout>
              <c:tx>
                <c:rich>
                  <a:bodyPr/>
                  <a:lstStyle/>
                  <a:p>
                    <a:fld id="{CDF4A22B-0DBA-4795-B72B-42C382AC5027}" type="VALUE">
                      <a:rPr lang="en-US" sz="1800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B54-434C-9E72-697FA367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премя ремонта автобусов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54-434C-9E72-697FA367B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май, сут.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819400322405998E-17"/>
                  <c:y val="8.124999999999989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B54-434C-9E72-697FA367B92A}"/>
                </c:ext>
              </c:extLst>
            </c:dLbl>
            <c:dLbl>
              <c:idx val="1"/>
              <c:layout>
                <c:manualLayout>
                  <c:x val="0"/>
                  <c:y val="8.4375000000000006E-2"/>
                </c:manualLayout>
              </c:layout>
              <c:tx>
                <c:rich>
                  <a:bodyPr/>
                  <a:lstStyle/>
                  <a:p>
                    <a:fld id="{1DC5FEE7-C79E-47B1-98ED-4DC60FC78BD9}" type="VALUE">
                      <a:rPr lang="en-US" sz="1800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B54-434C-9E72-697FA367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премя ремонта автобусов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54-434C-9E72-697FA367B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348608"/>
        <c:axId val="73359744"/>
        <c:axId val="0"/>
      </c:bar3DChart>
      <c:catAx>
        <c:axId val="73348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359744"/>
        <c:crosses val="autoZero"/>
        <c:auto val="1"/>
        <c:lblAlgn val="ctr"/>
        <c:lblOffset val="100"/>
        <c:noMultiLvlLbl val="0"/>
      </c:catAx>
      <c:valAx>
        <c:axId val="7335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3486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aseline="0" dirty="0" smtClean="0">
                <a:effectLst/>
                <a:latin typeface="Arial" pitchFamily="34" charset="0"/>
                <a:cs typeface="Arial" pitchFamily="34" charset="0"/>
              </a:rPr>
              <a:t>Сокращение количества ошибок в формировании отчетов</a:t>
            </a:r>
            <a:endParaRPr lang="ru-RU" sz="1100" dirty="0">
              <a:effectLst/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03932721005552"/>
          <c:y val="1.853428613602039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февраль, 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7.499999999999988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80%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54-434C-9E72-697FA367B92A}"/>
                </c:ext>
              </c:extLst>
            </c:dLbl>
            <c:dLbl>
              <c:idx val="1"/>
              <c:layout>
                <c:manualLayout>
                  <c:x val="2.0833333333333333E-3"/>
                  <c:y val="8.1250000000000003E-2"/>
                </c:manualLayout>
              </c:layout>
              <c:tx>
                <c:rich>
                  <a:bodyPr/>
                  <a:lstStyle/>
                  <a:p>
                    <a:fld id="{CDF4A22B-0DBA-4795-B72B-42C382AC5027}" type="VALUE">
                      <a:rPr lang="en-US" sz="1800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B54-434C-9E72-697FA367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премя ремонта автобусов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54-434C-9E72-697FA367B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май, %.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819400322405998E-17"/>
                  <c:y val="8.124999999999989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40%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B54-434C-9E72-697FA367B92A}"/>
                </c:ext>
              </c:extLst>
            </c:dLbl>
            <c:dLbl>
              <c:idx val="1"/>
              <c:layout>
                <c:manualLayout>
                  <c:x val="0"/>
                  <c:y val="8.4375000000000006E-2"/>
                </c:manualLayout>
              </c:layout>
              <c:tx>
                <c:rich>
                  <a:bodyPr/>
                  <a:lstStyle/>
                  <a:p>
                    <a:fld id="{1DC5FEE7-C79E-47B1-98ED-4DC60FC78BD9}" type="VALUE">
                      <a:rPr lang="en-US" sz="1800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B54-434C-9E72-697FA367B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премя ремонта автобусов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54-434C-9E72-697FA367B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360768"/>
        <c:axId val="72556928"/>
        <c:axId val="0"/>
      </c:bar3DChart>
      <c:catAx>
        <c:axId val="8336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556928"/>
        <c:crosses val="autoZero"/>
        <c:auto val="1"/>
        <c:lblAlgn val="ctr"/>
        <c:lblOffset val="100"/>
        <c:noMultiLvlLbl val="0"/>
      </c:catAx>
      <c:valAx>
        <c:axId val="72556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3607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4688"/>
            <a:ext cx="4600575" cy="34512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39" y="4354290"/>
            <a:ext cx="5011615" cy="4125935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7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2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5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5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EC8CAC-A4C1-46D2-824A-DB3AAAD52DF3}" type="slidenum">
              <a:rPr lang="ru-RU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397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41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C8CAC-A4C1-46D2-824A-DB3AAAD52DF3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09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399F5-BADA-4B36-AEBD-BAE89375B9F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4609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8511F-4FF0-4561-891C-7BBC6792217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94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8DE3E-B843-40C0-893B-3A35DA17BF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9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C6261-8784-4175-B0D1-639E4FB629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2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7A086-8207-4EB0-B7D7-B01A4510EC1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7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1163F-0EDC-4F72-A93E-A2C935F8D5D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3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F25FE-31FB-4D95-9159-CD3AC039AFF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28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2C6A24-F428-47B5-8CD5-F95B8372AD9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4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45C353-A132-4C4E-A23F-5E008E9AB16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6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4C144-FA45-4983-B864-46D2F3CCFEC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33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68BE43-CDC8-4A1D-9202-20DC25374369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2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497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678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603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150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268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97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851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495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800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078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867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434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9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77733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135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999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25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72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933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202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493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773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633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4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Last Modified 12.30.2014 4:54 PM Russia TZ 2 Standard Time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6" y="668956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Printed 12.5.2014 2:43 AM Russia TZ 2 Standard Time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18" y="5030928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18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88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18" y="2119328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2140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9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125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6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8727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‹#›</a:t>
            </a:r>
          </a:p>
          <a:p>
            <a:pPr marL="0" marR="0" lvl="0" indent="0" algn="r" defTabSz="8727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08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33" y="454025"/>
            <a:ext cx="2717140" cy="10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5FF4-21E9-41B0-81DE-DEE261383BF1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80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25FF4-21E9-41B0-81DE-DEE261383BF1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4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23" y="1980946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Last Modified 12.30.2014 4:54 PM Russia TZ 2 Standard Time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6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Printed 12.5.2014 2:43 AM Russia TZ 2 Standard Time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214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1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08.06.2021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25FF4-21E9-41B0-81DE-DEE261383BF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2D30690-54B5-443D-ABD0-48403D7CE591}"/>
              </a:ext>
            </a:extLst>
          </p:cNvPr>
          <p:cNvSpPr/>
          <p:nvPr/>
        </p:nvSpPr>
        <p:spPr>
          <a:xfrm>
            <a:off x="0" y="5760640"/>
            <a:ext cx="9144000" cy="11247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47A2ABC-B565-425E-BA8D-2C61107C47A9}"/>
              </a:ext>
            </a:extLst>
          </p:cNvPr>
          <p:cNvSpPr/>
          <p:nvPr/>
        </p:nvSpPr>
        <p:spPr>
          <a:xfrm>
            <a:off x="53068" y="13504"/>
            <a:ext cx="5425168" cy="67587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FDD3693-D23E-433A-B70B-1B4B2792D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64874"/>
            <a:ext cx="960587" cy="960587"/>
          </a:xfrm>
          <a:prstGeom prst="rect">
            <a:avLst/>
          </a:prstGeom>
        </p:spPr>
      </p:pic>
      <p:sp>
        <p:nvSpPr>
          <p:cNvPr id="27" name="TextBox 65">
            <a:extLst>
              <a:ext uri="{FF2B5EF4-FFF2-40B4-BE49-F238E27FC236}">
                <a16:creationId xmlns="" xmlns:a16="http://schemas.microsoft.com/office/drawing/2014/main" id="{CAAE3063-DEC9-4F3C-9A11-A298FFCD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05" y="2951311"/>
            <a:ext cx="7341990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0" u="none" kern="0" dirty="0">
                <a:solidFill>
                  <a:srgbClr val="3E87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Эффективный регион</a:t>
            </a:r>
          </a:p>
          <a:p>
            <a:pPr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u="none" kern="0" dirty="0" smtClean="0">
                <a:solidFill>
                  <a:srgbClr val="3E87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«Транспортные линии»</a:t>
            </a:r>
          </a:p>
          <a:p>
            <a:pPr lvl="0"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u="none" kern="0" dirty="0" smtClean="0">
                <a:solidFill>
                  <a:srgbClr val="3E87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lvl="0"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формирования и выгрузки отчета системы  АСКОП»</a:t>
            </a:r>
          </a:p>
          <a:p>
            <a:pPr algn="ctr" defTabSz="9328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14" y="374904"/>
            <a:ext cx="19383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69" y="5760640"/>
            <a:ext cx="2008503" cy="100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842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467" y="1301861"/>
            <a:ext cx="4145575" cy="2090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8922" y="3810000"/>
            <a:ext cx="4140202" cy="2407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34193" y="1301861"/>
            <a:ext cx="4293160" cy="2089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endParaRPr lang="ru-RU" sz="1000" dirty="0" smtClean="0">
              <a:solidFill>
                <a:srgbClr val="414142">
                  <a:lumMod val="50000"/>
                </a:srgbClr>
              </a:solidFill>
            </a:endParaRPr>
          </a:p>
          <a:p>
            <a:pPr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endParaRPr lang="ru-RU" sz="1000" dirty="0">
              <a:solidFill>
                <a:srgbClr val="414142">
                  <a:lumMod val="50000"/>
                </a:srgbClr>
              </a:solidFill>
            </a:endParaRPr>
          </a:p>
          <a:p>
            <a:pPr marL="228600" indent="-228600" eaLnBrk="0" fontAlgn="base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Ежедневное </a:t>
            </a:r>
            <a:r>
              <a:rPr lang="ru-RU" sz="1100" dirty="0">
                <a:solidFill>
                  <a:srgbClr val="414142">
                    <a:lumMod val="50000"/>
                  </a:srgbClr>
                </a:solidFill>
              </a:rPr>
              <a:t>исправление ошибок и формирование отчета вручную в ГУП «ИЦ Регион-Курск».</a:t>
            </a:r>
          </a:p>
          <a:p>
            <a:pPr marL="228600" indent="-228600" eaLnBrk="0" fontAlgn="base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Низкая </a:t>
            </a:r>
            <a:r>
              <a:rPr lang="ru-RU" sz="1100" dirty="0">
                <a:solidFill>
                  <a:srgbClr val="414142">
                    <a:lumMod val="50000"/>
                  </a:srgbClr>
                </a:solidFill>
              </a:rPr>
              <a:t>выручка.</a:t>
            </a:r>
          </a:p>
          <a:p>
            <a:pPr marL="228600" indent="-228600" eaLnBrk="0" fontAlgn="base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Необходимость </a:t>
            </a:r>
            <a:r>
              <a:rPr lang="ru-RU" sz="1100" dirty="0">
                <a:solidFill>
                  <a:srgbClr val="414142">
                    <a:lumMod val="50000"/>
                  </a:srgbClr>
                </a:solidFill>
              </a:rPr>
              <a:t>перехода на АСКОП (автоматизированная система контроля оплаты проезда).</a:t>
            </a:r>
          </a:p>
          <a:p>
            <a:pPr algn="ctr"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sz="1100" b="1" u="sng" dirty="0" smtClean="0">
                <a:solidFill>
                  <a:srgbClr val="414142">
                    <a:lumMod val="50000"/>
                  </a:srgbClr>
                </a:solidFill>
              </a:rPr>
              <a:t>Риски</a:t>
            </a:r>
            <a:r>
              <a:rPr lang="ru-RU" sz="1100" b="1" u="sng" dirty="0">
                <a:solidFill>
                  <a:srgbClr val="414142">
                    <a:lumMod val="50000"/>
                  </a:srgbClr>
                </a:solidFill>
              </a:rPr>
              <a:t>:</a:t>
            </a:r>
          </a:p>
          <a:p>
            <a:pPr marL="228600" indent="-228600" eaLnBrk="0" fontAlgn="base" hangingPunct="0">
              <a:spcBef>
                <a:spcPct val="40000"/>
              </a:spcBef>
              <a:spcAft>
                <a:spcPct val="2000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Несоблюдения </a:t>
            </a:r>
            <a:r>
              <a:rPr lang="ru-RU" sz="1100" dirty="0">
                <a:solidFill>
                  <a:srgbClr val="414142">
                    <a:lumMod val="50000"/>
                  </a:srgbClr>
                </a:solidFill>
              </a:rPr>
              <a:t>налогового законодательства РФ.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003274">
                  <a:lumMod val="75000"/>
                </a:srgb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003274">
                  <a:lumMod val="75000"/>
                </a:srgbClr>
              </a:solidFill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050" dirty="0" smtClean="0">
              <a:solidFill>
                <a:srgbClr val="003274">
                  <a:lumMod val="75000"/>
                </a:srgb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8343" y="3816949"/>
            <a:ext cx="4286280" cy="2400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</a:endParaRPr>
          </a:p>
        </p:txBody>
      </p:sp>
      <p:graphicFrame>
        <p:nvGraphicFramePr>
          <p:cNvPr id="1026" name="Rectangle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1464" y="0"/>
          <a:ext cx="15093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4" y="0"/>
                        <a:ext cx="150935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755" y="32628"/>
            <a:ext cx="6983637" cy="831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ПСР-проект «Оптимизация формирования и выгрузки отчета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системы  АСКОП» в МУП «Транспортные линии»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6595" y="3830851"/>
            <a:ext cx="4233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u="none" dirty="0">
                <a:solidFill>
                  <a:srgbClr val="4596D1">
                    <a:lumMod val="75000"/>
                  </a:srgbClr>
                </a:solidFill>
              </a:rPr>
              <a:t>4</a:t>
            </a:r>
            <a:r>
              <a:rPr lang="ru-RU" sz="1100" u="none" dirty="0">
                <a:solidFill>
                  <a:srgbClr val="4596D1">
                    <a:lumMod val="75000"/>
                  </a:srgbClr>
                </a:solidFill>
              </a:rPr>
              <a:t>. </a:t>
            </a:r>
            <a:r>
              <a:rPr lang="ru-RU" sz="1100" dirty="0">
                <a:solidFill>
                  <a:srgbClr val="4596D1">
                    <a:lumMod val="75000"/>
                  </a:srgbClr>
                </a:solidFill>
              </a:rPr>
              <a:t>Ключевые </a:t>
            </a:r>
            <a:r>
              <a:rPr lang="ru-RU" sz="1100" dirty="0" smtClean="0">
                <a:solidFill>
                  <a:srgbClr val="4596D1">
                    <a:lumMod val="75000"/>
                  </a:srgbClr>
                </a:solidFill>
              </a:rPr>
              <a:t>события (КС)** 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164" y="3830851"/>
            <a:ext cx="4233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596D1">
                    <a:lumMod val="75000"/>
                  </a:srgbClr>
                </a:solidFill>
              </a:rPr>
              <a:t>3</a:t>
            </a:r>
            <a:r>
              <a:rPr lang="ru-RU" sz="1100" dirty="0">
                <a:solidFill>
                  <a:srgbClr val="4596D1">
                    <a:lumMod val="75000"/>
                  </a:srgbClr>
                </a:solidFill>
              </a:rPr>
              <a:t>. </a:t>
            </a:r>
            <a:r>
              <a:rPr lang="ru-RU" sz="1100" u="sng" dirty="0">
                <a:solidFill>
                  <a:srgbClr val="4596D1">
                    <a:lumMod val="75000"/>
                  </a:srgbClr>
                </a:solidFill>
              </a:rPr>
              <a:t>Цели и плановый эффект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4769" y="1268760"/>
            <a:ext cx="421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u="none" dirty="0">
                <a:solidFill>
                  <a:srgbClr val="4596D1">
                    <a:lumMod val="75000"/>
                  </a:srgbClr>
                </a:solidFill>
              </a:rPr>
              <a:t>2</a:t>
            </a:r>
            <a:r>
              <a:rPr lang="ru-RU" sz="1100" u="none" dirty="0">
                <a:solidFill>
                  <a:srgbClr val="4596D1">
                    <a:lumMod val="75000"/>
                  </a:srgbClr>
                </a:solidFill>
              </a:rPr>
              <a:t>. </a:t>
            </a:r>
            <a:r>
              <a:rPr lang="ru-RU" sz="1100" dirty="0">
                <a:solidFill>
                  <a:srgbClr val="4596D1">
                    <a:lumMod val="75000"/>
                  </a:srgbClr>
                </a:solidFill>
              </a:rPr>
              <a:t>Обоснование выбора</a:t>
            </a: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310117" y="1587655"/>
            <a:ext cx="4189875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4596D1">
                    <a:lumMod val="75000"/>
                  </a:srgbClr>
                </a:solidFill>
              </a:rPr>
              <a:t>Заказчик</a:t>
            </a:r>
            <a:r>
              <a:rPr lang="en-US" altLang="ru-RU" sz="1100" dirty="0" smtClean="0">
                <a:solidFill>
                  <a:srgbClr val="4596D1">
                    <a:lumMod val="75000"/>
                  </a:srgbClr>
                </a:solidFill>
              </a:rPr>
              <a:t> </a:t>
            </a:r>
            <a:r>
              <a:rPr lang="ru-RU" altLang="ru-RU" sz="1100" dirty="0" smtClean="0">
                <a:solidFill>
                  <a:srgbClr val="4596D1">
                    <a:lumMod val="75000"/>
                  </a:srgbClr>
                </a:solidFill>
              </a:rPr>
              <a:t>проекта</a:t>
            </a:r>
            <a:r>
              <a:rPr lang="en-US" altLang="ru-RU" sz="1100" dirty="0">
                <a:solidFill>
                  <a:srgbClr val="4596D1">
                    <a:lumMod val="75000"/>
                  </a:srgbClr>
                </a:solidFill>
              </a:rPr>
              <a:t>: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  директор МУП  «Транспортные линия»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0" u="none" dirty="0" err="1" smtClean="0">
                <a:solidFill>
                  <a:srgbClr val="414142"/>
                </a:solidFill>
              </a:rPr>
              <a:t>Оголяр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 Д.С.</a:t>
            </a:r>
            <a:endParaRPr lang="ru-RU" altLang="ru-RU" sz="1100" b="0" u="none" dirty="0">
              <a:solidFill>
                <a:srgbClr val="414142"/>
              </a:solidFill>
            </a:endParaRP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288922" y="2960939"/>
            <a:ext cx="4189875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4596D1">
                    <a:lumMod val="75000"/>
                  </a:srgbClr>
                </a:solidFill>
              </a:rPr>
              <a:t>Команда </a:t>
            </a:r>
            <a:r>
              <a:rPr lang="ru-RU" altLang="ru-RU" sz="1100" dirty="0" smtClean="0">
                <a:solidFill>
                  <a:srgbClr val="4596D1">
                    <a:lumMod val="75000"/>
                  </a:srgbClr>
                </a:solidFill>
              </a:rPr>
              <a:t>проекта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: </a:t>
            </a:r>
            <a:r>
              <a:rPr lang="ru-RU" altLang="ru-RU" sz="1100" b="0" u="none" dirty="0" err="1" smtClean="0">
                <a:solidFill>
                  <a:srgbClr val="414142"/>
                </a:solidFill>
              </a:rPr>
              <a:t>Вайгант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 О.А., </a:t>
            </a:r>
            <a:r>
              <a:rPr lang="ru-RU" altLang="ru-RU" sz="1100" b="0" u="none" dirty="0" err="1" smtClean="0">
                <a:solidFill>
                  <a:srgbClr val="414142"/>
                </a:solidFill>
              </a:rPr>
              <a:t>Скрипина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 С.В., Ракитин А.Е.</a:t>
            </a:r>
            <a:endParaRPr lang="ru-RU" altLang="ru-RU" sz="1100" b="0" u="none" dirty="0">
              <a:solidFill>
                <a:srgbClr val="414142"/>
              </a:solidFill>
            </a:endParaRPr>
          </a:p>
        </p:txBody>
      </p:sp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280717" y="2008527"/>
            <a:ext cx="4203173" cy="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4596D1">
                    <a:lumMod val="75000"/>
                  </a:srgbClr>
                </a:solidFill>
              </a:rPr>
              <a:t>Периметр проекта</a:t>
            </a:r>
            <a:r>
              <a:rPr lang="en-US" altLang="ru-RU" sz="1100" dirty="0">
                <a:solidFill>
                  <a:srgbClr val="4596D1">
                    <a:lumMod val="75000"/>
                  </a:srgbClr>
                </a:solidFill>
              </a:rPr>
              <a:t>:</a:t>
            </a:r>
            <a:r>
              <a:rPr lang="ru-RU" altLang="ru-RU" sz="1100" dirty="0">
                <a:solidFill>
                  <a:srgbClr val="4596D1">
                    <a:lumMod val="75000"/>
                  </a:srgbClr>
                </a:solidFill>
              </a:rPr>
              <a:t> 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МУП «Транспортные линии»</a:t>
            </a:r>
            <a:endParaRPr lang="ru-RU" altLang="ru-RU" sz="1100" b="0" u="none" kern="0" dirty="0">
              <a:solidFill>
                <a:srgbClr val="41414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63" y="1268760"/>
            <a:ext cx="421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u="none" dirty="0">
                <a:solidFill>
                  <a:srgbClr val="4596D1">
                    <a:lumMod val="75000"/>
                  </a:srgbClr>
                </a:solidFill>
              </a:rPr>
              <a:t>1. </a:t>
            </a:r>
            <a:r>
              <a:rPr lang="ru-RU" sz="1100" dirty="0">
                <a:solidFill>
                  <a:srgbClr val="4596D1">
                    <a:lumMod val="75000"/>
                  </a:srgbClr>
                </a:solidFill>
              </a:rPr>
              <a:t>Вовлеченные лица и рамки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3395" y="2266648"/>
            <a:ext cx="42165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u="sng" dirty="0">
                <a:solidFill>
                  <a:srgbClr val="4596D1">
                    <a:lumMod val="75000"/>
                  </a:srgbClr>
                </a:solidFill>
              </a:rPr>
              <a:t>Границы проекта</a:t>
            </a:r>
            <a:r>
              <a:rPr lang="en-US" altLang="ru-RU" sz="1100" b="1" u="sng" dirty="0" smtClean="0">
                <a:solidFill>
                  <a:srgbClr val="4596D1">
                    <a:lumMod val="75000"/>
                  </a:srgbClr>
                </a:solidFill>
              </a:rPr>
              <a:t>:</a:t>
            </a:r>
            <a:r>
              <a:rPr lang="ru-RU" altLang="ru-RU" sz="1100" dirty="0">
                <a:solidFill>
                  <a:srgbClr val="4596D1">
                    <a:lumMod val="75000"/>
                  </a:srgbClr>
                </a:solidFill>
              </a:rPr>
              <a:t> </a:t>
            </a:r>
            <a:r>
              <a:rPr lang="ru-RU" altLang="ru-RU" sz="1100" dirty="0" smtClean="0">
                <a:solidFill>
                  <a:srgbClr val="414142"/>
                </a:solidFill>
              </a:rPr>
              <a:t>открытие смены – формирование отчета</a:t>
            </a:r>
            <a:endParaRPr lang="en-US" altLang="ru-RU" sz="1100" kern="0" dirty="0">
              <a:solidFill>
                <a:srgbClr val="414142"/>
              </a:solidFill>
            </a:endParaRPr>
          </a:p>
        </p:txBody>
      </p:sp>
      <p:sp>
        <p:nvSpPr>
          <p:cNvPr id="30" name="TextBox 65"/>
          <p:cNvSpPr txBox="1">
            <a:spLocks noChangeArrowheads="1"/>
          </p:cNvSpPr>
          <p:nvPr/>
        </p:nvSpPr>
        <p:spPr bwMode="auto">
          <a:xfrm>
            <a:off x="270467" y="2528335"/>
            <a:ext cx="4200495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60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4596D1">
                    <a:lumMod val="75000"/>
                  </a:srgbClr>
                </a:solidFill>
              </a:rPr>
              <a:t>Руководитель ПСР-проекта</a:t>
            </a:r>
            <a:r>
              <a:rPr lang="en-US" altLang="ru-RU" sz="1100" b="0" u="none" dirty="0" smtClean="0">
                <a:solidFill>
                  <a:srgbClr val="414142"/>
                </a:solidFill>
              </a:rPr>
              <a:t>:</a:t>
            </a:r>
            <a:r>
              <a:rPr lang="ru-RU" altLang="ru-RU" sz="1100" b="0" u="none" dirty="0" smtClean="0">
                <a:solidFill>
                  <a:srgbClr val="414142"/>
                </a:solidFill>
              </a:rPr>
              <a:t> </a:t>
            </a:r>
            <a:r>
              <a:rPr lang="ru-RU" altLang="ru-RU" sz="1100" b="0" u="none" dirty="0">
                <a:solidFill>
                  <a:srgbClr val="414142"/>
                </a:solidFill>
              </a:rPr>
              <a:t>з</a:t>
            </a:r>
            <a:r>
              <a:rPr lang="ru-RU" sz="1100" b="0" u="none" dirty="0">
                <a:solidFill>
                  <a:srgbClr val="414142"/>
                </a:solidFill>
              </a:rPr>
              <a:t>аместитель директора по </a:t>
            </a:r>
            <a:r>
              <a:rPr lang="ru-RU" sz="1100" b="0" u="none" dirty="0" smtClean="0">
                <a:solidFill>
                  <a:srgbClr val="414142"/>
                </a:solidFill>
              </a:rPr>
              <a:t>пассажирским перевозкам Холопов В.А.</a:t>
            </a:r>
            <a:endParaRPr lang="ru-RU" sz="1100" b="0" u="none" dirty="0">
              <a:solidFill>
                <a:srgbClr val="414142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96147"/>
              </p:ext>
            </p:extLst>
          </p:nvPr>
        </p:nvGraphicFramePr>
        <p:xfrm>
          <a:off x="307308" y="4077072"/>
          <a:ext cx="4118694" cy="1645285"/>
        </p:xfrm>
        <a:graphic>
          <a:graphicData uri="http://schemas.openxmlformats.org/drawingml/2006/table">
            <a:tbl>
              <a:tblPr firstRow="1" bandRow="1"/>
              <a:tblGrid>
                <a:gridCol w="2106708">
                  <a:extLst>
                    <a:ext uri="{9D8B030D-6E8A-4147-A177-3AD203B41FA5}">
                      <a16:colId xmlns:a16="http://schemas.microsoft.com/office/drawing/2014/main" xmlns="" val="2583204338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xmlns="" val="29635232"/>
                    </a:ext>
                  </a:extLst>
                </a:gridCol>
                <a:gridCol w="997002">
                  <a:extLst>
                    <a:ext uri="{9D8B030D-6E8A-4147-A177-3AD203B41FA5}">
                      <a16:colId xmlns:a16="http://schemas.microsoft.com/office/drawing/2014/main" xmlns="" val="3384265906"/>
                    </a:ext>
                  </a:extLst>
                </a:gridCol>
              </a:tblGrid>
              <a:tr h="25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100" b="1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цели</a:t>
                      </a:r>
                      <a:endParaRPr lang="ru-RU" sz="11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1752678"/>
                  </a:ext>
                </a:extLst>
              </a:tr>
              <a:tr h="15283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времени на формирование отчета </a:t>
                      </a:r>
                      <a:r>
                        <a:rPr lang="en-US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 учетом работы кондуктора</a:t>
                      </a:r>
                      <a:r>
                        <a:rPr lang="en-US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 ч.40 мин. (≈4 </a:t>
                      </a:r>
                      <a:r>
                        <a:rPr lang="ru-RU" sz="110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.).</a:t>
                      </a:r>
                    </a:p>
                    <a:p>
                      <a:pPr algn="l"/>
                      <a:endParaRPr lang="ru-RU" sz="11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20ч.30 мин</a:t>
                      </a:r>
                      <a:r>
                        <a:rPr lang="en-US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(&lt;1 </a:t>
                      </a:r>
                      <a:r>
                        <a:rPr lang="ru-RU" sz="1100" kern="1200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сут</a:t>
                      </a:r>
                      <a:r>
                        <a:rPr lang="en-US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1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80504"/>
                  </a:ext>
                </a:extLst>
              </a:tr>
              <a:tr h="15283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Исключение ошибок при формировании отчетов</a:t>
                      </a:r>
                      <a:endParaRPr lang="ru-RU" sz="11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ежедневно</a:t>
                      </a:r>
                      <a:endParaRPr lang="ru-RU" sz="11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отсутствие ошибок</a:t>
                      </a:r>
                      <a:endParaRPr lang="ru-RU" sz="11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628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4" y="37793"/>
            <a:ext cx="755576" cy="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4"/>
          <p:cNvSpPr txBox="1">
            <a:spLocks noChangeArrowheads="1"/>
          </p:cNvSpPr>
          <p:nvPr/>
        </p:nvSpPr>
        <p:spPr bwMode="auto">
          <a:xfrm>
            <a:off x="4586594" y="4269096"/>
            <a:ext cx="4178089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fontAlgn="base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Старт проекта	25.01.2021</a:t>
            </a:r>
          </a:p>
          <a:p>
            <a:pPr marL="228600" indent="-228600" eaLnBrk="0" fontAlgn="base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Картирование текущего </a:t>
            </a:r>
            <a:r>
              <a:rPr lang="ru-RU" sz="1100" dirty="0">
                <a:solidFill>
                  <a:srgbClr val="414142">
                    <a:lumMod val="50000"/>
                  </a:srgbClr>
                </a:solidFill>
              </a:rPr>
              <a:t>состояния </a:t>
            </a:r>
            <a:r>
              <a:rPr lang="ru-RU" sz="1100" dirty="0" smtClean="0">
                <a:solidFill>
                  <a:srgbClr val="414142">
                    <a:lumMod val="50000"/>
                  </a:srgbClr>
                </a:solidFill>
              </a:rPr>
              <a:t>процессов</a:t>
            </a: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: 	17.02.2021</a:t>
            </a:r>
            <a:endParaRPr lang="ru-RU" altLang="ru-RU" sz="1100" dirty="0">
              <a:solidFill>
                <a:srgbClr val="414142">
                  <a:lumMod val="50000"/>
                </a:srgbClr>
              </a:solidFill>
            </a:endParaRPr>
          </a:p>
          <a:p>
            <a:pPr marL="207963" indent="-207963"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3.    Разработка целевого состояния и плана </a:t>
            </a:r>
            <a:b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</a:b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мероприятий:	</a:t>
            </a:r>
            <a:r>
              <a:rPr lang="ru-RU" altLang="ru-RU" sz="1100" dirty="0">
                <a:solidFill>
                  <a:srgbClr val="414142">
                    <a:lumMod val="50000"/>
                  </a:srgbClr>
                </a:solidFill>
              </a:rPr>
              <a:t> </a:t>
            </a: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17.03.2021 </a:t>
            </a:r>
          </a:p>
          <a:p>
            <a:pPr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4.   Проведение </a:t>
            </a:r>
            <a:r>
              <a:rPr lang="en-US" altLang="ru-RU" sz="1100" dirty="0" smtClean="0">
                <a:solidFill>
                  <a:srgbClr val="414142">
                    <a:lumMod val="50000"/>
                  </a:srgbClr>
                </a:solidFill>
              </a:rPr>
              <a:t>Kick-off</a:t>
            </a: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	18.03.2021</a:t>
            </a:r>
          </a:p>
          <a:p>
            <a:pPr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5.   Реализация </a:t>
            </a:r>
            <a:r>
              <a:rPr lang="ru-RU" altLang="ru-RU" sz="1100" dirty="0">
                <a:solidFill>
                  <a:srgbClr val="414142">
                    <a:lumMod val="50000"/>
                  </a:srgbClr>
                </a:solidFill>
              </a:rPr>
              <a:t>мероприятий проекта: </a:t>
            </a: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	</a:t>
            </a:r>
            <a:r>
              <a:rPr lang="ru-RU" altLang="ru-RU" sz="1100" dirty="0">
                <a:solidFill>
                  <a:srgbClr val="414142">
                    <a:lumMod val="50000"/>
                  </a:srgbClr>
                </a:solidFill>
              </a:rPr>
              <a:t> </a:t>
            </a: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14.06.2021</a:t>
            </a:r>
          </a:p>
          <a:p>
            <a:pPr eaLnBrk="0" fontAlgn="base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6.   Закрепление результатов и закрытие проекта </a:t>
            </a:r>
            <a:r>
              <a:rPr lang="en-US" altLang="ru-RU" sz="1100" dirty="0" smtClean="0">
                <a:solidFill>
                  <a:srgbClr val="414142">
                    <a:lumMod val="50000"/>
                  </a:srgbClr>
                </a:solidFill>
              </a:rPr>
              <a:t>	</a:t>
            </a:r>
            <a:r>
              <a:rPr lang="ru-RU" altLang="ru-RU" sz="1100" dirty="0" smtClean="0">
                <a:solidFill>
                  <a:srgbClr val="414142">
                    <a:lumMod val="50000"/>
                  </a:srgbClr>
                </a:solidFill>
              </a:rPr>
              <a:t>01.07.2021</a:t>
            </a:r>
            <a:endParaRPr lang="ru-RU" altLang="ru-RU" sz="1100" dirty="0">
              <a:solidFill>
                <a:srgbClr val="41414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1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976" y="182139"/>
            <a:ext cx="7158720" cy="615553"/>
          </a:xfrm>
        </p:spPr>
        <p:txBody>
          <a:bodyPr/>
          <a:lstStyle/>
          <a:p>
            <a:pPr lvl="0" defTabSz="913526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формирования и выгрузки отчета системы  АСКОП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5" name="Picture 280" descr="Росатом — Википедия">
            <a:extLst>
              <a:ext uri="{FF2B5EF4-FFF2-40B4-BE49-F238E27FC236}">
                <a16:creationId xmlns="" xmlns:a16="http://schemas.microsoft.com/office/drawing/2014/main" id="{F763E6C8-9ABC-47E6-81A6-5182214A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2489" y="99391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5B31BA9-2FD6-4354-B54D-95C71D4464BA}"/>
              </a:ext>
            </a:extLst>
          </p:cNvPr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" y="245695"/>
            <a:ext cx="15541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7706" y="1840752"/>
            <a:ext cx="879764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смены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37705" y="14098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 мин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9578" y="1840752"/>
            <a:ext cx="961910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 и передача терминала АСКОП кондуктору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17470" y="2446073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1799578" y="14098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 мин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34602" y="1840752"/>
            <a:ext cx="961910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Открытие маршрута на терминале АСКОП </a:t>
            </a:r>
            <a:endParaRPr lang="en-US" sz="11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61488" y="2429891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1069006" y="1331367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36ACC6-923C-4472-9CD5-C713590C8683}"/>
              </a:ext>
            </a:extLst>
          </p:cNvPr>
          <p:cNvSpPr txBox="1"/>
          <p:nvPr/>
        </p:nvSpPr>
        <p:spPr>
          <a:xfrm>
            <a:off x="734648" y="858365"/>
            <a:ext cx="8071738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Исходное состояние проекта</a:t>
            </a:r>
            <a:endParaRPr lang="ru-RU" sz="1400" dirty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3096675" y="14098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 мин</a:t>
            </a:r>
            <a:endParaRPr lang="ru-RU" sz="1050" dirty="0"/>
          </a:p>
        </p:txBody>
      </p:sp>
      <p:sp>
        <p:nvSpPr>
          <p:cNvPr id="20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3632588" y="1321795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096512" y="2418334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22554" y="1824676"/>
            <a:ext cx="961911" cy="1284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Рабочая смена. Обслуживание пассажиров, продажа билетов.</a:t>
            </a:r>
            <a:endParaRPr lang="en-US" sz="11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4463628" y="1400294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480 мин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9652" y="1824676"/>
            <a:ext cx="1220644" cy="1284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Закрытие смены. передача данных о количестве  проданных билетов.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384465" y="2386076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5890092" y="14098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20 мин</a:t>
            </a:r>
            <a:endParaRPr lang="ru-RU" sz="105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940296" y="2455612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275482" y="1861954"/>
            <a:ext cx="1164430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Прием и обработка информации о количестве проданных билетов.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7275483" y="14098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720 мин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8501047" y="2418334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10856" y="4424228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37705" y="3870720"/>
            <a:ext cx="1171271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правильности выгруженной информации.          Форма 3801.</a:t>
            </a:r>
          </a:p>
        </p:txBody>
      </p:sp>
      <p:sp>
        <p:nvSpPr>
          <p:cNvPr id="36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5041828" y="1263482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6489779" y="1286159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7913532" y="1279558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683458" y="3579374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15 мин</a:t>
            </a:r>
            <a:endParaRPr lang="ru-RU" sz="105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708976" y="4464378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044164" y="3869866"/>
            <a:ext cx="1025516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</a:rPr>
              <a:t>Проверка отчетов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 форма 1Э и       форма 7.</a:t>
            </a:r>
          </a:p>
        </p:txBody>
      </p:sp>
      <p:sp>
        <p:nvSpPr>
          <p:cNvPr id="42" name="TextBox 6"/>
          <p:cNvSpPr txBox="1"/>
          <p:nvPr/>
        </p:nvSpPr>
        <p:spPr>
          <a:xfrm>
            <a:off x="2189916" y="3579374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15 мин</a:t>
            </a:r>
            <a:endParaRPr lang="ru-RU" sz="10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436249" y="3869866"/>
            <a:ext cx="1025516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отчетов</a:t>
            </a:r>
            <a:b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форма 1Э и       форма 7.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069680" y="4468696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"/>
          <p:cNvSpPr txBox="1"/>
          <p:nvPr/>
        </p:nvSpPr>
        <p:spPr>
          <a:xfrm>
            <a:off x="3476995" y="3579374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15 мин</a:t>
            </a:r>
            <a:endParaRPr lang="ru-RU" sz="105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461765" y="4463524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044163" y="3869866"/>
            <a:ext cx="1025516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отчетов</a:t>
            </a:r>
            <a:b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форма 1Э и       форма 7.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4461764" y="4463524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796950" y="3875038"/>
            <a:ext cx="1093142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Подготовка запроса уточненной информации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890092" y="4468696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6"/>
          <p:cNvSpPr txBox="1"/>
          <p:nvPr/>
        </p:nvSpPr>
        <p:spPr>
          <a:xfrm>
            <a:off x="4866574" y="3579374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5 мин</a:t>
            </a:r>
            <a:endParaRPr lang="ru-RU" sz="105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217491" y="3875038"/>
            <a:ext cx="1093142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Подготовка запрошенной  информации.</a:t>
            </a:r>
          </a:p>
        </p:txBody>
      </p:sp>
      <p:sp>
        <p:nvSpPr>
          <p:cNvPr id="55" name="TextBox 6"/>
          <p:cNvSpPr txBox="1"/>
          <p:nvPr/>
        </p:nvSpPr>
        <p:spPr>
          <a:xfrm>
            <a:off x="6329974" y="3584546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2880 мин</a:t>
            </a:r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645820" y="3867848"/>
            <a:ext cx="1138552" cy="12730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Сверка полученной информации. Заполнение в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программу 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путевых листов.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7310633" y="4488236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/>
          <p:cNvSpPr txBox="1"/>
          <p:nvPr/>
        </p:nvSpPr>
        <p:spPr>
          <a:xfrm>
            <a:off x="7698727" y="3568310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480 мин</a:t>
            </a:r>
            <a:endParaRPr lang="ru-RU" sz="1050" dirty="0"/>
          </a:p>
        </p:txBody>
      </p:sp>
      <p:sp>
        <p:nvSpPr>
          <p:cNvPr id="59" name="Двойная стрелка влево/вправо 58"/>
          <p:cNvSpPr/>
          <p:nvPr/>
        </p:nvSpPr>
        <p:spPr>
          <a:xfrm>
            <a:off x="180604" y="5912719"/>
            <a:ext cx="8897506" cy="339436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0" name="TextBox 38"/>
          <p:cNvSpPr txBox="1"/>
          <p:nvPr/>
        </p:nvSpPr>
        <p:spPr>
          <a:xfrm>
            <a:off x="6764062" y="5245424"/>
            <a:ext cx="200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ВПП= 4 138 мин.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от 2 до 4 дней</a:t>
            </a:r>
            <a:endParaRPr lang="ru-RU" b="1" dirty="0"/>
          </a:p>
        </p:txBody>
      </p:sp>
      <p:sp>
        <p:nvSpPr>
          <p:cNvPr id="63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1273684" y="3317382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2761245" y="3317381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4096268" y="3325385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5384221" y="3263429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 rot="17483929">
            <a:off x="6888390" y="3317383"/>
            <a:ext cx="603127" cy="410913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976" y="182139"/>
            <a:ext cx="7158720" cy="615553"/>
          </a:xfrm>
        </p:spPr>
        <p:txBody>
          <a:bodyPr/>
          <a:lstStyle/>
          <a:p>
            <a:pPr lvl="0" defTabSz="913526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формирования и выгрузки отчета системы  АСКОП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5" name="Picture 280" descr="Росатом — Википедия">
            <a:extLst>
              <a:ext uri="{FF2B5EF4-FFF2-40B4-BE49-F238E27FC236}">
                <a16:creationId xmlns="" xmlns:a16="http://schemas.microsoft.com/office/drawing/2014/main" id="{F763E6C8-9ABC-47E6-81A6-5182214A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2489" y="99391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5B31BA9-2FD6-4354-B54D-95C71D4464BA}"/>
              </a:ext>
            </a:extLst>
          </p:cNvPr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C0FD77-1FD0-439E-834D-F84D62C39649}"/>
              </a:ext>
            </a:extLst>
          </p:cNvPr>
          <p:cNvSpPr txBox="1"/>
          <p:nvPr/>
        </p:nvSpPr>
        <p:spPr>
          <a:xfrm>
            <a:off x="2341469" y="1085013"/>
            <a:ext cx="3669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проекта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" y="245695"/>
            <a:ext cx="15541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8976" y="1721523"/>
            <a:ext cx="702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41414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Ежедневное исправление ошибок и формирование отчета вручную в ГУП «ИЦ Регион-Курск</a:t>
            </a:r>
            <a:r>
              <a:rPr lang="ru-RU" dirty="0" smtClean="0">
                <a:solidFill>
                  <a:srgbClr val="41414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63789" y="4422902"/>
            <a:ext cx="1958741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1414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Низкая выручка.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382" y="2969075"/>
            <a:ext cx="68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14142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Необходимость перехода на АСКОП (автоматизированная система контроля оплаты проезда).</a:t>
            </a:r>
          </a:p>
        </p:txBody>
      </p:sp>
      <p:sp>
        <p:nvSpPr>
          <p:cNvPr id="12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77406" y="1362905"/>
            <a:ext cx="1708976" cy="1192433"/>
          </a:xfrm>
          <a:prstGeom prst="irregularSeal2">
            <a:avLst/>
          </a:prstGeom>
          <a:solidFill>
            <a:srgbClr val="FFA7A7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154813" y="2697798"/>
            <a:ext cx="1708976" cy="1192433"/>
          </a:xfrm>
          <a:prstGeom prst="irregularSeal2">
            <a:avLst/>
          </a:prstGeom>
          <a:solidFill>
            <a:srgbClr val="FFA7A7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Взрыв: 14 точе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ED8DC02A-BD84-451F-9F65-8B3841B3490D}"/>
              </a:ext>
            </a:extLst>
          </p:cNvPr>
          <p:cNvSpPr/>
          <p:nvPr/>
        </p:nvSpPr>
        <p:spPr>
          <a:xfrm>
            <a:off x="77406" y="4054954"/>
            <a:ext cx="1708976" cy="1192433"/>
          </a:xfrm>
          <a:prstGeom prst="irregularSeal2">
            <a:avLst/>
          </a:prstGeom>
          <a:solidFill>
            <a:srgbClr val="FFA7A7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kern="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2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163" y="182139"/>
            <a:ext cx="7158720" cy="615553"/>
          </a:xfrm>
        </p:spPr>
        <p:txBody>
          <a:bodyPr/>
          <a:lstStyle/>
          <a:p>
            <a:pPr lvl="0" defTabSz="913526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формирования и выгрузки отчета системы  АСКОП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5" name="Picture 280" descr="Росатом — Википедия">
            <a:extLst>
              <a:ext uri="{FF2B5EF4-FFF2-40B4-BE49-F238E27FC236}">
                <a16:creationId xmlns="" xmlns:a16="http://schemas.microsoft.com/office/drawing/2014/main" id="{F763E6C8-9ABC-47E6-81A6-5182214A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2489" y="99391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5B31BA9-2FD6-4354-B54D-95C71D4464BA}"/>
              </a:ext>
            </a:extLst>
          </p:cNvPr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839"/>
            <a:ext cx="15541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: скругленные углы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F15E74-B780-48D0-9C76-FDE950BD3408}"/>
              </a:ext>
            </a:extLst>
          </p:cNvPr>
          <p:cNvSpPr/>
          <p:nvPr/>
        </p:nvSpPr>
        <p:spPr>
          <a:xfrm>
            <a:off x="690721" y="1539657"/>
            <a:ext cx="1726883" cy="221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Сформировать письмо в Регион-Курск с перечнем вопросов (проблем).</a:t>
            </a:r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F15E74-B780-48D0-9C76-FDE950BD3408}"/>
              </a:ext>
            </a:extLst>
          </p:cNvPr>
          <p:cNvSpPr/>
          <p:nvPr/>
        </p:nvSpPr>
        <p:spPr>
          <a:xfrm>
            <a:off x="3417280" y="1539657"/>
            <a:ext cx="1726883" cy="221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Подготовка и отправка письма по доработке ПО, выбора зонирования по введению суммы проезда.</a:t>
            </a:r>
          </a:p>
        </p:txBody>
      </p:sp>
      <p:sp>
        <p:nvSpPr>
          <p:cNvPr id="9" name="Прямоугольник: скругленные углы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F15E74-B780-48D0-9C76-FDE950BD3408}"/>
              </a:ext>
            </a:extLst>
          </p:cNvPr>
          <p:cNvSpPr/>
          <p:nvPr/>
        </p:nvSpPr>
        <p:spPr>
          <a:xfrm>
            <a:off x="6150004" y="1539657"/>
            <a:ext cx="1726883" cy="221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Решить вопрос с формированием неправильных отчетов. </a:t>
            </a:r>
          </a:p>
        </p:txBody>
      </p:sp>
      <p:sp>
        <p:nvSpPr>
          <p:cNvPr id="10" name="Прямоугольник: скругленные углы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F15E74-B780-48D0-9C76-FDE950BD3408}"/>
              </a:ext>
            </a:extLst>
          </p:cNvPr>
          <p:cNvSpPr/>
          <p:nvPr/>
        </p:nvSpPr>
        <p:spPr>
          <a:xfrm>
            <a:off x="1933552" y="4272461"/>
            <a:ext cx="1726883" cy="221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Переход на электронную систему оплаты. 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BF15E74-B780-48D0-9C76-FDE950BD3408}"/>
              </a:ext>
            </a:extLst>
          </p:cNvPr>
          <p:cNvSpPr/>
          <p:nvPr/>
        </p:nvSpPr>
        <p:spPr>
          <a:xfrm>
            <a:off x="4829361" y="4272618"/>
            <a:ext cx="1726883" cy="2219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Сформировать трехстороннюю рабочую группу: Транспортный комитет, Регион-Курск, Транспортные линии. Проработать вопросы по запуску электронного документооборота.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8991" y="1064624"/>
            <a:ext cx="59136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для решения выявленных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</a:t>
            </a:r>
            <a:endParaRPr lang="ru-RU" dirty="0"/>
          </a:p>
        </p:txBody>
      </p:sp>
      <p:sp>
        <p:nvSpPr>
          <p:cNvPr id="13" name="TextBox 1"/>
          <p:cNvSpPr txBox="1"/>
          <p:nvPr/>
        </p:nvSpPr>
        <p:spPr>
          <a:xfrm>
            <a:off x="777081" y="1615699"/>
            <a:ext cx="54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1.</a:t>
            </a:r>
            <a:endParaRPr lang="ru-RU" sz="11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3498945" y="1637294"/>
            <a:ext cx="54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/>
              <a:t>2.</a:t>
            </a:r>
            <a:endParaRPr lang="ru-RU" sz="11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6150004" y="1658889"/>
            <a:ext cx="54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/>
              <a:t>3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1957590" y="4346864"/>
            <a:ext cx="54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/>
              <a:t>4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4870030" y="4346864"/>
            <a:ext cx="54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/>
              <a:t>5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90369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976" y="182139"/>
            <a:ext cx="7158720" cy="615553"/>
          </a:xfrm>
        </p:spPr>
        <p:txBody>
          <a:bodyPr/>
          <a:lstStyle/>
          <a:p>
            <a:pPr lvl="0" defTabSz="913526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формирования и выгрузки отчета системы  АСКОП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5" name="Picture 280" descr="Росатом — Википедия">
            <a:extLst>
              <a:ext uri="{FF2B5EF4-FFF2-40B4-BE49-F238E27FC236}">
                <a16:creationId xmlns="" xmlns:a16="http://schemas.microsoft.com/office/drawing/2014/main" id="{F763E6C8-9ABC-47E6-81A6-5182214A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2489" y="99391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5B31BA9-2FD6-4354-B54D-95C71D4464BA}"/>
              </a:ext>
            </a:extLst>
          </p:cNvPr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" y="245695"/>
            <a:ext cx="15541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6850" y="2069352"/>
            <a:ext cx="879764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Открытие смены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46849" y="16384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 мин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08722" y="2069352"/>
            <a:ext cx="961910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</a:rPr>
              <a:t>Проверка  и передача терминала АСКОП кондуктору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26614" y="2674673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1808722" y="1638465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1 мин</a:t>
            </a:r>
            <a:endParaRPr lang="ru-RU" sz="105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70632" y="2658491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11821" y="2090554"/>
            <a:ext cx="961911" cy="1284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Рабочая смена. Обслуживание пассажиров, продажа билетов.</a:t>
            </a:r>
            <a:endParaRPr lang="en-US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3152894" y="1655899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480 мин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08919" y="2090554"/>
            <a:ext cx="1220644" cy="1284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Закрытие смены. передача данных о количестве  проданных билетов.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73732" y="2646934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/>
          <p:cNvSpPr txBox="1"/>
          <p:nvPr/>
        </p:nvSpPr>
        <p:spPr>
          <a:xfrm>
            <a:off x="4472901" y="1692271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20 мин</a:t>
            </a:r>
            <a:endParaRPr lang="ru-RU" sz="105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629563" y="2646934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964750" y="2090554"/>
            <a:ext cx="1164430" cy="1187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Прием и обработка информации о количестве проданных билетов.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6066829" y="1719703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720 мин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142857" y="2674673"/>
            <a:ext cx="335187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449083" y="2101804"/>
            <a:ext cx="1138552" cy="12730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</a:rPr>
              <a:t>Сверка полученной информации. Заполнение в </a:t>
            </a:r>
            <a:r>
              <a:rPr lang="ru-RU" sz="1200" dirty="0" smtClean="0">
                <a:solidFill>
                  <a:srgbClr val="002060"/>
                </a:solidFill>
              </a:rPr>
              <a:t>программу  </a:t>
            </a:r>
            <a:r>
              <a:rPr lang="ru-RU" sz="1200" dirty="0">
                <a:solidFill>
                  <a:srgbClr val="002060"/>
                </a:solidFill>
              </a:rPr>
              <a:t>путевых листов.</a:t>
            </a:r>
          </a:p>
        </p:txBody>
      </p:sp>
      <p:sp>
        <p:nvSpPr>
          <p:cNvPr id="58" name="TextBox 6"/>
          <p:cNvSpPr txBox="1"/>
          <p:nvPr/>
        </p:nvSpPr>
        <p:spPr>
          <a:xfrm>
            <a:off x="7578477" y="1775863"/>
            <a:ext cx="879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/>
              <a:t>480 мин</a:t>
            </a:r>
            <a:endParaRPr lang="ru-RU" sz="1050" dirty="0"/>
          </a:p>
        </p:txBody>
      </p:sp>
      <p:sp>
        <p:nvSpPr>
          <p:cNvPr id="59" name="Двойная стрелка влево/вправо 58"/>
          <p:cNvSpPr/>
          <p:nvPr/>
        </p:nvSpPr>
        <p:spPr>
          <a:xfrm>
            <a:off x="246494" y="5221793"/>
            <a:ext cx="8897506" cy="339436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0" name="TextBox 38"/>
          <p:cNvSpPr txBox="1"/>
          <p:nvPr/>
        </p:nvSpPr>
        <p:spPr>
          <a:xfrm>
            <a:off x="5043531" y="4745180"/>
            <a:ext cx="392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ВПП= 1702 мин. (28 ч. 37 мин ., 1.2 д)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61" name="TextBox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36ACC6-923C-4472-9CD5-C713590C8683}"/>
              </a:ext>
            </a:extLst>
          </p:cNvPr>
          <p:cNvSpPr txBox="1"/>
          <p:nvPr/>
        </p:nvSpPr>
        <p:spPr>
          <a:xfrm>
            <a:off x="494039" y="1026745"/>
            <a:ext cx="8071738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состояние проекта</a:t>
            </a:r>
            <a:endParaRPr lang="ru-RU" sz="1400" dirty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976" y="129398"/>
            <a:ext cx="6593513" cy="615553"/>
          </a:xfrm>
        </p:spPr>
        <p:txBody>
          <a:bodyPr/>
          <a:lstStyle/>
          <a:p>
            <a:pPr lvl="0" defTabSz="913526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формирования и выгрузки отчета системы  АСКОП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5" name="Picture 280" descr="Росатом — Википедия">
            <a:extLst>
              <a:ext uri="{FF2B5EF4-FFF2-40B4-BE49-F238E27FC236}">
                <a16:creationId xmlns="" xmlns:a16="http://schemas.microsoft.com/office/drawing/2014/main" id="{F763E6C8-9ABC-47E6-81A6-5182214A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2489" y="99391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5B31BA9-2FD6-4354-B54D-95C71D4464BA}"/>
              </a:ext>
            </a:extLst>
          </p:cNvPr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36ACC6-923C-4472-9CD5-C713590C8683}"/>
              </a:ext>
            </a:extLst>
          </p:cNvPr>
          <p:cNvSpPr txBox="1"/>
          <p:nvPr/>
        </p:nvSpPr>
        <p:spPr>
          <a:xfrm>
            <a:off x="529926" y="1012313"/>
            <a:ext cx="8071738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показателей в результате реализации проекта</a:t>
            </a:r>
            <a:endParaRPr lang="ru-RU" sz="1400" dirty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A292FF2-96B2-4DA7-9974-BFAC05F3C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728707"/>
              </p:ext>
            </p:extLst>
          </p:nvPr>
        </p:nvGraphicFramePr>
        <p:xfrm>
          <a:off x="154814" y="1353945"/>
          <a:ext cx="4219224" cy="479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" y="181687"/>
            <a:ext cx="15541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5A292FF2-96B2-4DA7-9974-BFAC05F3C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533301"/>
              </p:ext>
            </p:extLst>
          </p:nvPr>
        </p:nvGraphicFramePr>
        <p:xfrm>
          <a:off x="4760537" y="1353945"/>
          <a:ext cx="3996966" cy="479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677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416" y="204142"/>
            <a:ext cx="7158720" cy="615553"/>
          </a:xfrm>
        </p:spPr>
        <p:txBody>
          <a:bodyPr/>
          <a:lstStyle/>
          <a:p>
            <a:pPr lvl="0" defTabSz="913526" fontAlgn="base">
              <a:lnSpc>
                <a:spcPct val="100000"/>
              </a:lnSpc>
              <a:spcAft>
                <a:spcPct val="0"/>
              </a:spcAft>
              <a:buClr>
                <a:schemeClr val="tx2"/>
              </a:buCl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формирования и выгрузки отчета системы  АСКОП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45" name="Picture 280" descr="Росатом — Википедия">
            <a:extLst>
              <a:ext uri="{FF2B5EF4-FFF2-40B4-BE49-F238E27FC236}">
                <a16:creationId xmlns="" xmlns:a16="http://schemas.microsoft.com/office/drawing/2014/main" id="{F763E6C8-9ABC-47E6-81A6-5182214A9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2489" y="99391"/>
            <a:ext cx="670905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95B31BA9-2FD6-4354-B54D-95C71D4464BA}"/>
              </a:ext>
            </a:extLst>
          </p:cNvPr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36ACC6-923C-4472-9CD5-C713590C8683}"/>
              </a:ext>
            </a:extLst>
          </p:cNvPr>
          <p:cNvSpPr txBox="1"/>
          <p:nvPr/>
        </p:nvSpPr>
        <p:spPr>
          <a:xfrm>
            <a:off x="494039" y="1491250"/>
            <a:ext cx="8071738" cy="3416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целевых показателей</a:t>
            </a:r>
            <a:endParaRPr lang="ru-RU" sz="1400" dirty="0"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14A7BC80-C2C7-4564-A867-11859716D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22280"/>
              </p:ext>
            </p:extLst>
          </p:nvPr>
        </p:nvGraphicFramePr>
        <p:xfrm>
          <a:off x="327342" y="2230063"/>
          <a:ext cx="8405132" cy="1872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857">
                  <a:extLst>
                    <a:ext uri="{9D8B030D-6E8A-4147-A177-3AD203B41FA5}">
                      <a16:colId xmlns="" xmlns:a16="http://schemas.microsoft.com/office/drawing/2014/main" val="1721163159"/>
                    </a:ext>
                  </a:extLst>
                </a:gridCol>
                <a:gridCol w="1118507">
                  <a:extLst>
                    <a:ext uri="{9D8B030D-6E8A-4147-A177-3AD203B41FA5}">
                      <a16:colId xmlns="" xmlns:a16="http://schemas.microsoft.com/office/drawing/2014/main" val="1588396146"/>
                    </a:ext>
                  </a:extLst>
                </a:gridCol>
                <a:gridCol w="1040946">
                  <a:extLst>
                    <a:ext uri="{9D8B030D-6E8A-4147-A177-3AD203B41FA5}">
                      <a16:colId xmlns="" xmlns:a16="http://schemas.microsoft.com/office/drawing/2014/main" val="3129641170"/>
                    </a:ext>
                  </a:extLst>
                </a:gridCol>
                <a:gridCol w="1183822">
                  <a:extLst>
                    <a:ext uri="{9D8B030D-6E8A-4147-A177-3AD203B41FA5}">
                      <a16:colId xmlns="" xmlns:a16="http://schemas.microsoft.com/office/drawing/2014/main" val="3680791067"/>
                    </a:ext>
                  </a:extLst>
                </a:gridCol>
              </a:tblGrid>
              <a:tr h="5152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3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53057455"/>
                  </a:ext>
                </a:extLst>
              </a:tr>
              <a:tr h="648754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времени на формирование отчета (с учетом работы кондуктора)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</a:t>
                      </a:r>
                      <a:r>
                        <a:rPr lang="ru-RU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сут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сут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589493"/>
                  </a:ext>
                </a:extLst>
              </a:tr>
              <a:tr h="648754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ошибок при формировании отчетов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ежедневно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Отсутствие ошибок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Сокращение ошибок на 40%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CAA4909-62BB-4883-9B3A-C1722EA42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84" y="2692418"/>
            <a:ext cx="523342" cy="521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4404822-6DDB-4715-94A5-6C3F9C49787C}"/>
              </a:ext>
            </a:extLst>
          </p:cNvPr>
          <p:cNvSpPr txBox="1"/>
          <p:nvPr/>
        </p:nvSpPr>
        <p:spPr>
          <a:xfrm>
            <a:off x="391886" y="4525646"/>
            <a:ext cx="8405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 Срок реализации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30.06.2021г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3" y="121394"/>
            <a:ext cx="15541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40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0" id="{6DEC93EF-9E65-AE4D-AF29-577CCE25C2BA}" vid="{2EC9C681-5FC3-6646-9972-1309E8B19FA2}"/>
    </a:ext>
  </a:extLst>
</a:theme>
</file>

<file path=ppt/theme/theme10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?mso-contentType ?>
<p:Policy xmlns:p="office.server.policy" id="" local="true">
  <p:Name>Элемент</p:Name>
  <p:Description/>
  <p:Statement/>
  <p:PolicyItems>
    <p:PolicyItem featureId="Microsoft.Office.RecordsManagement.PolicyFeatures.PolicyAudit" staticId="0x01|937198175" UniqueId="106fca31-c6e6-4a66-b730-e63216fd6ef8">
      <p:Name>аудит</p:Name>
      <p:Description>Аудит действий пользователей, выполняемых с документами и элементами списков, и запись в журнал аудита.</p:Description>
      <p:CustomData>
        <Audit>
          <View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f4c2c1-8689-4034-8d5c-aee388c78814">Y4CSVDRETKKH-1460791907-77</_dlc_DocId>
    <_dlc_DocIdUrl xmlns="3ff4c2c1-8689-4034-8d5c-aee388c78814">
      <Url>http://home.ase-ec.ru/about/_layouts/15/DocIdRedir.aspx?ID=Y4CSVDRETKKH-1460791907-77</Url>
      <Description>Y4CSVDRETKKH-1460791907-77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6FD0086B58C643B10796A38D971115" ma:contentTypeVersion="13" ma:contentTypeDescription="Создание документа." ma:contentTypeScope="" ma:versionID="da9847a4c8ec78ec87dd07ebfd5b1c0e">
  <xsd:schema xmlns:xsd="http://www.w3.org/2001/XMLSchema" xmlns:xs="http://www.w3.org/2001/XMLSchema" xmlns:p="http://schemas.microsoft.com/office/2006/metadata/properties" xmlns:ns1="http://schemas.microsoft.com/sharepoint/v3" xmlns:ns2="3ff4c2c1-8689-4034-8d5c-aee388c78814" targetNamespace="http://schemas.microsoft.com/office/2006/metadata/properties" ma:root="true" ma:fieldsID="20b2474b27947a6f39e30fb72673d7f7" ns1:_="" ns2:_="">
    <xsd:import namespace="http://schemas.microsoft.com/sharepoint/v3"/>
    <xsd:import namespace="3ff4c2c1-8689-4034-8d5c-aee388c788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1" nillable="true" ma:displayName="Исключение из политики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4c2c1-8689-4034-8d5c-aee388c788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2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163F7-C7D0-4EB0-97DA-A49FF2904DB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AA6B6C-2C93-492D-9569-B2361757E2AF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BF9D226-30B1-4B17-AC62-9BBD90D061E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88543E-BC84-4FEA-9516-77E0D5D9919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ff4c2c1-8689-4034-8d5c-aee388c78814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89FAFA9D-2987-4270-BA7A-F57CB2662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f4c2c1-8689-4034-8d5c-aee388c78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2063</TotalTime>
  <Words>607</Words>
  <Application>Microsoft Office PowerPoint</Application>
  <PresentationFormat>Экран (4:3)</PresentationFormat>
  <Paragraphs>136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3_RDM027</vt:lpstr>
      <vt:lpstr>Тема Office</vt:lpstr>
      <vt:lpstr>4_b-default</vt:lpstr>
      <vt:lpstr>5_b-default</vt:lpstr>
      <vt:lpstr>think-cell Slide</vt:lpstr>
      <vt:lpstr>Презентация PowerPoint</vt:lpstr>
      <vt:lpstr>ПСР-проект «Оптимизация формирования и выгрузки отчета системы  АСКОП» в МУП «Транспортные линии»</vt:lpstr>
      <vt:lpstr>Оптимизация формирования и выгрузки отчета системы  АСКОП</vt:lpstr>
      <vt:lpstr>Оптимизация формирования и выгрузки отчета системы  АСКОП</vt:lpstr>
      <vt:lpstr>Оптимизация формирования и выгрузки отчета системы  АСКОП</vt:lpstr>
      <vt:lpstr>Оптимизация формирования и выгрузки отчета системы  АСКОП</vt:lpstr>
      <vt:lpstr>Оптимизация формирования и выгрузки отчета системы  АСКОП</vt:lpstr>
      <vt:lpstr>Оптимизация формирования и выгрузки отчета системы  АСКОП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User</cp:lastModifiedBy>
  <cp:revision>261</cp:revision>
  <dcterms:created xsi:type="dcterms:W3CDTF">2019-09-24T12:47:23Z</dcterms:created>
  <dcterms:modified xsi:type="dcterms:W3CDTF">2021-06-08T19:21:20Z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754a6712-42df-42a8-bb67-86cccbd87866</vt:lpwstr>
  </property>
  <property fmtid="{D5CDD505-2E9C-101B-9397-08002B2CF9AE}" pid="3" name="ContentTypeId">
    <vt:lpwstr>0x0101000D6FD0086B58C643B10796A38D971115</vt:lpwstr>
  </property>
</Properties>
</file>