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0" r:id="rId3"/>
    <p:sldMasterId id="2147483651" r:id="rId4"/>
    <p:sldMasterId id="2147483653" r:id="rId5"/>
    <p:sldMasterId id="2147483655" r:id="rId6"/>
    <p:sldMasterId id="2147483658" r:id="rId7"/>
    <p:sldMasterId id="2147483659" r:id="rId8"/>
    <p:sldMasterId id="2147483661" r:id="rId9"/>
    <p:sldMasterId id="2147483667" r:id="rId10"/>
  </p:sldMasterIdLst>
  <p:notesMasterIdLst>
    <p:notesMasterId r:id="rId12"/>
  </p:notesMasterIdLst>
  <p:handoutMasterIdLst>
    <p:handoutMasterId r:id="rId17"/>
  </p:handoutMasterIdLst>
  <p:sldIdLst>
    <p:sldId id="261" r:id="rId11"/>
    <p:sldId id="321" r:id="rId13"/>
    <p:sldId id="322" r:id="rId14"/>
    <p:sldId id="324" r:id="rId15"/>
    <p:sldId id="32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58E"/>
    <a:srgbClr val="002060"/>
    <a:srgbClr val="99FFCC"/>
    <a:srgbClr val="FF0000"/>
    <a:srgbClr val="FFA7A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4" autoAdjust="0"/>
    <p:restoredTop sz="94694"/>
  </p:normalViewPr>
  <p:slideViewPr>
    <p:cSldViewPr snapToGrid="0">
      <p:cViewPr varScale="1">
        <p:scale>
          <a:sx n="156" d="100"/>
          <a:sy n="156" d="100"/>
        </p:scale>
        <p:origin x="1144" y="100"/>
      </p:cViewPr>
      <p:guideLst>
        <p:guide orient="horz" pos="2149"/>
        <p:guide pos="2880"/>
        <p:guide pos="5468"/>
        <p:guide pos="378"/>
        <p:guide orient="horz" pos="3983"/>
        <p:guide orient="horz" pos="341"/>
        <p:guide orient="horz" pos="3983"/>
        <p:guide orient="horz" pos="1258"/>
        <p:guide orient="horz" pos="1859"/>
        <p:guide orient="horz" pos="2762"/>
        <p:guide orient="horz" pos="3527"/>
        <p:guide orient="horz" pos="979"/>
        <p:guide orient="horz" pos="833"/>
        <p:guide orient="horz" pos="272"/>
        <p:guide orient="horz" pos="609"/>
        <p:guide pos="2959"/>
        <p:guide pos="5468"/>
        <p:guide pos="677"/>
        <p:guide pos="880"/>
        <p:guide pos="1227"/>
        <p:guide pos="1388"/>
        <p:guide pos="1750"/>
        <p:guide pos="1878"/>
        <p:guide pos="2275"/>
        <p:guide pos="2457"/>
        <p:guide pos="2814"/>
        <p:guide pos="3303"/>
        <p:guide pos="3483"/>
        <p:guide pos="3847"/>
        <p:guide pos="4008"/>
        <p:guide pos="4371"/>
        <p:guide pos="4530"/>
        <p:guide pos="4895"/>
        <p:guide pos="50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5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Сокращение задолженности по социально-правовым</a:t>
            </a:r>
            <a:r>
              <a:rPr lang="ru-RU" sz="1400" baseline="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запросам</a:t>
            </a:r>
            <a:endParaRPr lang="ru-RU" sz="1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611640432482762"/>
          <c:y val="0.384463359161105"/>
          <c:w val="0.910292736569195"/>
          <c:h val="0.581731609044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Текущее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202545381411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en-US" sz="1195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80%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433510189993812"/>
                  <c:y val="0.1242855203357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en-US" sz="1195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100%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2760736"/>
        <c:axId val="1222761568"/>
      </c:barChart>
      <c:catAx>
        <c:axId val="1222760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22761568"/>
        <c:crosses val="autoZero"/>
        <c:auto val="1"/>
        <c:lblAlgn val="ctr"/>
        <c:lblOffset val="100"/>
        <c:noMultiLvlLbl val="0"/>
      </c:catAx>
      <c:valAx>
        <c:axId val="1222761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alpha val="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2276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Сокращение задолженности по тематическим</a:t>
            </a:r>
            <a:r>
              <a:rPr lang="ru-RU" sz="1400" baseline="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запросам</a:t>
            </a:r>
            <a:endParaRPr lang="ru-RU" sz="1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60387218152828"/>
          <c:y val="0.339532676679074"/>
          <c:w val="0.910292736569195"/>
          <c:h val="0.5648826031139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Текущее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373810208731e-7"/>
                  <c:y val="-0.02696990749851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1195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2%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General" sourceLinked="1"/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1195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811077396415"/>
                      <c:h val="0.0764383235725553"/>
                    </c:manualLayout>
                  </c15:layout>
                </c:ext>
              </c:extLst>
            </c:dLbl>
            <c:spPr>
              <a:noFill/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433510189993812"/>
                  <c:y val="0.1242855203357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en-US" sz="1195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60%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2760736"/>
        <c:axId val="1222761568"/>
      </c:barChart>
      <c:catAx>
        <c:axId val="1222760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22761568"/>
        <c:crosses val="autoZero"/>
        <c:auto val="1"/>
        <c:lblAlgn val="ctr"/>
        <c:lblOffset val="100"/>
        <c:noMultiLvlLbl val="0"/>
      </c:catAx>
      <c:valAx>
        <c:axId val="1222761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alpha val="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2276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Количество ответов,</a:t>
            </a:r>
            <a:r>
              <a:rPr lang="ru-RU" sz="1400" baseline="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сохраненных в базе данных</a:t>
            </a:r>
            <a:endParaRPr lang="ru-RU" sz="1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611640432482762"/>
          <c:y val="0.384463359161105"/>
          <c:w val="0.910292736569195"/>
          <c:h val="0.581731609044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Текущее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008583706171025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en-US" sz="1195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0%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433510189993812"/>
                  <c:y val="0.1242855203357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en-US" sz="1195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100%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2760736"/>
        <c:axId val="1222761568"/>
      </c:barChart>
      <c:catAx>
        <c:axId val="1222760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22761568"/>
        <c:crosses val="autoZero"/>
        <c:auto val="1"/>
        <c:lblAlgn val="ctr"/>
        <c:lblOffset val="100"/>
        <c:noMultiLvlLbl val="0"/>
      </c:catAx>
      <c:valAx>
        <c:axId val="1222761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alpha val="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2276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D725D-F742-4A6F-ACD8-C7BF259E5F9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E9394-ECE8-40A0-AB5C-4D506C3D277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887-B0A5-46AC-92FC-B244B671277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3CE2-FAB5-4301-87B4-3C99F17B1C4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FB70F-D237-4D5A-9C1F-F9AD59F6417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FB70F-D237-4D5A-9C1F-F9AD59F6417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FB70F-D237-4D5A-9C1F-F9AD59F6417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719603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EC8CAC-A4C1-46D2-824A-DB3AAAD52DF3}" type="slidenum">
              <a:rPr lang="ru-RU" sz="1000">
                <a:solidFill>
                  <a:srgbClr val="000000"/>
                </a:solidFill>
              </a:rPr>
            </a:fld>
            <a:endParaRPr lang="ru-RU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Slide Number"/>
          <p:cNvSpPr txBox="1"/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C328C1-A84F-4A39-A664-DBA00541A8C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719603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EC8CAC-A4C1-46D2-824A-DB3AAAD52DF3}" type="slidenum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/>
                <a:ea typeface="+mn-ea"/>
                <a:cs typeface="+mn-cs"/>
              </a:rPr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1399F5-BADA-4B36-AEBD-BAE89375B9F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pic>
        <p:nvPicPr>
          <p:cNvPr id="7" name="navigation8" descr="ujkm,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58511F-4FF0-4561-891C-7BBC67922174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E8DE3E-B843-40C0-893B-3A35DA17BFE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BC6261-8784-4175-B0D1-639E4FB629C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C7A086-8207-4EB0-B7D7-B01A4510EC13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41163F-0EDC-4F72-A93E-A2C935F8D5D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4F25FE-31FB-4D95-9159-CD3AC039AFF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2C6A24-F428-47B5-8CD5-F95B8372AD94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39750" y="1981199"/>
            <a:ext cx="3903663" cy="23764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1200" kern="120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  <a:endParaRPr lang="ru-RU" dirty="0"/>
          </a:p>
        </p:txBody>
      </p:sp>
      <p:sp>
        <p:nvSpPr>
          <p:cNvPr id="11" name="Рисунок 2"/>
          <p:cNvSpPr>
            <a:spLocks noGrp="1"/>
          </p:cNvSpPr>
          <p:nvPr>
            <p:ph type="pic" idx="10"/>
          </p:nvPr>
        </p:nvSpPr>
        <p:spPr>
          <a:xfrm>
            <a:off x="4697413" y="1981199"/>
            <a:ext cx="3908425" cy="23764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"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7" name="Номер слайда 3"/>
          <p:cNvSpPr txBox="1"/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rPr>
            </a:fld>
            <a:endParaRPr lang="ru-RU" sz="700" dirty="0">
              <a:solidFill>
                <a:srgbClr val="333333"/>
              </a:solidFill>
              <a:latin typeface="Arial" panose="020B0604020202090204" pitchFamily="34" charset="0"/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45C353-A132-4C4E-A23F-5E008E9AB163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F4C144-FA45-4983-B864-46D2F3CCFECD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68BE43-CDC8-4A1D-9202-20DC25374369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/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49" y="1981199"/>
            <a:ext cx="3903663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anose="020B0604020202090204" pitchFamily="34" charset="0"/>
              <a:buChar char="•"/>
              <a:defRPr lang="en-US" sz="1200" kern="1200" dirty="0">
                <a:solidFill>
                  <a:sysClr val="windowText" lastClr="000000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697413" y="1981199"/>
            <a:ext cx="3906837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anose="020B0604020202090204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ru-RU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Номер слайда 3"/>
          <p:cNvSpPr txBox="1"/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rPr>
            </a:fld>
            <a:endParaRPr lang="ru-RU" sz="700" dirty="0">
              <a:solidFill>
                <a:srgbClr val="333333"/>
              </a:solidFill>
              <a:latin typeface="Arial" panose="020B0604020202090204" pitchFamily="34" charset="0"/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9749" y="3602256"/>
            <a:ext cx="3903663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anose="020B0604020202090204" pitchFamily="34" charset="0"/>
              <a:buChar char="•"/>
              <a:defRPr lang="en-US" sz="1200" kern="1200" dirty="0">
                <a:solidFill>
                  <a:sysClr val="windowText" lastClr="000000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97413" y="3602256"/>
            <a:ext cx="3906837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anose="020B0604020202090204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4690241"/>
            <a:ext cx="3903664" cy="932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91614" y="4690241"/>
            <a:ext cx="3914224" cy="932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981201"/>
            <a:ext cx="3903663" cy="23764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692641" y="1981201"/>
            <a:ext cx="3913198" cy="23764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ru-RU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Номер слайда 3"/>
          <p:cNvSpPr txBox="1"/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rPr>
            </a:fld>
            <a:endParaRPr lang="ru-RU" sz="700" dirty="0">
              <a:solidFill>
                <a:srgbClr val="333333"/>
              </a:solidFill>
              <a:latin typeface="Arial" panose="020B0604020202090204" pitchFamily="34" charset="0"/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49" y="1981200"/>
            <a:ext cx="3903663" cy="3639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ru-RU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Номер слайда 3"/>
          <p:cNvSpPr txBox="1"/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rPr>
            </a:fld>
            <a:endParaRPr lang="ru-RU" sz="700" dirty="0">
              <a:solidFill>
                <a:srgbClr val="333333"/>
              </a:solidFill>
              <a:latin typeface="Arial" panose="020B0604020202090204" pitchFamily="34" charset="0"/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697413" y="1981200"/>
            <a:ext cx="3908425" cy="3639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981200"/>
            <a:ext cx="4733926" cy="19995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bg1"/>
                </a:solidFill>
                <a:latin typeface="Arial" panose="020B0604020202090204" pitchFamily="34" charset="0"/>
                <a:ea typeface="Rosatom Light" pitchFamily="34" charset="-52"/>
                <a:cs typeface="Arial" panose="020B060402020209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6088743"/>
            <a:ext cx="4733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4820307"/>
            <a:ext cx="4733925" cy="12641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357688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ru-RU" dirty="0"/>
              <a:t>ФИО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585608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5" y="349865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WORKING DRAFT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00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Last Modified 12.30.2014 4:54 PM Russia TZ 2 Standard Time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796" y="668956"/>
            <a:ext cx="2872217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Printed 12.5.2014 2:43 AM Russia TZ 2 Standard Time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18" y="5030928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Тип документа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18" y="5304665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Дата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/>
              <a:ea typeface="+mn-ea"/>
              <a:cs typeface="+mn-cs"/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388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36" y="4617893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18" y="2119328"/>
            <a:ext cx="1255377" cy="90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/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C328C1-A84F-4A39-A664-DBA00541A8C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/>
              <a:ea typeface="+mn-ea"/>
              <a:cs typeface="+mn-cs"/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1256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/>
          <p:nvPr userDrawn="1"/>
        </p:nvSpPr>
        <p:spPr>
          <a:xfrm>
            <a:off x="8687636" y="6826800"/>
            <a:ext cx="176123" cy="133200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marL="0" marR="0" lvl="0" indent="0" algn="r" defTabSz="872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90204"/>
                <a:ea typeface="+mn-ea"/>
                <a:cs typeface="+mn-cs"/>
              </a:rPr>
              <a:t>‹#›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panose="020B0604020202090204"/>
              <a:ea typeface="+mn-ea"/>
              <a:cs typeface="+mn-cs"/>
            </a:endParaRPr>
          </a:p>
          <a:p>
            <a:pPr marL="0" marR="0" lvl="0" indent="0" algn="r" defTabSz="872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panose="020B0604020202090204"/>
              <a:ea typeface="+mn-ea"/>
              <a:cs typeface="+mn-cs"/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4" name="Slide Number"/>
          <p:cNvSpPr txBox="1"/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C328C1-A84F-4A39-A664-DBA00541A8C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Masters/_rels/slideMaster5.xml.rels><?xml version="1.0" encoding="UTF-8" standalone="yes"?>
<Relationships xmlns="http://schemas.openxmlformats.org/package/2006/relationships"><Relationship Id="rId4" Type="http://schemas.openxmlformats.org/officeDocument/2006/relationships/theme" Target="../theme/theme5.xml"/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7" Type="http://schemas.openxmlformats.org/officeDocument/2006/relationships/image" Target="../media/image8.png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9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233" y="454025"/>
            <a:ext cx="2717140" cy="10082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941" y="408156"/>
            <a:ext cx="1406800" cy="5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941" y="408156"/>
            <a:ext cx="1406800" cy="5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941" y="408156"/>
            <a:ext cx="1406800" cy="5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941" y="408156"/>
            <a:ext cx="1406800" cy="5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23" y="1980946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Last Modified 12.30.2014 4:54 PM Russia TZ 2 Standard Time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12653" y="4197986"/>
            <a:ext cx="1920150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Printed 12.5.2014 2:43 AM Russia TZ 2 Standard Time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6" y="2753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90204"/>
                <a:ea typeface="+mn-ea"/>
                <a:cs typeface="+mn-cs"/>
              </a:rPr>
              <a:t>TRACKER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90204"/>
              <a:ea typeface="+mn-ea"/>
              <a:cs typeface="+mn-cs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344930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179260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Unit of measure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217930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40525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179260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marL="104775" marR="0" lvl="0" indent="-104775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/>
                <a:ea typeface="+mn-ea"/>
                <a:cs typeface="+mn-cs"/>
              </a:rPr>
              <a:t>1 Сноска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/>
              <a:ea typeface="+mn-ea"/>
              <a:cs typeface="+mn-cs"/>
            </a:endParaRP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665" marR="0" lvl="0" indent="-621665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4840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/>
                <a:ea typeface="+mn-ea"/>
                <a:cs typeface="+mn-cs"/>
              </a:rPr>
              <a:t>ИСТОЧНИК: источник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/>
              <a:ea typeface="+mn-ea"/>
              <a:cs typeface="+mn-cs"/>
            </a:endParaRPr>
          </a:p>
        </p:txBody>
      </p:sp>
      <p:grpSp>
        <p:nvGrpSpPr>
          <p:cNvPr id="15" name="ACET" hidden="1"/>
          <p:cNvGrpSpPr/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90204"/>
                  <a:ea typeface="+mn-ea"/>
                  <a:cs typeface="+mn-cs"/>
                </a:rPr>
                <a:t>Title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90204"/>
                  <a:ea typeface="+mn-ea"/>
                  <a:cs typeface="+mn-cs"/>
                </a:rPr>
                <a:t>Unit of measure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90204"/>
                <a:ea typeface="+mn-ea"/>
                <a:cs typeface="+mn-cs"/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8323" y="42452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2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l" defTabSz="913130" rtl="0" eaLnBrk="1" fontAlgn="base" hangingPunct="1">
        <a:spcBef>
          <a:spcPct val="0"/>
        </a:spcBef>
        <a:spcAft>
          <a:spcPct val="0"/>
        </a:spcAft>
        <a:tabLst>
          <a:tab pos="363855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2pPr>
      <a:lvl3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3pPr>
      <a:lvl4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4pPr>
      <a:lvl5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5pPr>
      <a:lvl6pPr marL="466725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6pPr>
      <a:lvl7pPr marL="932815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7pPr>
      <a:lvl8pPr marL="1399540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8pPr>
      <a:lvl9pPr marL="1865630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9pPr>
    </p:titleStyle>
    <p:bodyStyle>
      <a:lvl1pPr marL="0" indent="0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485" indent="-1962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9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66725" indent="-26733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9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26745" indent="-158750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9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65175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65175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6pPr>
      <a:lvl7pPr marL="765175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7pPr>
      <a:lvl8pPr marL="765175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8pPr>
      <a:lvl9pPr marL="765175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725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15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540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630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355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9080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170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95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C25FF4-21E9-41B0-81DE-DEE261383BF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3.xml"/><Relationship Id="rId4" Type="http://schemas.openxmlformats.org/officeDocument/2006/relationships/image" Target="../media/image15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23.xml"/><Relationship Id="rId7" Type="http://schemas.openxmlformats.org/officeDocument/2006/relationships/themeOverride" Target="../theme/themeOverride1.xml"/><Relationship Id="rId6" Type="http://schemas.openxmlformats.org/officeDocument/2006/relationships/image" Target="../media/image19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5760640"/>
            <a:ext cx="9144000" cy="11247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68" y="13504"/>
            <a:ext cx="5425168" cy="675877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358" y="517143"/>
            <a:ext cx="1987284" cy="23042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8" y="164874"/>
            <a:ext cx="960587" cy="960587"/>
          </a:xfrm>
          <a:prstGeom prst="rect">
            <a:avLst/>
          </a:prstGeom>
        </p:spPr>
      </p:pic>
      <p:sp>
        <p:nvSpPr>
          <p:cNvPr id="27" name="TextBox 65"/>
          <p:cNvSpPr txBox="1">
            <a:spLocks noChangeArrowheads="1"/>
          </p:cNvSpPr>
          <p:nvPr/>
        </p:nvSpPr>
        <p:spPr bwMode="auto">
          <a:xfrm>
            <a:off x="954073" y="3151336"/>
            <a:ext cx="7341990" cy="169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ctr" defTabSz="9328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0" u="none" kern="0" dirty="0">
                <a:solidFill>
                  <a:srgbClr val="3E87BD">
                    <a:lumMod val="75000"/>
                  </a:srgb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«Эффективный регион» </a:t>
            </a:r>
            <a:endParaRPr lang="ru-RU" altLang="ru-RU" sz="2800" b="0" u="none" kern="0" dirty="0">
              <a:solidFill>
                <a:srgbClr val="3E87BD">
                  <a:lumMod val="75000"/>
                </a:srgb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algn="ctr" defTabSz="9328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800" b="0" u="none" kern="0" dirty="0">
              <a:solidFill>
                <a:srgbClr val="3E87BD">
                  <a:lumMod val="75000"/>
                </a:srgb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algn="ctr" defTabSz="9328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u="none" kern="0" dirty="0" err="1">
                <a:solidFill>
                  <a:srgbClr val="3E87BD">
                    <a:lumMod val="75000"/>
                  </a:srgb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Обоянский</a:t>
            </a:r>
            <a:r>
              <a:rPr lang="ru-RU" altLang="ru-RU" sz="2400" u="none" kern="0" dirty="0">
                <a:solidFill>
                  <a:srgbClr val="3E87BD">
                    <a:lumMod val="75000"/>
                  </a:srgb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 район</a:t>
            </a:r>
            <a:endParaRPr lang="ru-RU" altLang="ru-RU" sz="2400" u="none" kern="0" dirty="0">
              <a:solidFill>
                <a:srgbClr val="3E87BD">
                  <a:lumMod val="75000"/>
                </a:srgb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algn="ctr" defTabSz="9328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u="none" kern="0" dirty="0">
                <a:solidFill>
                  <a:srgbClr val="3E87BD">
                    <a:lumMod val="75000"/>
                  </a:srgb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Курской области</a:t>
            </a:r>
            <a:endParaRPr lang="ru-RU" altLang="ru-RU" sz="2400" u="none" kern="0" dirty="0">
              <a:solidFill>
                <a:srgbClr val="3E87BD">
                  <a:lumMod val="75000"/>
                </a:srgb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31" y="4807460"/>
            <a:ext cx="1344160" cy="19063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5760640"/>
            <a:ext cx="9144000" cy="11247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361" y="-34698"/>
            <a:ext cx="5696262" cy="689269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7" name="TextBox 65"/>
          <p:cNvSpPr txBox="1">
            <a:spLocks noChangeArrowheads="1"/>
          </p:cNvSpPr>
          <p:nvPr/>
        </p:nvSpPr>
        <p:spPr bwMode="auto">
          <a:xfrm>
            <a:off x="1158754" y="2963479"/>
            <a:ext cx="6826491" cy="16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ctr" defTabSz="9328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800" b="0" u="none" kern="0" dirty="0">
              <a:solidFill>
                <a:srgbClr val="3E87BD">
                  <a:lumMod val="75000"/>
                </a:srgb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algn="ctr" defTabSz="9328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u="none" kern="0" dirty="0">
                <a:solidFill>
                  <a:srgbClr val="3E87BD">
                    <a:lumMod val="75000"/>
                  </a:srgb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Проект </a:t>
            </a:r>
            <a:endParaRPr lang="ru-RU" altLang="ru-RU" sz="2400" u="none" kern="0" dirty="0">
              <a:solidFill>
                <a:srgbClr val="3E87BD">
                  <a:lumMod val="75000"/>
                </a:srgb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algn="ctr" defTabSz="9328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u="none" kern="0" dirty="0">
                <a:solidFill>
                  <a:srgbClr val="3E87BD">
                    <a:lumMod val="75000"/>
                  </a:srgb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«Оптимизация процесса исполнения запросов внешних организация»</a:t>
            </a:r>
            <a:endParaRPr lang="ru-RU" altLang="ru-RU" sz="2400" u="none" kern="0" dirty="0">
              <a:solidFill>
                <a:srgbClr val="3E87BD">
                  <a:lumMod val="75000"/>
                </a:srgb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20" y="1044951"/>
            <a:ext cx="1344160" cy="19063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47410"/>
            <a:ext cx="7564210" cy="553998"/>
          </a:xfrm>
        </p:spPr>
        <p:txBody>
          <a:bodyPr/>
          <a:lstStyle/>
          <a:p>
            <a:pPr marR="0" lvl="0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Обоянский</a:t>
            </a:r>
            <a:r>
              <a:rPr lang="ru-RU" sz="20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район   </a:t>
            </a:r>
            <a:br>
              <a:rPr lang="ru-RU" sz="20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 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Оптимизация процесса исполнения запросов внешних организаций</a:t>
            </a:r>
            <a:endParaRPr lang="ru-RU" sz="1600" b="1" dirty="0">
              <a:solidFill>
                <a:srgbClr val="002060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494039" y="782720"/>
            <a:ext cx="8143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" y="108081"/>
            <a:ext cx="446080" cy="6326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849" y="122889"/>
            <a:ext cx="617846" cy="6178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" y="1163411"/>
            <a:ext cx="8943309" cy="49943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47410"/>
            <a:ext cx="7564210" cy="553998"/>
          </a:xfrm>
        </p:spPr>
        <p:txBody>
          <a:bodyPr/>
          <a:lstStyle/>
          <a:p>
            <a:pPr marR="0" lvl="0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Обоянский</a:t>
            </a:r>
            <a:r>
              <a:rPr lang="ru-RU" sz="20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район   </a:t>
            </a:r>
            <a:br>
              <a:rPr lang="ru-RU" sz="20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Оптимизация процесса исполнения запросов внешних организаций</a:t>
            </a:r>
            <a:endParaRPr lang="ru-RU" sz="1600" b="1" dirty="0">
              <a:solidFill>
                <a:srgbClr val="002060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494039" y="782720"/>
            <a:ext cx="8143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" y="108081"/>
            <a:ext cx="446080" cy="632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696" y="952063"/>
            <a:ext cx="287085" cy="10186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1274" y="1310225"/>
            <a:ext cx="1405002" cy="4899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34781" y="966488"/>
            <a:ext cx="2745906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9705" indent="-179705">
              <a:spcAft>
                <a:spcPts val="4800"/>
              </a:spcAft>
              <a:buFont typeface="Arial" panose="020B0604020202090204" pitchFamily="34" charset="0"/>
              <a:buChar char="•"/>
            </a:pPr>
            <a:r>
              <a:rPr lang="ru-RU" sz="1200" dirty="0"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разработан шаблон ответа на запросы, который позволяет упростить ввод необходимых данных, сохраняя ранее введенные данные по организациям в справочнике</a:t>
            </a:r>
            <a:endParaRPr lang="ru-RU" sz="1000" dirty="0"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1274" y="2757107"/>
            <a:ext cx="1405002" cy="4899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1274" y="4288503"/>
            <a:ext cx="1405002" cy="4899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932" y="3876099"/>
            <a:ext cx="287085" cy="101862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932" y="2414081"/>
            <a:ext cx="287085" cy="101862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849" y="122889"/>
            <a:ext cx="617846" cy="61784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932" y="5338117"/>
            <a:ext cx="287085" cy="101862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1274" y="5585357"/>
            <a:ext cx="1405002" cy="48992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96796" y="1323269"/>
            <a:ext cx="259022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9705" indent="-179705">
              <a:spcAft>
                <a:spcPts val="4800"/>
              </a:spcAft>
              <a:buFont typeface="Arial" panose="020B0604020202090204" pitchFamily="34" charset="0"/>
              <a:buChar char="•"/>
            </a:pPr>
            <a:r>
              <a:rPr lang="ru-RU" sz="1200" dirty="0"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отсутствие шаблона ответа на запросы внешних организаций</a:t>
            </a:r>
            <a:endParaRPr lang="ru-RU" sz="1000" dirty="0"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96794" y="2678901"/>
            <a:ext cx="259022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9705" indent="-179705">
              <a:spcAft>
                <a:spcPts val="4800"/>
              </a:spcAft>
              <a:buFont typeface="Arial" panose="020B0604020202090204" pitchFamily="34" charset="0"/>
              <a:buChar char="•"/>
            </a:pPr>
            <a:r>
              <a:rPr lang="ru-RU" sz="1200" dirty="0"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ежедневное поступление до 10 запросов от внешних организаций</a:t>
            </a:r>
            <a:endParaRPr lang="ru-RU" sz="1200" dirty="0"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96794" y="5599484"/>
            <a:ext cx="259022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9705" indent="-179705">
              <a:spcAft>
                <a:spcPts val="4800"/>
              </a:spcAft>
              <a:buFont typeface="Arial" panose="020B0604020202090204" pitchFamily="34" charset="0"/>
              <a:buChar char="•"/>
            </a:pPr>
            <a:r>
              <a:rPr lang="ru-RU" sz="1200" dirty="0"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недостаточное количество работников архивного отдела</a:t>
            </a:r>
            <a:endParaRPr lang="ru-RU" sz="1200" dirty="0"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96794" y="4205123"/>
            <a:ext cx="259022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9705" indent="-179705">
              <a:spcAft>
                <a:spcPts val="4800"/>
              </a:spcAft>
              <a:buFont typeface="Arial" panose="020B0604020202090204" pitchFamily="34" charset="0"/>
              <a:buChar char="•"/>
            </a:pPr>
            <a:r>
              <a:rPr lang="ru-RU" sz="1200" dirty="0"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большое количество неисполненных запросов из ПФ РФ, поступивших ранее</a:t>
            </a:r>
            <a:endParaRPr lang="ru-RU" sz="1000" dirty="0"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34779" y="2401901"/>
            <a:ext cx="2745908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9705" indent="-179705">
              <a:spcAft>
                <a:spcPts val="4800"/>
              </a:spcAft>
              <a:buFont typeface="Arial" panose="020B0604020202090204" pitchFamily="34" charset="0"/>
              <a:buChar char="•"/>
            </a:pPr>
            <a:r>
              <a:rPr lang="ru-RU" sz="1200" dirty="0"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за счет использования шаблона ответа на запросы и оптимизации системы адресного хранения фондов удается своевременно отвечать на вновь поступившие запросы</a:t>
            </a:r>
            <a:endParaRPr lang="ru-RU" sz="1000" dirty="0"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38160" y="5524262"/>
            <a:ext cx="274590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9705" indent="-179705">
              <a:spcAft>
                <a:spcPts val="4800"/>
              </a:spcAft>
              <a:buFont typeface="Arial" panose="020B0604020202090204" pitchFamily="34" charset="0"/>
              <a:buChar char="•"/>
            </a:pPr>
            <a:r>
              <a:rPr lang="ru-RU" sz="1200" dirty="0"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достигнута договоренность с Главой МО о введении штатной единицы в архивный отдел</a:t>
            </a:r>
            <a:endParaRPr lang="ru-RU" sz="1000" dirty="0"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34779" y="3928123"/>
            <a:ext cx="2745908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9705" indent="-179705">
              <a:spcAft>
                <a:spcPts val="4800"/>
              </a:spcAft>
              <a:buFont typeface="Arial" panose="020B0604020202090204" pitchFamily="34" charset="0"/>
              <a:buChar char="•"/>
            </a:pPr>
            <a:r>
              <a:rPr lang="ru-RU" sz="1200" dirty="0"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использование шаблона и проработка актуализации с ПФ РФ ранее поданных запросов, позволило значительно сократить задолженность по неисполненным запросам</a:t>
            </a:r>
            <a:endParaRPr lang="ru-RU" sz="1200" dirty="0"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47410"/>
            <a:ext cx="7564210" cy="553998"/>
          </a:xfrm>
        </p:spPr>
        <p:txBody>
          <a:bodyPr/>
          <a:lstStyle/>
          <a:p>
            <a:pPr marR="0" lvl="0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Обоянский</a:t>
            </a:r>
            <a:r>
              <a:rPr lang="ru-RU" sz="20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район   </a:t>
            </a:r>
            <a:br>
              <a:rPr lang="ru-RU" sz="20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 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Оптимизация процесса исполнения запросов внешних организаций</a:t>
            </a:r>
            <a:endParaRPr lang="ru-RU" sz="1600" b="1" dirty="0">
              <a:solidFill>
                <a:srgbClr val="002060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494039" y="782720"/>
            <a:ext cx="8143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" y="108081"/>
            <a:ext cx="446080" cy="6326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849" y="122889"/>
            <a:ext cx="617846" cy="617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256" y="1620609"/>
            <a:ext cx="3197435" cy="3678011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graphicFrame>
        <p:nvGraphicFramePr>
          <p:cNvPr id="9" name="Диаграмма 8"/>
          <p:cNvGraphicFramePr/>
          <p:nvPr/>
        </p:nvGraphicFramePr>
        <p:xfrm>
          <a:off x="3743325" y="864033"/>
          <a:ext cx="2539093" cy="2261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6249761" y="2220665"/>
          <a:ext cx="2477983" cy="2261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928382" y="3878015"/>
          <a:ext cx="2539093" cy="2261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кст картинк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Диаграмма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Presentation_4x3_white_template</Template>
  <TotalTime>0</TotalTime>
  <Words>1145</Words>
  <Application>WPS Presentation</Application>
  <PresentationFormat>Экран (4:3)</PresentationFormat>
  <Paragraphs>34</Paragraphs>
  <Slides>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5</vt:i4>
      </vt:variant>
    </vt:vector>
  </HeadingPairs>
  <TitlesOfParts>
    <vt:vector size="29" baseType="lpstr">
      <vt:lpstr>Arial</vt:lpstr>
      <vt:lpstr>SimSun</vt:lpstr>
      <vt:lpstr>Wingdings</vt:lpstr>
      <vt:lpstr>Arial</vt:lpstr>
      <vt:lpstr>Rosatom Light</vt:lpstr>
      <vt:lpstr>Thonburi</vt:lpstr>
      <vt:lpstr>Montserrat</vt:lpstr>
      <vt:lpstr>苹方-简</vt:lpstr>
      <vt:lpstr>Calibri</vt:lpstr>
      <vt:lpstr>Helvetica Neue</vt:lpstr>
      <vt:lpstr>微软雅黑</vt:lpstr>
      <vt:lpstr>汉仪旗黑</vt:lpstr>
      <vt:lpstr>Arial Unicode MS</vt:lpstr>
      <vt:lpstr>Calibri Light</vt:lpstr>
      <vt:lpstr>宋体-简</vt:lpstr>
      <vt:lpstr>Титульный слайд</vt:lpstr>
      <vt:lpstr>Перебивочный слайд</vt:lpstr>
      <vt:lpstr>Текст картинка</vt:lpstr>
      <vt:lpstr>Текст</vt:lpstr>
      <vt:lpstr>Диаграмма</vt:lpstr>
      <vt:lpstr>Текст диаграмма</vt:lpstr>
      <vt:lpstr>Заключительный слайд</vt:lpstr>
      <vt:lpstr>3_RDM027</vt:lpstr>
      <vt:lpstr>Тема Office</vt:lpstr>
      <vt:lpstr>PowerPoint 演示文稿</vt:lpstr>
      <vt:lpstr>PowerPoint 演示文稿</vt:lpstr>
      <vt:lpstr>  Обоянский район      Оптимизация процесса исполнения запросов внешних организаций</vt:lpstr>
      <vt:lpstr> Обоянский район     Оптимизация процесса исполнения запросов внешних организаций</vt:lpstr>
      <vt:lpstr>  Обоянский район      Оптимизация процесса исполнения запросов внешних организаций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alexander</cp:lastModifiedBy>
  <cp:revision>256</cp:revision>
  <dcterms:created xsi:type="dcterms:W3CDTF">2022-07-25T11:10:19Z</dcterms:created>
  <dcterms:modified xsi:type="dcterms:W3CDTF">2022-07-25T11:10:19Z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754a6712-42df-42a8-bb67-86cccbd87866</vt:lpwstr>
  </property>
  <property fmtid="{D5CDD505-2E9C-101B-9397-08002B2CF9AE}" pid="3" name="ContentTypeId">
    <vt:lpwstr>0x0101000D6FD0086B58C643B10796A38D971115</vt:lpwstr>
  </property>
  <property fmtid="{D5CDD505-2E9C-101B-9397-08002B2CF9AE}" pid="4" name="KSOProductBuildVer">
    <vt:lpwstr>1033-3.2.0.6370</vt:lpwstr>
  </property>
</Properties>
</file>