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0" r:id="rId3"/>
    <p:sldMasterId id="2147483651" r:id="rId4"/>
    <p:sldMasterId id="2147483653" r:id="rId5"/>
    <p:sldMasterId id="2147483655" r:id="rId6"/>
    <p:sldMasterId id="2147483658" r:id="rId7"/>
    <p:sldMasterId id="2147483659" r:id="rId8"/>
    <p:sldMasterId id="2147483661" r:id="rId9"/>
    <p:sldMasterId id="2147483667" r:id="rId10"/>
  </p:sldMasterIdLst>
  <p:notesMasterIdLst>
    <p:notesMasterId r:id="rId12"/>
  </p:notesMasterIdLst>
  <p:handoutMasterIdLst>
    <p:handoutMasterId r:id="rId18"/>
  </p:handoutMasterIdLst>
  <p:sldIdLst>
    <p:sldId id="261" r:id="rId11"/>
    <p:sldId id="313" r:id="rId13"/>
    <p:sldId id="314" r:id="rId14"/>
    <p:sldId id="319" r:id="rId15"/>
    <p:sldId id="318" r:id="rId16"/>
    <p:sldId id="32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58E"/>
    <a:srgbClr val="002060"/>
    <a:srgbClr val="99FFCC"/>
    <a:srgbClr val="FF0000"/>
    <a:srgbClr val="FFA7A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4" autoAdjust="0"/>
    <p:restoredTop sz="94694"/>
  </p:normalViewPr>
  <p:slideViewPr>
    <p:cSldViewPr snapToGrid="0">
      <p:cViewPr varScale="1">
        <p:scale>
          <a:sx n="156" d="100"/>
          <a:sy n="156" d="100"/>
        </p:scale>
        <p:origin x="1144" y="100"/>
      </p:cViewPr>
      <p:guideLst>
        <p:guide orient="horz" pos="2149"/>
        <p:guide pos="2880"/>
        <p:guide pos="5468"/>
        <p:guide pos="378"/>
        <p:guide orient="horz" pos="3983"/>
        <p:guide orient="horz" pos="341"/>
        <p:guide orient="horz" pos="3983"/>
        <p:guide orient="horz" pos="1259"/>
        <p:guide orient="horz" pos="1859"/>
        <p:guide orient="horz" pos="2762"/>
        <p:guide orient="horz" pos="3527"/>
        <p:guide orient="horz" pos="979"/>
        <p:guide orient="horz" pos="833"/>
        <p:guide orient="horz" pos="272"/>
        <p:guide orient="horz" pos="609"/>
        <p:guide pos="2959"/>
        <p:guide pos="5468"/>
        <p:guide pos="677"/>
        <p:guide pos="880"/>
        <p:guide pos="1227"/>
        <p:guide pos="1388"/>
        <p:guide pos="1750"/>
        <p:guide pos="1878"/>
        <p:guide pos="2275"/>
        <p:guide pos="2457"/>
        <p:guide pos="2814"/>
        <p:guide pos="3303"/>
        <p:guide pos="3483"/>
        <p:guide pos="3847"/>
        <p:guide pos="4008"/>
        <p:guide pos="4371"/>
        <p:guide pos="4530"/>
        <p:guide pos="4923"/>
        <p:guide pos="50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Сокращение времени поиска информации по запросам (рабочие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дни)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11640432482762"/>
          <c:y val="0.384463359161105"/>
          <c:w val="0.910292736569195"/>
          <c:h val="0.581731609044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0254538141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1 день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03617195143"/>
                  <c:y val="0.0962036305129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1/3 дня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Сокращение времени поиска информации в рамках исполнения запросов по НСА (рабочие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дни)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>
        <c:manualLayout>
          <c:xMode val="edge"/>
          <c:yMode val="edge"/>
          <c:x val="0.106990005379012"/>
          <c:y val="0.004810181525645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56005228885199"/>
          <c:y val="0.357877505508037"/>
          <c:w val="0.91297649960584"/>
          <c:h val="0.541108682453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202545381411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1 день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03617195143"/>
                  <c:y val="0.0962036305129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>
                        <a:solidFill>
                          <a:schemeClr val="bg1"/>
                        </a:solidFill>
                      </a:rPr>
                      <a:t>1/3 дня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Организация</a:t>
            </a:r>
            <a:r>
              <a:rPr lang="ru-RU" sz="1400" baseline="0" dirty="0"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рабочих мест и мест хранения</a:t>
            </a:r>
            <a:endParaRPr lang="ru-RU" sz="1400" dirty="0">
              <a:solidFill>
                <a:schemeClr val="tx1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3034525320366"/>
          <c:y val="0.368792746229421"/>
          <c:w val="0.904629204217069"/>
          <c:h val="0.582406346697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0433520684266686"/>
                  <c:y val="-0.06084240401140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195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95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0</a:t>
                    </a:r>
                    <a:endParaRPr lang="en-US" sz="1195" b="0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195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894079705955"/>
                      <c:h val="0.1276707470379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424799237233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767bff0f-0d4e-46a3-b784-25e9761de226}" type="VALUE">
                      <a:t>[VALUE]</a:t>
                    </a:fld>
                    <a:endParaRPr lang="en-US" b="0" i="0" u="none" strike="noStrike" baseline="0" smtClean="0">
                      <a:solidFill>
                        <a:schemeClr val="bg1"/>
                      </a:solidFill>
                      <a:latin typeface="Arial" panose="020B0604020202090204" pitchFamily="34" charset="0"/>
                      <a:ea typeface="Arial" panose="020B060402020209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760736"/>
        <c:axId val="1222761568"/>
      </c:barChart>
      <c:catAx>
        <c:axId val="122276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1568"/>
        <c:crosses val="autoZero"/>
        <c:auto val="1"/>
        <c:lblAlgn val="ctr"/>
        <c:lblOffset val="100"/>
        <c:noMultiLvlLbl val="0"/>
      </c:catAx>
      <c:valAx>
        <c:axId val="1222761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227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D725D-F742-4A6F-ACD8-C7BF259E5F9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E9394-ECE8-40A0-AB5C-4D506C3D27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34887-B0A5-46AC-92FC-B244B671277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3CE2-FAB5-4301-87B4-3C99F17B1C4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FB70F-D237-4D5A-9C1F-F9AD59F6417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EC8CAC-A4C1-46D2-824A-DB3AAAD52DF3}" type="slidenum">
              <a:rPr lang="ru-RU" sz="1000">
                <a:solidFill>
                  <a:srgbClr val="000000"/>
                </a:solidFill>
              </a:rPr>
            </a:fld>
            <a:endParaRPr lang="ru-RU" sz="1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719603" y="6566446"/>
            <a:ext cx="213009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EC8CAC-A4C1-46D2-824A-DB3AAAD52DF3}" type="slidenum"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1399F5-BADA-4B36-AEBD-BAE89375B9F8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pic>
        <p:nvPicPr>
          <p:cNvPr id="7" name="navigation8" descr="ujkm,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58511F-4FF0-4561-891C-7BBC6792217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0E8DE3E-B843-40C0-893B-3A35DA17BF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BC6261-8784-4175-B0D1-639E4FB629C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C7A086-8207-4EB0-B7D7-B01A4510EC1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D41163F-0EDC-4F72-A93E-A2C935F8D5D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4F25FE-31FB-4D95-9159-CD3AC039AFF6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2C6A24-F428-47B5-8CD5-F95B8372AD94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539750" y="1981199"/>
            <a:ext cx="3903663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1200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idx="10"/>
          </p:nvPr>
        </p:nvSpPr>
        <p:spPr>
          <a:xfrm>
            <a:off x="4697413" y="1981199"/>
            <a:ext cx="3908425" cy="23764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"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7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45C353-A132-4C4E-A23F-5E008E9AB163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F4C144-FA45-4983-B864-46D2F3CCFECD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68BE43-CDC8-4A1D-9202-20DC25374369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003274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3274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39749" y="1981199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697413" y="1981199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9749" y="3602256"/>
            <a:ext cx="3903663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ysClr val="windowText" lastClr="000000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97413" y="3602256"/>
            <a:ext cx="3906837" cy="151086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4690241"/>
            <a:ext cx="390366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691614" y="4690241"/>
            <a:ext cx="3914224" cy="9326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981201"/>
            <a:ext cx="3903663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692641" y="1981201"/>
            <a:ext cx="3913198" cy="23764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49" y="1981200"/>
            <a:ext cx="3903663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39750" y="541338"/>
            <a:ext cx="5567363" cy="459206"/>
          </a:xfrm>
          <a:prstGeom prst="rect">
            <a:avLst/>
          </a:prstGeom>
        </p:spPr>
        <p:txBody>
          <a:bodyPr lIns="0" tIns="0" rIns="0" bIns="0"/>
          <a:lstStyle>
            <a:lvl1pPr>
              <a:defRPr lang="ru-RU" sz="3200" b="1" kern="12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r>
              <a:rPr lang="ru-RU" dirty="0"/>
              <a:t>Заголовок</a:t>
            </a:r>
            <a:endParaRPr lang="ru-R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49" y="6170204"/>
            <a:ext cx="47339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4" name="Номер слайда 3"/>
          <p:cNvSpPr txBox="1"/>
          <p:nvPr userDrawn="1"/>
        </p:nvSpPr>
        <p:spPr>
          <a:xfrm>
            <a:off x="8026400" y="6170204"/>
            <a:ext cx="579438" cy="14645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7563AF-3E27-4699-B4F1-10C22348B958}" type="slidenum">
              <a:rPr lang="ru-RU" sz="70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rPr>
            </a:fld>
            <a:endParaRPr lang="ru-RU" sz="700" dirty="0">
              <a:solidFill>
                <a:srgbClr val="333333"/>
              </a:solidFill>
              <a:latin typeface="Arial" panose="020B0604020202090204" pitchFamily="34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697413" y="1981200"/>
            <a:ext cx="3908425" cy="36392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1981200"/>
            <a:ext cx="4733926" cy="19995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lang="en-US" sz="4600" b="1" kern="1200" dirty="0">
                <a:solidFill>
                  <a:schemeClr val="bg1"/>
                </a:solidFill>
                <a:latin typeface="Arial" panose="020B0604020202090204" pitchFamily="34" charset="0"/>
                <a:ea typeface="Rosatom Light" pitchFamily="34" charset="-52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6088743"/>
            <a:ext cx="4733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820307"/>
            <a:ext cx="4733925" cy="126412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Основная информация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35768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ФИО</a:t>
            </a:r>
            <a:endParaRPr lang="ru-RU" dirty="0"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585608"/>
            <a:ext cx="4733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WORKING DRAFT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6" y="668956"/>
            <a:ext cx="2872217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Printed 12.5.2014 2:43 AM Russia TZ 2 Standard Time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18" y="5030928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Тип документа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18" y="5304665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Дата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88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893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18" y="2119328"/>
            <a:ext cx="1255377" cy="9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1256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/>
          <p:nvPr userDrawn="1"/>
        </p:nvSpPr>
        <p:spPr>
          <a:xfrm>
            <a:off x="8687636" y="6826800"/>
            <a:ext cx="176123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872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‹#›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  <a:p>
            <a:pPr marL="0" marR="0" lvl="0" indent="0" algn="r" defTabSz="872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4" name="Slide Number"/>
          <p:cNvSpPr txBox="1"/>
          <p:nvPr userDrawn="1"/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C328C1-A84F-4A39-A664-DBA00541A8C6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4" Type="http://schemas.openxmlformats.org/officeDocument/2006/relationships/theme" Target="../theme/theme5.xml"/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image" Target="../media/image8.png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233" y="454025"/>
            <a:ext cx="2717140" cy="10082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941" y="408156"/>
            <a:ext cx="1406800" cy="52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23" y="1980946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Last Modified 12.30.2014 4:54 PM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12653" y="4197986"/>
            <a:ext cx="1920150" cy="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Printed 12.5.2014 2:43 AM Russia TZ 2 Standard Time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6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TRACKER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344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  <a:t>Unit of measure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2pPr>
            <a:lvl3pPr marL="1217930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3pPr>
            <a:lvl4pPr marL="140525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4pPr>
            <a:lvl5pPr marL="1792605" defTabSz="895350"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5pPr>
            <a:lvl6pPr marL="22498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6pPr>
            <a:lvl7pPr marL="27070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7pPr>
            <a:lvl8pPr marL="31642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8pPr>
            <a:lvl9pPr marL="3621405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90204" pitchFamily="34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1 Сноска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665" marR="0" lvl="0" indent="-621665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4840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rPr>
              <a:t>ИСТОЧНИК: источник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+mn-cs"/>
            </a:endParaRPr>
          </a:p>
        </p:txBody>
      </p:sp>
      <p:grpSp>
        <p:nvGrpSpPr>
          <p:cNvPr id="15" name="ACET" hidden="1"/>
          <p:cNvGrpSpPr/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90204"/>
                  <a:ea typeface="+mn-ea"/>
                  <a:cs typeface="+mn-cs"/>
                </a:rPr>
                <a:t>Title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90204"/>
                  <a:ea typeface="+mn-ea"/>
                  <a:cs typeface="+mn-cs"/>
                </a:rPr>
                <a:t>Unit of measure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90204"/>
                <a:ea typeface="+mn-ea"/>
                <a:cs typeface="+mn-cs"/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8323" y="42452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hdr="0" ftr="0" dt="0"/>
  <p:txStyles>
    <p:titleStyle>
      <a:lvl1pPr algn="l" defTabSz="913130" rtl="0" eaLnBrk="1" fontAlgn="base" hangingPunct="1">
        <a:spcBef>
          <a:spcPct val="0"/>
        </a:spcBef>
        <a:spcAft>
          <a:spcPct val="0"/>
        </a:spcAft>
        <a:tabLst>
          <a:tab pos="363855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2pPr>
      <a:lvl3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3pPr>
      <a:lvl4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4pPr>
      <a:lvl5pPr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5pPr>
      <a:lvl6pPr marL="46672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6pPr>
      <a:lvl7pPr marL="932815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7pPr>
      <a:lvl8pPr marL="139954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8pPr>
      <a:lvl9pPr marL="1865630" algn="l" defTabSz="91313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panose="020B0604020202090204" pitchFamily="34" charset="0"/>
        </a:defRPr>
      </a:lvl9pPr>
    </p:titleStyle>
    <p:bodyStyle>
      <a:lvl1pPr marL="0" indent="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485" indent="-1962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90204" pitchFamily="34" charset="0"/>
        <a:buChar char="▪"/>
        <a:defRPr sz="1600">
          <a:solidFill>
            <a:schemeClr val="tx1"/>
          </a:solidFill>
          <a:latin typeface="+mn-lt"/>
        </a:defRPr>
      </a:lvl2pPr>
      <a:lvl3pPr marL="466725" indent="-26733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–"/>
        <a:defRPr sz="1600">
          <a:solidFill>
            <a:schemeClr val="tx1"/>
          </a:solidFill>
          <a:latin typeface="+mn-lt"/>
        </a:defRPr>
      </a:lvl3pPr>
      <a:lvl4pPr marL="626745" indent="-158750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90204" pitchFamily="34" charset="0"/>
        <a:buChar char="▫"/>
        <a:defRPr sz="1600">
          <a:solidFill>
            <a:schemeClr val="tx1"/>
          </a:solidFill>
          <a:latin typeface="+mn-lt"/>
        </a:defRPr>
      </a:lvl4pPr>
      <a:lvl5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5pPr>
      <a:lvl6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6pPr>
      <a:lvl7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7pPr>
      <a:lvl8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8pPr>
      <a:lvl9pPr marL="765175" indent="-132715" algn="l" defTabSz="91313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90204" pitchFamily="34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72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1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54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63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35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08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170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95" algn="l" defTabSz="9328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0697D5-9D7A-4F1D-87E5-2C916FF3A401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C25FF4-21E9-41B0-81DE-DEE261383BF1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90204" pitchFamily="34" charset="0"/>
                <a:ea typeface="+mn-ea"/>
                <a:cs typeface="+mn-cs"/>
              </a:rPr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9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9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9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3.xml"/><Relationship Id="rId4" Type="http://schemas.openxmlformats.org/officeDocument/2006/relationships/image" Target="../media/image15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760640"/>
            <a:ext cx="9144000" cy="11247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68" y="13504"/>
            <a:ext cx="5425168" cy="675877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58" y="517143"/>
            <a:ext cx="1987284" cy="2304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" y="164874"/>
            <a:ext cx="960587" cy="960587"/>
          </a:xfrm>
          <a:prstGeom prst="rect">
            <a:avLst/>
          </a:prstGeom>
        </p:spPr>
      </p:pic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954073" y="3151336"/>
            <a:ext cx="7341990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«Эффективный регион» </a:t>
            </a: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 err="1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Курской области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31" y="4807460"/>
            <a:ext cx="1344160" cy="1906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5760640"/>
            <a:ext cx="9144000" cy="11247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22" y="13504"/>
            <a:ext cx="5696262" cy="689269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7" name="TextBox 65"/>
          <p:cNvSpPr txBox="1">
            <a:spLocks noChangeArrowheads="1"/>
          </p:cNvSpPr>
          <p:nvPr/>
        </p:nvSpPr>
        <p:spPr bwMode="auto">
          <a:xfrm>
            <a:off x="1328163" y="3012543"/>
            <a:ext cx="6487674" cy="200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 u="sng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800" b="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Проект 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  <a:p>
            <a:pPr algn="ctr" defTabSz="9328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u="none" kern="0" dirty="0">
                <a:solidFill>
                  <a:srgbClr val="3E87BD">
                    <a:lumMod val="75000"/>
                  </a:srgbClr>
                </a:solidFill>
                <a:latin typeface="Arial" panose="020B0604020202090204" pitchFamily="34" charset="0"/>
                <a:cs typeface="Arial" panose="020B0604020202090204" pitchFamily="34" charset="0"/>
              </a:rPr>
              <a:t>«Организация рабочих мест и актуализация системы архивного хранения»</a:t>
            </a:r>
            <a:endParaRPr lang="ru-RU" altLang="ru-RU" sz="2400" u="none" kern="0" dirty="0">
              <a:solidFill>
                <a:srgbClr val="3E87BD">
                  <a:lumMod val="75000"/>
                </a:srgbClr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0" y="1044951"/>
            <a:ext cx="1344160" cy="19063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Организация рабочих мест и актуализация системы архивного хранения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70" y="1269545"/>
            <a:ext cx="8804523" cy="42854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16632"/>
            <a:ext cx="7564210" cy="615553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Организация рабочих мест и актуализация системы архивного хранения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814" y="1480666"/>
            <a:ext cx="344321" cy="12217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207" y="2009368"/>
            <a:ext cx="1405002" cy="4899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34781" y="1143555"/>
            <a:ext cx="2745906" cy="22262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2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разработана схема размещения рабочих мест в новом здании архива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179705" indent="-179705">
              <a:spcAft>
                <a:spcPts val="2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определены необходимые технические средства для ведения работы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179705" indent="-179705">
              <a:spcAft>
                <a:spcPts val="2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проведены закупочные процедуры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179705" indent="-179705">
              <a:spcAft>
                <a:spcPts val="2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произведен монтаж, установка и наладка технических средств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179705" indent="-179705">
              <a:spcAft>
                <a:spcPts val="2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разработаны стандарты рабочих мест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816" y="3468497"/>
            <a:ext cx="287085" cy="101862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34781" y="3654644"/>
            <a:ext cx="259022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разработана система адресного хранилища фондов в новом здании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42931" y="1959001"/>
            <a:ext cx="25902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отсутствие организованных рабочих мест в новом здании архива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42931" y="3746976"/>
            <a:ext cx="274590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отсутствие системы адресного хранения фондов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2931" y="4890202"/>
            <a:ext cx="274590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отсутствие электронного поиска фондов, размещенных в двух зданиях архивного отдела</a:t>
            </a: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815" y="4702578"/>
            <a:ext cx="287085" cy="10186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034781" y="4705537"/>
            <a:ext cx="259022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9705" indent="-179705">
              <a:spcAft>
                <a:spcPts val="4800"/>
              </a:spcAft>
              <a:buFont typeface="Arial" panose="020B0604020202090204" pitchFamily="34" charset="0"/>
              <a:buChar char="•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создана база данных, позволяющая определить местоположение необходимого фонда: здание / отделение / шкаф / полка / фонд</a:t>
            </a:r>
            <a:endParaRPr lang="ru-RU" sz="10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207" y="3746976"/>
            <a:ext cx="1405002" cy="48992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48207" y="4966928"/>
            <a:ext cx="1405002" cy="489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Организация рабочих мест и актуализация системы архивного хранения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96" y="1212396"/>
            <a:ext cx="2209119" cy="2945491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8" y="1212396"/>
            <a:ext cx="3163561" cy="1778819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95" y="4349784"/>
            <a:ext cx="3277469" cy="1842867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8" y="4075023"/>
            <a:ext cx="3477986" cy="195561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8106" y="3901253"/>
            <a:ext cx="3333183" cy="1874195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12" y="1534889"/>
            <a:ext cx="3418187" cy="1921990"/>
          </a:xfrm>
          <a:prstGeom prst="rect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7410"/>
            <a:ext cx="7564210" cy="553998"/>
          </a:xfrm>
        </p:spPr>
        <p:txBody>
          <a:bodyPr/>
          <a:lstStyle/>
          <a:p>
            <a:pPr marR="0" lvl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Обоянский</a:t>
            </a:r>
            <a: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район   </a:t>
            </a:r>
            <a:br>
              <a:rPr lang="ru-RU" sz="20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  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90204" pitchFamily="34" charset="0"/>
                <a:cs typeface="Arial" panose="020B0604020202090204" pitchFamily="34" charset="0"/>
              </a:rPr>
              <a:t>Организация рабочих мест и актуализация системы архивного хранения</a:t>
            </a:r>
            <a:endParaRPr lang="ru-RU" sz="1600" b="1" dirty="0">
              <a:solidFill>
                <a:srgbClr val="002060"/>
              </a:solidFill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94039" y="782720"/>
            <a:ext cx="8143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" y="108081"/>
            <a:ext cx="446080" cy="6326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9" y="122889"/>
            <a:ext cx="617846" cy="617846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/>
        </p:nvGraphicFramePr>
        <p:xfrm>
          <a:off x="494039" y="898316"/>
          <a:ext cx="3114575" cy="2261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981673" y="888440"/>
          <a:ext cx="3235681" cy="240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3058205" y="3221436"/>
          <a:ext cx="2929618" cy="170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49134" y="5202554"/>
            <a:ext cx="8302980" cy="7571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Рекомендации: </a:t>
            </a:r>
            <a:endParaRPr lang="ru-RU" sz="1200" b="1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>
              <a:lnSpc>
                <a:spcPct val="90000"/>
              </a:lnSpc>
            </a:pPr>
            <a:endParaRPr lang="ru-RU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200" dirty="0">
                <a:latin typeface="Arial" panose="020B0604020202090204" pitchFamily="34" charset="0"/>
                <a:ea typeface="Montserrat" charset="0"/>
                <a:cs typeface="Arial" panose="020B0604020202090204" pitchFamily="34" charset="0"/>
              </a:rPr>
              <a:t>актуализировать информацию в базе данных размещения архивных фондов после окончания инвентаризационной проверки всех фондов архивного отдела</a:t>
            </a:r>
            <a:endParaRPr lang="en-US" sz="1200" dirty="0">
              <a:latin typeface="Arial" panose="020B0604020202090204" pitchFamily="34" charset="0"/>
              <a:ea typeface="Montserrat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кст картинк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кс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Диаграмма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Presentation_4x3_white_template</Template>
  <TotalTime>0</TotalTime>
  <Words>1251</Words>
  <Application>WPS Presentation</Application>
  <PresentationFormat>Экран (4:3)</PresentationFormat>
  <Paragraphs>40</Paragraphs>
  <Slides>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6</vt:i4>
      </vt:variant>
    </vt:vector>
  </HeadingPairs>
  <TitlesOfParts>
    <vt:vector size="30" baseType="lpstr">
      <vt:lpstr>Arial</vt:lpstr>
      <vt:lpstr>SimSun</vt:lpstr>
      <vt:lpstr>Wingdings</vt:lpstr>
      <vt:lpstr>Arial</vt:lpstr>
      <vt:lpstr>Rosatom Light</vt:lpstr>
      <vt:lpstr>Thonburi</vt:lpstr>
      <vt:lpstr>Montserrat</vt:lpstr>
      <vt:lpstr>苹方-简</vt:lpstr>
      <vt:lpstr>Calibri</vt:lpstr>
      <vt:lpstr>Helvetica Neue</vt:lpstr>
      <vt:lpstr>微软雅黑</vt:lpstr>
      <vt:lpstr>汉仪旗黑</vt:lpstr>
      <vt:lpstr>Arial Unicode MS</vt:lpstr>
      <vt:lpstr>Calibri Light</vt:lpstr>
      <vt:lpstr>宋体-简</vt:lpstr>
      <vt:lpstr>Титульный слайд</vt:lpstr>
      <vt:lpstr>Перебивочный слайд</vt:lpstr>
      <vt:lpstr>Текст картинка</vt:lpstr>
      <vt:lpstr>Текст</vt:lpstr>
      <vt:lpstr>Диаграмма</vt:lpstr>
      <vt:lpstr>Текст диаграмма</vt:lpstr>
      <vt:lpstr>Заключительный слайд</vt:lpstr>
      <vt:lpstr>3_RDM027</vt:lpstr>
      <vt:lpstr>Тема Office</vt:lpstr>
      <vt:lpstr>PowerPoint 演示文稿</vt:lpstr>
      <vt:lpstr>PowerPoint 演示文稿</vt:lpstr>
      <vt:lpstr>  Обоянский район      Организация рабочих мест и актуализация системы архивного хранения</vt:lpstr>
      <vt:lpstr>  Обоянский район     Организация рабочих мест и актуализация системы архивного хранения</vt:lpstr>
      <vt:lpstr>  Обоянский район      Организация рабочих мест и актуализация системы архивного хранения</vt:lpstr>
      <vt:lpstr>  Обоянский район      Организация рабочих мест и актуализация системы архивного хранения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alexander</cp:lastModifiedBy>
  <cp:revision>257</cp:revision>
  <dcterms:created xsi:type="dcterms:W3CDTF">2022-07-25T11:21:55Z</dcterms:created>
  <dcterms:modified xsi:type="dcterms:W3CDTF">2022-07-25T11:21:55Z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754a6712-42df-42a8-bb67-86cccbd87866</vt:lpwstr>
  </property>
  <property fmtid="{D5CDD505-2E9C-101B-9397-08002B2CF9AE}" pid="3" name="ContentTypeId">
    <vt:lpwstr>0x0101000D6FD0086B58C643B10796A38D971115</vt:lpwstr>
  </property>
  <property fmtid="{D5CDD505-2E9C-101B-9397-08002B2CF9AE}" pid="4" name="KSOProductBuildVer">
    <vt:lpwstr>1033-3.2.0.6370</vt:lpwstr>
  </property>
</Properties>
</file>