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9" r:id="rId7"/>
    <p:sldMasterId id="2147483721" r:id="rId8"/>
    <p:sldMasterId id="2147483733" r:id="rId9"/>
    <p:sldMasterId id="2147483745" r:id="rId10"/>
    <p:sldMasterId id="2147483757" r:id="rId11"/>
    <p:sldMasterId id="2147483770" r:id="rId12"/>
    <p:sldMasterId id="2147483782" r:id="rId13"/>
    <p:sldMasterId id="2147483796" r:id="rId14"/>
    <p:sldMasterId id="2147483810" r:id="rId15"/>
    <p:sldMasterId id="2147483822" r:id="rId16"/>
    <p:sldMasterId id="2147483835" r:id="rId17"/>
    <p:sldMasterId id="2147483847" r:id="rId18"/>
    <p:sldMasterId id="2147483859" r:id="rId19"/>
    <p:sldMasterId id="2147483862" r:id="rId20"/>
    <p:sldMasterId id="2147483876" r:id="rId21"/>
  </p:sldMasterIdLst>
  <p:notesMasterIdLst>
    <p:notesMasterId r:id="rId23"/>
  </p:notesMasterIdLst>
  <p:handoutMasterIdLst>
    <p:handoutMasterId r:id="rId28"/>
  </p:handoutMasterIdLst>
  <p:sldIdLst>
    <p:sldId id="1762" r:id="rId22"/>
    <p:sldId id="1773" r:id="rId24"/>
    <p:sldId id="1779" r:id="rId25"/>
    <p:sldId id="1780" r:id="rId26"/>
    <p:sldId id="1781" r:id="rId27"/>
  </p:sldIdLst>
  <p:sldSz cx="9144000" cy="6858000" type="screen4x3"/>
  <p:notesSz cx="6797675" cy="992632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961FFB-52ED-452A-8189-CD3EE54FDD52}">
          <p14:sldIdLst>
            <p14:sldId id="1762"/>
            <p14:sldId id="1779"/>
            <p14:sldId id="1780"/>
            <p14:sldId id="1781"/>
            <p14:sldId id="177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" initials="s" lastIdx="7" clrIdx="0"/>
  <p:cmAuthor id="1" name="Admin" initials="A" lastIdx="0" clrIdx="1"/>
  <p:cmAuthor id="2" name="Помилуйко Ирина Сергеевна" initials="ПИС" lastIdx="1" clrIdx="2"/>
  <p:cmAuthor id="3" name="Rosatom" initials="R" lastIdx="1" clrIdx="3"/>
  <p:cmAuthor id="4" name="Титова Елена Сергеевна" initials="ТЕС" lastIdx="1" clrIdx="4"/>
  <p:cmAuthor id="5" name="nata_pravda@outlook.com" initials="n" lastIdx="2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58E"/>
    <a:srgbClr val="A3CAE7"/>
    <a:srgbClr val="ECF4FA"/>
    <a:srgbClr val="C9E0FF"/>
    <a:srgbClr val="C9EEFF"/>
    <a:srgbClr val="F0E770"/>
    <a:srgbClr val="008E40"/>
    <a:srgbClr val="A6D86E"/>
    <a:srgbClr val="B9C6FD"/>
    <a:srgbClr val="D7E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0" autoAdjust="0"/>
    <p:restoredTop sz="96244" autoAdjust="0"/>
  </p:normalViewPr>
  <p:slideViewPr>
    <p:cSldViewPr>
      <p:cViewPr>
        <p:scale>
          <a:sx n="110" d="100"/>
          <a:sy n="110" d="100"/>
        </p:scale>
        <p:origin x="-1962" y="-240"/>
      </p:cViewPr>
      <p:guideLst>
        <p:guide orient="horz" pos="2705"/>
        <p:guide pos="3107"/>
        <p:guide pos="1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28"/>
    </p:cViewPr>
  </p:sorterViewPr>
  <p:notesViewPr>
    <p:cSldViewPr>
      <p:cViewPr>
        <p:scale>
          <a:sx n="150" d="100"/>
          <a:sy n="150" d="100"/>
        </p:scale>
        <p:origin x="-978" y="3666"/>
      </p:cViewPr>
      <p:guideLst>
        <p:guide orient="horz" pos="3126"/>
        <p:guide orient="horz" pos="3126"/>
        <p:guide pos="2072"/>
        <p:guide pos="2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5.xml"/><Relationship Id="rId26" Type="http://schemas.openxmlformats.org/officeDocument/2006/relationships/slide" Target="slides/slide4.xml"/><Relationship Id="rId25" Type="http://schemas.openxmlformats.org/officeDocument/2006/relationships/slide" Target="slides/slide3.xml"/><Relationship Id="rId24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C71FB-E163-47FE-A247-7B87CE2D35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0FB3E-86B6-4638-862E-B03ECFD715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1" y="13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t" anchorCtr="0" compatLnSpc="1"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73" y="13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t" anchorCtr="0" compatLnSpc="1"/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9"/>
            <a:ext cx="5438140" cy="446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1" y="9428596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b" anchorCtr="0" compatLnSpc="1"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73" y="9428596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b" anchorCtr="0" compatLnSpc="1"/>
          <a:lstStyle>
            <a:lvl1pPr algn="r">
              <a:defRPr sz="1200"/>
            </a:lvl1pPr>
          </a:lstStyle>
          <a:p>
            <a:fld id="{5864FAE4-9723-4169-9CE8-10A7C8F50D35}" type="slidenum">
              <a:rPr lang="ru-RU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3" y="669925"/>
            <a:ext cx="6559550" cy="4921250"/>
          </a:xfrm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091" y="5783648"/>
            <a:ext cx="5874010" cy="3629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31838"/>
            <a:ext cx="4997450" cy="3748087"/>
          </a:xfrm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48" y="4726976"/>
            <a:ext cx="4967531" cy="4479075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210" y="0"/>
            <a:ext cx="8581790" cy="766329"/>
          </a:xfrm>
        </p:spPr>
        <p:txBody>
          <a:bodyPr>
            <a:noAutofit/>
          </a:bodyPr>
          <a:lstStyle>
            <a:lvl1pPr>
              <a:defRPr sz="2600">
                <a:solidFill>
                  <a:srgbClr val="215BA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562210" y="1015853"/>
            <a:ext cx="8063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12" descr="REA_logo_version3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562210" y="6214281"/>
            <a:ext cx="2158814" cy="37941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20111" y="6347475"/>
            <a:ext cx="623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F29B0EE-84A7-4D26-B86D-316840AB9A86}" type="slidenum">
              <a:rPr lang="en-US" sz="2600" b="1" i="0" smtClean="0">
                <a:solidFill>
                  <a:schemeClr val="bg1"/>
                </a:solidFill>
              </a:rPr>
            </a:fld>
            <a:endParaRPr lang="ru-RU" sz="2600" b="1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4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580064" y="1076327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274"/>
                </a:solidFill>
              </a:rPr>
              <a:t>1</a:t>
            </a:r>
            <a:endParaRPr lang="ru-RU" sz="2400" b="1" dirty="0">
              <a:solidFill>
                <a:srgbClr val="003274"/>
              </a:solidFill>
            </a:endParaRPr>
          </a:p>
        </p:txBody>
      </p:sp>
      <p:sp>
        <p:nvSpPr>
          <p:cNvPr id="6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892801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2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7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05538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3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8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518275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4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9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831013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5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43750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6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1" name="navigation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56489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7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2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769226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</a:rPr>
              <a:t>8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9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9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EFEA-3023-4A04-9A9E-BB536AF37F5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BA4F-BF08-4CD5-B53C-93FFC9B839B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0ED2-61C5-4ADC-8D39-35ED3582806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68A0-F684-40D5-BD6F-FF7EAAF040B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279B-3F16-4C21-AA23-33FDFFDD36E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4764-A741-4C0F-8158-E9CA3E69BE7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1024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1024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79B9-6729-4975-BE12-1D7C3889B60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B96F-CAA8-43DA-AC43-15BABE0449FC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9A9C-59E1-44CA-8EE2-83150B43275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14F1-174B-4649-B092-E517EFD3901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8713-A8BC-4BC4-8D16-93D88FF99F1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80A3-EA2A-4787-B6BB-021FD5656B5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3EAC-2776-4EBF-8D73-1082020FEE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46FD-6426-4160-9710-0682E0228C0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3196-824B-4052-B4CD-6509546A76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4F1F2-6FF9-4637-BF9E-F181EF68C2A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9EF9-DFBF-42D2-8CE4-4D89E521240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8B03-3AF7-4DE3-87B7-2C0810F1FA31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C4A-AAA6-448A-A3B8-50BC985E196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C42F-8B76-4B06-A823-66F4217DAF81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8B3B-6912-4747-9303-5C4C7F25200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2177-07D0-481F-80E3-F9E047B0CB4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8A7A69-1317-4670-9258-BE1F3A044A15}" type="datetime1">
              <a:rPr lang="ru-RU" smtClean="0"/>
            </a:fld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9CB5-857C-43CE-A641-FDF44BE69B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F0219C-A8B3-4DA9-8692-DFDF24EE917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/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  <a:endParaRPr lang="en-US" altLang="ru-RU" sz="900" dirty="0">
              <a:solidFill>
                <a:srgbClr val="414142"/>
              </a:solidFill>
            </a:endParaRP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64636-4CF8-43F1-A901-D975EC239D0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B240-A293-489C-995D-4C8BC8CFA49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7A26-20E6-40D4-8107-CB599C6493F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0234-0A6C-4053-B845-D06B3CFD247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5CE0-5BD0-48B8-BD36-EB78D4FDE81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E282-A076-4470-AE77-4B85D4BF114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7C9B-30AA-4CA1-A55A-299A97B3113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F09E-86E2-40ED-B872-16E61CC51DA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B83F-2AE9-4488-B631-E67874D202A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D1E0-223F-4042-B068-7B680642583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4C038-C9BD-4E00-90EE-24CECB55C79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6143-EC3F-4ED4-AA3F-673D5B8E033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7E39-479F-4551-8FB3-44231663ACF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C4BD-9E4D-4D69-AD27-F607B10D5EAE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8278-1A58-4A51-9ABE-F8CAE813B97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465D-5B49-4AF0-A007-57F78C73162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F2E9-28A8-472C-95C1-BCDC61688F0C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E515-AB3E-46A4-9773-B9EA8789F80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2910-4814-4A29-8D96-040027BE2058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E5EF-8335-4AB4-9213-31C370382D5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79759B-BB9C-4C68-8523-3D0AFC6AC4A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8788-CA80-4A4C-B84B-BE01383D30E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7BE7-08E5-443D-A9F9-E6F23C6B029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B95EE-C39F-4371-90A3-ED2311CBA5B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77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79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2" y="3284539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0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9F6B0-C365-44D4-87F2-F6FB45A58E4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69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99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3" y="3284539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69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9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91610A-83CF-4227-8B03-ADAD4D94780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4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think-cell Slide" r:id="rId3" imgW="0" imgH="0" progId="">
                  <p:embed/>
                </p:oleObj>
              </mc:Choice>
              <mc:Fallback>
                <p:oleObj name="think-cell Slide" r:id="rId3" imgW="0" imgH="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" y="1624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 defTabSz="913765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04"/>
            <a:ext cx="326477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9" y="668959"/>
            <a:ext cx="2872217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21" y="5030931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21" y="5304665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4" y="4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66" tIns="46633" rIns="93266" bIns="46633" anchor="ctr"/>
          <a:lstStyle/>
          <a:p>
            <a:pPr defTabSz="913765"/>
            <a:endParaRPr lang="ru-RU" sz="1600" dirty="0">
              <a:solidFill>
                <a:srgbClr val="000000"/>
              </a:solidFill>
              <a:latin typeface="Arial" panose="020B0604020202090204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20063" y="657454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391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3136" y="4617893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9" y="194373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0722" y="2119331"/>
            <a:ext cx="1255377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568903" y="6434905"/>
            <a:ext cx="541731" cy="439639"/>
          </a:xfrm>
          <a:prstGeom prst="rect">
            <a:avLst/>
          </a:prstGeom>
        </p:spPr>
        <p:txBody>
          <a:bodyPr wrap="none" lIns="93276" tIns="46638" rIns="93276" bIns="46638">
            <a:spAutoFit/>
          </a:bodyPr>
          <a:lstStyle/>
          <a:p>
            <a:pPr defTabSz="913765"/>
            <a:fld id="{3F385F46-FE36-43E0-8AEF-AC9950742405}" type="slidenum">
              <a:rPr lang="ru-RU" sz="2200" smtClean="0">
                <a:solidFill>
                  <a:srgbClr val="003274"/>
                </a:solidFill>
                <a:latin typeface="Arial" panose="020B0604020202090204"/>
              </a:rPr>
            </a:fld>
            <a:endParaRPr lang="ru-RU" sz="2200" dirty="0">
              <a:solidFill>
                <a:srgbClr val="000000"/>
              </a:solidFill>
              <a:latin typeface="Arial" panose="020B0604020202090204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2D06-4B28-4EB4-9F90-08B85D6AB980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99F5-BADA-4B36-AEBD-BAE89375B9F8}" type="slidenum">
              <a:rPr lang="ru-RU" smtClean="0"/>
            </a:fld>
            <a:endParaRPr lang="ru-RU" dirty="0"/>
          </a:p>
        </p:txBody>
      </p:sp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F809-6532-4D22-837B-5F2507EAB8EF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511F-4FF0-4561-891C-7BBC67922174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D830-1BBB-45BC-B204-1BD1E33682F9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E3E-B843-40C0-893B-3A35DA17BFEB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2AFCB-AB72-4856-A2F2-B569ED688A0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0DF-D56A-468F-9D99-5ECEBB6053EA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261-8784-4175-B0D1-639E4FB629CB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3E6A-019C-4519-80A3-DC199CDCDD4A}" type="datetime1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086-8207-4EB0-B7D7-B01A4510EC13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73D8-3B08-4E3F-8E65-36CE373236AA}" type="datetime1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163F-0EDC-4F72-A93E-A2C935F8D5D2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DA6-AEB1-42C0-9A5F-55E6EA5CD6FE}" type="datetime1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25FE-31FB-4D95-9159-CD3AC039AFF6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D37-E8F6-4C99-9F02-69FD41AF53A8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A24-F428-47B5-8CD5-F95B8372AD94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AA3-85AE-4CF3-8989-3FA4DE00E454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C353-A132-4C4E-A23F-5E008E9AB163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1A8A-945F-4D77-B3CF-19AF399A42E1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C144-FA45-4983-B864-46D2F3CCFECD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9BE-8BCA-48DE-AA40-78DDD1DDBFA0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8BE43-CDC8-4A1D-9202-20DC25374369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/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  <a:endParaRPr lang="en-US" altLang="ru-RU" sz="900" dirty="0">
              <a:solidFill>
                <a:srgbClr val="414142"/>
              </a:solidFill>
            </a:endParaRP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5AD4FB-195D-4824-9DCA-C935451C97A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B1AA17-3238-46F2-B51F-12E5145C30E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86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2867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19757" y="1198773"/>
            <a:ext cx="1879610" cy="365126"/>
            <a:chOff x="5580063" y="1076325"/>
            <a:chExt cx="1879610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99311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1196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199192" y="108108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3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F29FA2-1520-478E-AF9E-BAA4CD04FBE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2FB20B-F89F-41E4-94A9-71917891D25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77D9F-5A26-4CB6-82A0-7D2E6011D53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D090AC-9A7A-4070-BA8A-812C43F115A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73E87F-6FBA-4E4E-885D-8A3712AB59F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D8CCC4-086C-43A9-A3FC-51A043EEADB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AAFD0C-7A7F-4BED-9477-BB2868116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3385A-D17A-44E8-9D2C-152CA88682A5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1A97E-C877-400F-9B79-73DCB6E256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9C9F55-5523-4322-9DEE-23C689F6064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2772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277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5" y="1190609"/>
            <a:ext cx="1879611" cy="374653"/>
            <a:chOff x="5570538" y="1071558"/>
            <a:chExt cx="1879611" cy="374653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89787" y="1071558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70538" y="108584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1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D76F4-01B1-4081-BCB5-5C391BDE07A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460FC-B8E0-4CB2-80E4-0F03432EDCB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A6EC6-6644-4893-BA07-0E120D2DFC7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1E9790-7F1B-4B30-9094-B58ED56AD31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9CAC4D-9498-46D3-AC8C-DE5239890B1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52F28-FB14-45E9-9047-5B101D03FCC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FF18B0-9C34-49D7-963F-212DA0F92C6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5E9FB2-C7A7-466D-A7C2-BD159AA53E3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5B0BD0-F387-4188-A177-65B27AD322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F077E-F27C-4C81-9FF1-8B8FFD1FA68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4820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4821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4" y="1214422"/>
            <a:ext cx="1885968" cy="365126"/>
            <a:chOff x="5580063" y="1071562"/>
            <a:chExt cx="1885968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05668" y="1071562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72172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2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F1B6-96DE-4708-90AE-1648652F4A5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5580063" y="1194011"/>
            <a:ext cx="1924068" cy="369888"/>
            <a:chOff x="5580063" y="1074732"/>
            <a:chExt cx="1924068" cy="369888"/>
          </a:xfrm>
        </p:grpSpPr>
        <p:sp>
          <p:nvSpPr>
            <p:cNvPr id="11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68" y="1084257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491301" y="107473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4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2_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5637213" y="1194011"/>
            <a:ext cx="1992333" cy="369888"/>
            <a:chOff x="5580063" y="1066800"/>
            <a:chExt cx="1992333" cy="36988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66800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212034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59606" y="107315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5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618163" y="1198789"/>
            <a:ext cx="1924050" cy="360363"/>
            <a:chOff x="5580063" y="1076325"/>
            <a:chExt cx="1924050" cy="360363"/>
          </a:xfrm>
        </p:grpSpPr>
        <p:sp>
          <p:nvSpPr>
            <p:cNvPr id="6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50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hlink"/>
                  </a:solidFill>
                </a:rPr>
                <a:t>6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7" Type="http://schemas.openxmlformats.org/officeDocument/2006/relationships/theme" Target="../theme/theme10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11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5.xml"/><Relationship Id="rId18" Type="http://schemas.openxmlformats.org/officeDocument/2006/relationships/theme" Target="../theme/theme12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8" Type="http://schemas.openxmlformats.org/officeDocument/2006/relationships/theme" Target="../theme/theme13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4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0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2.xml"/><Relationship Id="rId17" Type="http://schemas.openxmlformats.org/officeDocument/2006/relationships/theme" Target="../theme/theme15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1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4.xml"/><Relationship Id="rId16" Type="http://schemas.openxmlformats.org/officeDocument/2006/relationships/theme" Target="../theme/theme16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73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6" Type="http://schemas.openxmlformats.org/officeDocument/2006/relationships/theme" Target="../theme/theme17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84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theme" Target="../theme/theme18.xml"/><Relationship Id="rId8" Type="http://schemas.openxmlformats.org/officeDocument/2006/relationships/vmlDrawing" Target="../drawings/vmlDrawing2.v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3" Type="http://schemas.openxmlformats.org/officeDocument/2006/relationships/tags" Target="../tags/tag2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8.xml"/><Relationship Id="rId14" Type="http://schemas.openxmlformats.org/officeDocument/2006/relationships/theme" Target="../theme/theme19.xml"/><Relationship Id="rId13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9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7" Type="http://schemas.openxmlformats.org/officeDocument/2006/relationships/theme" Target="../theme/theme20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30.png"/><Relationship Id="rId13" Type="http://schemas.openxmlformats.org/officeDocument/2006/relationships/image" Target="../media/image29.jpeg"/><Relationship Id="rId12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7" Type="http://schemas.openxmlformats.org/officeDocument/2006/relationships/theme" Target="../theme/theme5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7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9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/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0A2E7403-A31C-4612-ADD8-582B85A3F13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pic>
        <p:nvPicPr>
          <p:cNvPr id="4112" name="Picture 16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1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63764" y="6469065"/>
            <a:ext cx="179387" cy="179387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 b="1" dirty="0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32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31B5C-6534-4308-BBE4-BDA73A2632AA}" type="slidenum">
              <a:rPr lang="ru-RU"/>
            </a:fld>
            <a:endParaRPr lang="ru-RU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57029" name="navigation8" descr="ujkm,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rgbClr val="003274"/>
                </a:solidFill>
                <a:cs typeface="+mn-cs"/>
              </a:defRPr>
            </a:lvl1pPr>
          </a:lstStyle>
          <a:p>
            <a:pPr>
              <a:defRPr/>
            </a:pPr>
            <a:fld id="{7FBFBA33-169F-44A9-A5DF-A0C25D734F8D}" type="slidenum">
              <a:rPr lang="ru-RU">
                <a:latin typeface="Arial" panose="020B0604020202090204"/>
              </a:rPr>
            </a:fld>
            <a:endParaRPr lang="ru-RU" dirty="0">
              <a:latin typeface="Arial" panose="020B0604020202090204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378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F48F7-F5BB-47E4-824F-28845CE8C8E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79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99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980990" y="1980009"/>
            <a:ext cx="21834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12653" y="4197989"/>
            <a:ext cx="192015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8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6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65"/>
            <a:r>
              <a:rPr lang="ru-RU" sz="1400" dirty="0">
                <a:solidFill>
                  <a:srgbClr val="808080"/>
                </a:solidFill>
                <a:latin typeface="Arial" panose="020B0604020202090204"/>
              </a:rPr>
              <a:t>TRACKER</a:t>
            </a:r>
            <a:endParaRPr lang="ru-RU" sz="1400" dirty="0">
              <a:solidFill>
                <a:srgbClr val="808080"/>
              </a:solidFill>
              <a:latin typeface="Arial" panose="020B0604020202090204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1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21793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40525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 panose="020B0604020202090204"/>
              </a:rPr>
              <a:t>1 Сноска</a:t>
            </a:r>
            <a:endParaRPr lang="ru-RU" sz="1000" dirty="0">
              <a:solidFill>
                <a:srgbClr val="000000"/>
              </a:solidFill>
              <a:latin typeface="Arial" panose="020B0604020202090204"/>
            </a:endParaRP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665" indent="-621665" defTabSz="913130">
              <a:tabLst>
                <a:tab pos="62484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90204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 panose="020B0604020202090204"/>
            </a:endParaRPr>
          </a:p>
        </p:txBody>
      </p:sp>
      <p:grpSp>
        <p:nvGrpSpPr>
          <p:cNvPr id="15" name="ACET" hidden="1"/>
          <p:cNvGrpSpPr/>
          <p:nvPr/>
        </p:nvGrpSpPr>
        <p:grpSpPr bwMode="auto">
          <a:xfrm>
            <a:off x="1482158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765"/>
              <a:r>
                <a:rPr lang="ru-RU" sz="1600" b="1" dirty="0">
                  <a:solidFill>
                    <a:srgbClr val="000000"/>
                  </a:solidFill>
                  <a:latin typeface="Arial" panose="020B0604020202090204"/>
                </a:rPr>
                <a:t>Title</a:t>
              </a:r>
              <a:endParaRPr lang="ru-RU" sz="1600" b="1" dirty="0">
                <a:solidFill>
                  <a:srgbClr val="000000"/>
                </a:solidFill>
                <a:latin typeface="Arial" panose="020B0604020202090204"/>
              </a:endParaRPr>
            </a:p>
            <a:p>
              <a:pPr defTabSz="913765"/>
              <a:r>
                <a:rPr lang="ru-RU" sz="1600" dirty="0">
                  <a:solidFill>
                    <a:srgbClr val="808080"/>
                  </a:solidFill>
                  <a:latin typeface="Arial" panose="020B0604020202090204"/>
                </a:rPr>
                <a:t>Unit of measure</a:t>
              </a:r>
              <a:endParaRPr lang="ru-RU" sz="1600" dirty="0">
                <a:solidFill>
                  <a:srgbClr val="808080"/>
                </a:solidFill>
                <a:latin typeface="Arial" panose="020B0604020202090204"/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3765">
              <a:defRPr/>
            </a:pPr>
            <a:endParaRPr lang="ru-RU" dirty="0">
              <a:solidFill>
                <a:srgbClr val="000000"/>
              </a:solidFill>
              <a:latin typeface="Arial" panose="020B0604020202090204"/>
              <a:cs typeface="Arial" panose="020B0604020202090204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3765">
              <a:defRPr/>
            </a:pPr>
            <a:endParaRPr lang="ru-RU" dirty="0">
              <a:solidFill>
                <a:srgbClr val="000000"/>
              </a:solidFill>
              <a:latin typeface="Arial" panose="020B0604020202090204"/>
              <a:cs typeface="Arial" panose="020B0604020202090204" pitchFamily="34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2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9182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</p:sldLayoutIdLst>
  <p:hf hdr="0" ftr="0" dt="0"/>
  <p:txStyles>
    <p:titleStyle>
      <a:lvl1pPr algn="l" defTabSz="913130" rtl="0" eaLnBrk="1" fontAlgn="base" hangingPunct="1">
        <a:spcBef>
          <a:spcPct val="0"/>
        </a:spcBef>
        <a:spcAft>
          <a:spcPct val="0"/>
        </a:spcAft>
        <a:tabLst>
          <a:tab pos="363855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2pPr>
      <a:lvl3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3pPr>
      <a:lvl4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4pPr>
      <a:lvl5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5pPr>
      <a:lvl6pPr marL="46609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6pPr>
      <a:lvl7pPr marL="93281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7pPr>
      <a:lvl8pPr marL="139890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8pPr>
      <a:lvl9pPr marL="186563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0" indent="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485" indent="-1962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9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6090" indent="-26733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9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6745" indent="-15875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9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6pPr>
      <a:lvl7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7pPr>
      <a:lvl8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8pPr>
      <a:lvl9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09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90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81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3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2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89EB0-6CFC-4E12-B545-E965AC2D09E1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A663EA52-884A-401B-9C0B-BA7D6E6232EC}" type="slidenum">
              <a:rPr lang="ru-RU"/>
            </a:fld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922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98AFEC57-EB06-4D59-A7D0-215126966E20}" type="slidenum">
              <a:rPr lang="ru-RU"/>
            </a:fld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76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14282" y="6510359"/>
            <a:ext cx="1414473" cy="190478"/>
            <a:chOff x="458788" y="6467497"/>
            <a:chExt cx="1414473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587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3874" y="6467497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panose="020B0604020202090204" pitchFamily="34" charset="0"/>
                </a:rPr>
                <a:t>6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935041" y="647382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20224EE2-69FB-42C8-8E3C-9785D9F190B6}" type="slidenum">
              <a:rPr lang="ru-RU"/>
            </a:fld>
            <a:endParaRPr lang="ru-RU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pic>
        <p:nvPicPr>
          <p:cNvPr id="31754" name="navigation6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30154" y="6496071"/>
            <a:ext cx="1474814" cy="190478"/>
            <a:chOff x="396857" y="6467497"/>
            <a:chExt cx="1474814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2284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panose="020B0604020202090204" pitchFamily="34" charset="0"/>
                </a:rPr>
                <a:t>6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396857" y="647858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53742" y="6510359"/>
            <a:ext cx="1492487" cy="190478"/>
            <a:chOff x="393472" y="6467497"/>
            <a:chExt cx="1492487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706572" y="6477022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906236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677865" y="647225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19044" y="6505595"/>
            <a:ext cx="1479559" cy="193676"/>
            <a:chOff x="382586" y="6467496"/>
            <a:chExt cx="1479559" cy="193676"/>
          </a:xfrm>
        </p:grpSpPr>
        <p:sp>
          <p:nvSpPr>
            <p:cNvPr id="14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82586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3101" y="6481785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6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7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navigation7"/>
            <p:cNvSpPr>
              <a:spLocks noChangeShapeType="1"/>
            </p:cNvSpPr>
            <p:nvPr userDrawn="1"/>
          </p:nvSpPr>
          <p:spPr bwMode="auto">
            <a:xfrm>
              <a:off x="1127556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682758" y="648178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6</a:t>
              </a:r>
              <a:endParaRPr lang="ru-RU" sz="1200" b="1" dirty="0"/>
            </a:p>
          </p:txBody>
        </p:sp>
        <p:sp>
          <p:nvSpPr>
            <p:cNvPr id="21" name="Rectangle 13"/>
            <p:cNvSpPr>
              <a:spLocks noChangeArrowheads="1"/>
            </p:cNvSpPr>
            <p:nvPr userDrawn="1"/>
          </p:nvSpPr>
          <p:spPr bwMode="auto">
            <a:xfrm>
              <a:off x="1173167" y="646749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20404" y="6510357"/>
            <a:ext cx="1473437" cy="190480"/>
            <a:chOff x="393472" y="6467495"/>
            <a:chExt cx="1473437" cy="190480"/>
          </a:xfrm>
        </p:grpSpPr>
        <p:sp>
          <p:nvSpPr>
            <p:cNvPr id="17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8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87522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9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24" name="Rectangle 13"/>
            <p:cNvSpPr>
              <a:spLocks noChangeArrowheads="1"/>
            </p:cNvSpPr>
            <p:nvPr userDrawn="1"/>
          </p:nvSpPr>
          <p:spPr bwMode="auto">
            <a:xfrm>
              <a:off x="1425582" y="6467497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73102" y="646749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2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260122" y="6496072"/>
            <a:ext cx="1506747" cy="190478"/>
            <a:chOff x="393472" y="6467497"/>
            <a:chExt cx="1506747" cy="190478"/>
          </a:xfrm>
        </p:grpSpPr>
        <p:sp>
          <p:nvSpPr>
            <p:cNvPr id="33798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33799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33800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33801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802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1720832" y="6469063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3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03.xml"/><Relationship Id="rId5" Type="http://schemas.openxmlformats.org/officeDocument/2006/relationships/tags" Target="../tags/tag4.xml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oleObject" Target="../embeddings/oleObject3.bin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03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03.xml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0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b--sw3tSuYwFh9d4syvsTVb" hidden="1"/>
          <p:cNvSpPr>
            <a:spLocks noChangeArrowheads="1"/>
          </p:cNvSpPr>
          <p:nvPr/>
        </p:nvSpPr>
        <p:spPr bwMode="auto">
          <a:xfrm>
            <a:off x="63500" y="6731002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2910" y="2357430"/>
            <a:ext cx="7929618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sz="3600" b="1" dirty="0">
                <a:solidFill>
                  <a:srgbClr val="2E658E"/>
                </a:solidFill>
              </a:rPr>
              <a:t>Эффективный регион</a:t>
            </a:r>
            <a:endParaRPr lang="ru-RU" sz="3600" b="1" dirty="0">
              <a:solidFill>
                <a:srgbClr val="2E658E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endParaRPr lang="ru-RU" sz="2400" b="1" dirty="0" smtClean="0">
              <a:solidFill>
                <a:srgbClr val="2E658E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ru-RU" sz="2400" b="1" dirty="0" smtClean="0">
                <a:solidFill>
                  <a:srgbClr val="2E658E"/>
                </a:solidFill>
              </a:rPr>
              <a:t>ОКУ «Центр занятости населения</a:t>
            </a:r>
            <a:endParaRPr lang="ru-RU" sz="2400" b="1" dirty="0" smtClean="0">
              <a:solidFill>
                <a:srgbClr val="2E658E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ru-RU" sz="2400" b="1" dirty="0" smtClean="0">
                <a:solidFill>
                  <a:srgbClr val="2E658E"/>
                </a:solidFill>
              </a:rPr>
              <a:t>города Щигры и </a:t>
            </a:r>
            <a:r>
              <a:rPr lang="ru-RU" sz="2400" b="1" dirty="0" err="1" smtClean="0">
                <a:solidFill>
                  <a:srgbClr val="2E658E"/>
                </a:solidFill>
              </a:rPr>
              <a:t>Щигровского</a:t>
            </a:r>
            <a:r>
              <a:rPr lang="ru-RU" sz="2400" b="1" dirty="0" smtClean="0">
                <a:solidFill>
                  <a:srgbClr val="2E658E"/>
                </a:solidFill>
              </a:rPr>
              <a:t> района»</a:t>
            </a:r>
            <a:endParaRPr lang="ru-RU" sz="2400" b="1" dirty="0">
              <a:solidFill>
                <a:srgbClr val="2E658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6286520"/>
            <a:ext cx="998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2021 </a:t>
            </a:r>
            <a:r>
              <a:rPr lang="ru-RU" sz="1600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год</a:t>
            </a:r>
            <a:endParaRPr lang="ru-RU" sz="1600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58" y="548680"/>
            <a:ext cx="1987284" cy="23042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5" hidden="1"/>
          <p:cNvGraphicFramePr/>
          <p:nvPr>
            <p:custDataLst>
              <p:tags r:id="rId1"/>
            </p:custDataLst>
          </p:nvPr>
        </p:nvGraphicFramePr>
        <p:xfrm>
          <a:off x="-1464" y="0"/>
          <a:ext cx="1509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think-cell Slide" r:id="rId2" imgW="0" imgH="0" progId="">
                  <p:embed/>
                </p:oleObj>
              </mc:Choice>
              <mc:Fallback>
                <p:oleObj name="think-cell Slide" r:id="rId2" imgW="0" imgH="0" progId="">
                  <p:embed/>
                  <p:pic>
                    <p:nvPicPr>
                      <p:cNvPr id="0" name="Picture 5135"/>
                      <p:cNvPicPr>
                        <a:picLocks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4" y="0"/>
                        <a:ext cx="1509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28" name="Прямоугольник 2"/>
          <p:cNvSpPr/>
          <p:nvPr/>
        </p:nvSpPr>
        <p:spPr bwMode="auto">
          <a:xfrm>
            <a:off x="288922" y="1197628"/>
            <a:ext cx="4145575" cy="2232248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1300">
              <a:solidFill>
                <a:srgbClr val="003274">
                  <a:lumMod val="75000"/>
                </a:srgbClr>
              </a:solidFill>
              <a:latin typeface="Arial" panose="020B0604020202090204"/>
              <a:cs typeface="Arial" panose="020B0604020202090204"/>
            </a:endParaRPr>
          </a:p>
        </p:txBody>
      </p:sp>
      <p:sp>
        <p:nvSpPr>
          <p:cNvPr id="31" name="Прямоугольник 17"/>
          <p:cNvSpPr/>
          <p:nvPr/>
        </p:nvSpPr>
        <p:spPr bwMode="auto">
          <a:xfrm>
            <a:off x="288922" y="3619174"/>
            <a:ext cx="4140202" cy="2754475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3274">
                  <a:lumMod val="75000"/>
                </a:srgbClr>
              </a:solidFill>
              <a:latin typeface="Arial" panose="020B0604020202090204"/>
              <a:cs typeface="Arial" panose="020B0604020202090204"/>
            </a:endParaRPr>
          </a:p>
        </p:txBody>
      </p:sp>
      <p:sp>
        <p:nvSpPr>
          <p:cNvPr id="32" name="Прямоугольник 21"/>
          <p:cNvSpPr/>
          <p:nvPr/>
        </p:nvSpPr>
        <p:spPr bwMode="auto">
          <a:xfrm>
            <a:off x="4528068" y="1196752"/>
            <a:ext cx="4293160" cy="2232248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  <a:latin typeface="Arial" panose="020B0604020202090204"/>
              <a:cs typeface="Arial" panose="020B0604020202090204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anose="020B0604020202090204"/>
              <a:cs typeface="Arial" panose="020B0604020202090204"/>
            </a:endParaRPr>
          </a:p>
          <a:p>
            <a:pPr marL="228600" indent="-228600" algn="just">
              <a:buFont typeface="+mj-lt"/>
              <a:buAutoNum type="arabicPeriod"/>
              <a:defRPr/>
            </a:pPr>
            <a:endParaRPr lang="ru-RU" sz="900" dirty="0">
              <a:solidFill>
                <a:schemeClr val="tx1"/>
              </a:solidFill>
              <a:latin typeface="Arial" panose="020B0604020202090204"/>
              <a:cs typeface="Arial" panose="020B0604020202090204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Длительное время подготовки к тестированию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Длительное время проведения тестирования при проведении профориентации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Длительное время обработки результатов тестирования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3" name="Прямоугольник 22"/>
          <p:cNvSpPr/>
          <p:nvPr/>
        </p:nvSpPr>
        <p:spPr bwMode="auto">
          <a:xfrm>
            <a:off x="4567004" y="3619173"/>
            <a:ext cx="4293160" cy="2754475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3274">
                  <a:lumMod val="75000"/>
                </a:srgbClr>
              </a:solidFill>
              <a:latin typeface="Arial" panose="020B0604020202090204"/>
              <a:cs typeface="Arial" panose="020B0604020202090204"/>
            </a:endParaRPr>
          </a:p>
        </p:txBody>
      </p:sp>
      <p:sp>
        <p:nvSpPr>
          <p:cNvPr id="34" name="TextBox 19"/>
          <p:cNvSpPr/>
          <p:nvPr/>
        </p:nvSpPr>
        <p:spPr bwMode="auto">
          <a:xfrm>
            <a:off x="4563866" y="3654065"/>
            <a:ext cx="4233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4</a:t>
            </a:r>
            <a:r>
              <a:rPr lang="ru-RU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. </a:t>
            </a:r>
            <a:r>
              <a:rPr lang="ru-RU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Ключевые события (КС) 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35" name="TextBox 20"/>
          <p:cNvSpPr/>
          <p:nvPr/>
        </p:nvSpPr>
        <p:spPr bwMode="auto">
          <a:xfrm>
            <a:off x="323528" y="3654066"/>
            <a:ext cx="4108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3</a:t>
            </a:r>
            <a:r>
              <a:rPr lang="ru-RU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. </a:t>
            </a:r>
            <a:r>
              <a:rPr lang="ru-RU" sz="1000" u="sng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Цели и плановый эффект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36" name="TextBox 16"/>
          <p:cNvSpPr/>
          <p:nvPr/>
        </p:nvSpPr>
        <p:spPr bwMode="auto">
          <a:xfrm>
            <a:off x="4526208" y="1250808"/>
            <a:ext cx="4280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2</a:t>
            </a:r>
            <a:r>
              <a:rPr lang="ru-RU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. </a:t>
            </a:r>
            <a:r>
              <a:rPr lang="ru-RU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Обоснование выбора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37" name="TextBox 23"/>
          <p:cNvSpPr/>
          <p:nvPr/>
        </p:nvSpPr>
        <p:spPr bwMode="auto">
          <a:xfrm>
            <a:off x="255889" y="1250809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1. </a:t>
            </a:r>
            <a:r>
              <a:rPr lang="ru-RU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Вовлеченные лица и рамки проекта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38" name="TextBox 65"/>
          <p:cNvSpPr txBox="1">
            <a:spLocks noChangeArrowheads="1"/>
          </p:cNvSpPr>
          <p:nvPr/>
        </p:nvSpPr>
        <p:spPr bwMode="auto">
          <a:xfrm>
            <a:off x="279514" y="1596083"/>
            <a:ext cx="418987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Заказчик</a:t>
            </a:r>
            <a:r>
              <a:rPr lang="en-US" altLang="ru-RU" sz="1000" dirty="0">
                <a:solidFill>
                  <a:srgbClr val="2E658E"/>
                </a:solidFill>
                <a:cs typeface="Arial" panose="020B0604020202090204"/>
              </a:rPr>
              <a:t> </a:t>
            </a:r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проекта</a:t>
            </a:r>
            <a:r>
              <a:rPr lang="en-US" altLang="ru-RU" sz="1000" u="none" dirty="0">
                <a:solidFill>
                  <a:srgbClr val="2E658E"/>
                </a:solidFill>
                <a:cs typeface="Arial" panose="020B0604020202090204"/>
              </a:rPr>
              <a:t>:</a:t>
            </a:r>
            <a:r>
              <a:rPr lang="ru-RU" altLang="ru-RU" sz="1000" u="none" dirty="0">
                <a:solidFill>
                  <a:srgbClr val="2E658E"/>
                </a:solidFill>
                <a:cs typeface="Arial" panose="020B0604020202090204"/>
              </a:rPr>
              <a:t>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ОКУ «ЦЗН города Щигры и Щигровского района» </a:t>
            </a:r>
            <a:endParaRPr lang="ru-RU" altLang="ru-RU" sz="1000" b="0" u="none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9" name="TextBox 65"/>
          <p:cNvSpPr txBox="1">
            <a:spLocks noChangeArrowheads="1"/>
          </p:cNvSpPr>
          <p:nvPr/>
        </p:nvSpPr>
        <p:spPr bwMode="auto">
          <a:xfrm>
            <a:off x="293875" y="2721046"/>
            <a:ext cx="4189875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Команда проекта</a:t>
            </a:r>
            <a:r>
              <a:rPr lang="ru-RU" altLang="ru-RU" sz="1000" u="none" dirty="0">
                <a:solidFill>
                  <a:srgbClr val="2E658E"/>
                </a:solidFill>
                <a:cs typeface="Arial" panose="020B0604020202090204"/>
              </a:rPr>
              <a:t>: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Грошева Н.А., Лунева Н.А., </a:t>
            </a:r>
            <a:r>
              <a:rPr lang="ru-RU" altLang="ru-RU" sz="1000" b="0" u="none" dirty="0" smtClean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Перелыгина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Е.Ю.</a:t>
            </a:r>
            <a:endParaRPr lang="ru-RU" altLang="ru-RU" sz="1000" b="0" u="none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0" name="TextBox 65"/>
          <p:cNvSpPr txBox="1">
            <a:spLocks noChangeArrowheads="1"/>
          </p:cNvSpPr>
          <p:nvPr/>
        </p:nvSpPr>
        <p:spPr bwMode="auto">
          <a:xfrm>
            <a:off x="290002" y="1964499"/>
            <a:ext cx="4203173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Периметр проекта</a:t>
            </a:r>
            <a:r>
              <a:rPr lang="en-US" altLang="ru-RU" sz="1000" u="none" dirty="0">
                <a:solidFill>
                  <a:srgbClr val="2E658E"/>
                </a:solidFill>
                <a:cs typeface="Arial" panose="020B0604020202090204"/>
              </a:rPr>
              <a:t>:</a:t>
            </a:r>
            <a:r>
              <a:rPr lang="ru-RU" altLang="ru-RU" sz="1000" b="0" u="none" dirty="0">
                <a:solidFill>
                  <a:srgbClr val="2E658E"/>
                </a:solidFill>
                <a:cs typeface="Arial" panose="020B0604020202090204"/>
              </a:rPr>
              <a:t>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ОКУ «ЦЗН города Щигры и Щигровского района» </a:t>
            </a:r>
            <a:endParaRPr lang="ru-RU" altLang="ru-RU" sz="1000" b="0" u="none" kern="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1" name="TextBox 65"/>
          <p:cNvSpPr txBox="1">
            <a:spLocks noChangeArrowheads="1"/>
          </p:cNvSpPr>
          <p:nvPr/>
        </p:nvSpPr>
        <p:spPr bwMode="auto">
          <a:xfrm>
            <a:off x="293875" y="2292418"/>
            <a:ext cx="413180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 defTabSz="895985">
              <a:defRPr/>
            </a:pPr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Руководитель ПСР-проекта</a:t>
            </a:r>
            <a:r>
              <a:rPr lang="ru-RU" altLang="ru-RU" sz="1000" u="none" dirty="0">
                <a:solidFill>
                  <a:srgbClr val="2E658E"/>
                </a:solidFill>
                <a:cs typeface="Arial" panose="020B0604020202090204"/>
              </a:rPr>
              <a:t>: </a:t>
            </a:r>
            <a:r>
              <a:rPr lang="ru-RU" altLang="ru-RU" sz="1000" b="0" u="none" dirty="0">
                <a:solidFill>
                  <a:schemeClr val="tx1"/>
                </a:solidFill>
              </a:rPr>
              <a:t>Директор ОКУ «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ЦЗН города Щигры и Щигровского района» Моисеев П.Ю.</a:t>
            </a:r>
            <a:endParaRPr lang="ru-RU" sz="1000" b="0" u="none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2" name="TextBox 14"/>
          <p:cNvSpPr txBox="1">
            <a:spLocks noChangeArrowheads="1"/>
          </p:cNvSpPr>
          <p:nvPr/>
        </p:nvSpPr>
        <p:spPr bwMode="auto">
          <a:xfrm>
            <a:off x="4588163" y="4055917"/>
            <a:ext cx="4178089" cy="1508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Старт проекта	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14.08.2021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Картирование текущего состояния процессов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: 	</a:t>
            </a:r>
            <a:r>
              <a:rPr lang="ru-RU" alt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15.08.2021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08280" lvl="0" indent="-20828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3.   Разработка целевого состояния и плана </a:t>
            </a:r>
            <a:b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мероприятий:	 </a:t>
            </a:r>
            <a:r>
              <a:rPr lang="ru-RU" alt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16.08.2021 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4.   Проведение </a:t>
            </a:r>
            <a:r>
              <a:rPr lang="en-US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Kick-off</a:t>
            </a:r>
            <a:r>
              <a:rPr lang="ru-RU" altLang="ru-RU" sz="100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	</a:t>
            </a:r>
            <a:r>
              <a:rPr lang="ru-RU" altLang="ru-RU" sz="1000" smtClean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23.08.2021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5.   Реализация мероприятий проекта: 	 30.11.2021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6.   Закрепление результатов и закрытие проекта </a:t>
            </a:r>
            <a:r>
              <a:rPr lang="en-US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	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24.12.2021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80498" y="3984192"/>
          <a:ext cx="3929380" cy="2268855"/>
        </p:xfrm>
        <a:graphic>
          <a:graphicData uri="http://schemas.openxmlformats.org/drawingml/2006/table">
            <a:tbl>
              <a:tblPr firstRow="1" bandRow="1"/>
              <a:tblGrid>
                <a:gridCol w="2007574"/>
                <a:gridCol w="961702"/>
                <a:gridCol w="959813"/>
              </a:tblGrid>
              <a:tr h="424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Наименование цели</a:t>
                      </a:r>
                      <a:endParaRPr lang="ru-RU" sz="10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Текущий показатель</a:t>
                      </a:r>
                      <a:endParaRPr lang="ru-RU" sz="10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Целевой показатель</a:t>
                      </a:r>
                      <a:endParaRPr lang="ru-RU" sz="10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97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Сокращение ВПП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95 мин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40 мин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97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Сокращение времени обработки результатов тестирования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45 мин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5 мин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Сокращение времени  переноса информации с бумажного носителя в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электронный вид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15 мин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5 мин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779549" y="159533"/>
            <a:ext cx="7527581" cy="65004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ПРС-проект</a:t>
            </a:r>
            <a: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: «Сокращение времени протекания процесса проведения тестирования в профессиональной ориентации граждан»</a:t>
            </a:r>
            <a:endParaRPr lang="en-US" sz="2000" b="1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25FE-31FB-4D95-9159-CD3AC039AFF6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Прямая соединительная линия 92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495043" y="4939846"/>
            <a:ext cx="4436997" cy="1643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Продолжительный </a:t>
            </a:r>
            <a:r>
              <a:rPr lang="ru-RU" sz="14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период подбора тестовых заданий и печати бланков тестовых заданий.</a:t>
            </a:r>
            <a:endParaRPr lang="ru-RU" sz="14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Длительный </a:t>
            </a:r>
            <a:r>
              <a:rPr lang="ru-RU" sz="14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период обработки результатов тестирования (вручную).</a:t>
            </a:r>
            <a:endParaRPr lang="ru-RU" sz="14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Длительный </a:t>
            </a:r>
            <a:r>
              <a:rPr lang="ru-RU" sz="14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период оформления рекомендаций и внесения их в заключение (вручную).</a:t>
            </a:r>
            <a:endParaRPr lang="ru-RU" sz="14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Несвоевременное </a:t>
            </a:r>
            <a:r>
              <a:rPr lang="ru-RU" sz="14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согласование результатов с рекомендациями из-за занятости руководителя.</a:t>
            </a:r>
            <a:endParaRPr lang="ru-RU" sz="14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52154" y="4293096"/>
            <a:ext cx="2379686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 smtClean="0">
                <a:solidFill>
                  <a:srgbClr val="2E658E"/>
                </a:solidFill>
              </a:rPr>
              <a:t>Проблемы:</a:t>
            </a:r>
            <a:endParaRPr lang="ru-RU" dirty="0">
              <a:solidFill>
                <a:srgbClr val="2E658E"/>
              </a:solidFill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501743" y="4721724"/>
            <a:ext cx="1838009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Взрыв: 14 точек 2"/>
          <p:cNvSpPr/>
          <p:nvPr/>
        </p:nvSpPr>
        <p:spPr>
          <a:xfrm>
            <a:off x="443485" y="4320214"/>
            <a:ext cx="672131" cy="315096"/>
          </a:xfrm>
          <a:prstGeom prst="irregularSeal2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kern="200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720706" y="4293096"/>
            <a:ext cx="2379686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 smtClean="0">
                <a:solidFill>
                  <a:srgbClr val="2E658E"/>
                </a:solidFill>
              </a:rPr>
              <a:t>ВПП текущее:</a:t>
            </a:r>
            <a:endParaRPr lang="ru-RU" dirty="0">
              <a:solidFill>
                <a:srgbClr val="2E658E"/>
              </a:solidFill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5470295" y="4721724"/>
            <a:ext cx="1838009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F:\Downloads\2022-03-03_17-50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7" y="1196751"/>
            <a:ext cx="8314029" cy="304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Downloads\2022-03-03_17-52-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06" y="4797149"/>
            <a:ext cx="2160240" cy="189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79549" y="159533"/>
            <a:ext cx="7527581" cy="65004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«Сокращение </a:t>
            </a:r>
            <a: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времени протекания процесса проведения тестирования в профессиональной ориентации граждан»</a:t>
            </a:r>
            <a:endParaRPr lang="en-US" sz="2000" b="1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859" y="951486"/>
            <a:ext cx="8071738" cy="245266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sz="1200" dirty="0">
                <a:solidFill>
                  <a:srgbClr val="2E658E"/>
                </a:solidFill>
              </a:rPr>
              <a:t>Исходное состояние </a:t>
            </a:r>
            <a:r>
              <a:rPr lang="ru-RU" sz="1200" dirty="0" smtClean="0">
                <a:solidFill>
                  <a:srgbClr val="2E658E"/>
                </a:solidFill>
              </a:rPr>
              <a:t>процесса</a:t>
            </a:r>
            <a:endParaRPr lang="ru-RU" sz="1200" dirty="0" smtClean="0">
              <a:solidFill>
                <a:srgbClr val="2E658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25FE-31FB-4D95-9159-CD3AC039AFF6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79549" y="159533"/>
            <a:ext cx="7527581" cy="65004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«Сокращение </a:t>
            </a:r>
            <a: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времени протекания процесса проведения тестирования в профессиональной ориентации граждан»</a:t>
            </a:r>
            <a:endParaRPr lang="en-US" sz="2000" b="1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420" y="983063"/>
            <a:ext cx="7776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2E658E"/>
                </a:solidFill>
              </a:rPr>
              <a:t>Мероприятия для реализации </a:t>
            </a:r>
            <a:r>
              <a:rPr lang="ru-RU" sz="1700" b="1" dirty="0" smtClean="0">
                <a:solidFill>
                  <a:srgbClr val="2E658E"/>
                </a:solidFill>
              </a:rPr>
              <a:t>проекта</a:t>
            </a:r>
            <a:endParaRPr lang="ru-RU" sz="1700" b="1" dirty="0">
              <a:solidFill>
                <a:srgbClr val="2E658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397000"/>
          <a:ext cx="828092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859"/>
                <a:gridCol w="1691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Мероприятия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Статус выполнения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анкетирования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пользователей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цифрового решения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(программа тестирования)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инструкции пользователя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Тестирование прототипа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процедуры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извлечения результатов тестирования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тренинга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по переносу результатов тестирования в заключение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предложений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административный регламент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административный регламент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тестирования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цифрового решения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цифрового решения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в работу ЦЗН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повторного анкетирования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пользователей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решения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о возможных доработках цифрового решения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25FE-31FB-4D95-9159-CD3AC039AFF6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495043" y="4939846"/>
            <a:ext cx="4869045" cy="177510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35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Внедрение </a:t>
            </a:r>
            <a:r>
              <a:rPr lang="ru-RU" sz="135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цифрового решения снизит время подготовки к тестированию, устранит процедуру печати бланка.</a:t>
            </a:r>
            <a:endParaRPr lang="ru-RU" sz="135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35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Цифровое </a:t>
            </a:r>
            <a:r>
              <a:rPr lang="ru-RU" sz="135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решение не требует временных затрат на </a:t>
            </a:r>
            <a:r>
              <a:rPr lang="ru-RU" sz="135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обработку материалов.</a:t>
            </a:r>
            <a:endParaRPr lang="ru-RU" sz="1350" dirty="0" smtClean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35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Оформление заключения в цифре (копировать-вставить) снизит время его формирования.</a:t>
            </a:r>
            <a:endParaRPr lang="ru-RU" sz="1350" dirty="0" smtClean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35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Исключение </a:t>
            </a:r>
            <a:r>
              <a:rPr lang="ru-RU" sz="135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этапа согласования заключения с руководителем снимет дополнительные временные риски </a:t>
            </a:r>
            <a:endParaRPr lang="ru-RU" sz="135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52154" y="4293096"/>
            <a:ext cx="2019646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 smtClean="0">
                <a:solidFill>
                  <a:srgbClr val="2E658E"/>
                </a:solidFill>
              </a:rPr>
              <a:t>Решения:</a:t>
            </a:r>
            <a:endParaRPr lang="ru-RU" dirty="0">
              <a:solidFill>
                <a:srgbClr val="2E658E"/>
              </a:solidFill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501743" y="4721724"/>
            <a:ext cx="1838009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5936730" y="4293096"/>
            <a:ext cx="2379686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 smtClean="0">
                <a:solidFill>
                  <a:srgbClr val="2E658E"/>
                </a:solidFill>
              </a:rPr>
              <a:t>ВПП целевое:</a:t>
            </a:r>
            <a:endParaRPr lang="ru-RU" dirty="0">
              <a:solidFill>
                <a:srgbClr val="2E658E"/>
              </a:solidFill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5686319" y="4721724"/>
            <a:ext cx="1838009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F:\Downloads\depositphotos_84568290-stock-illustration-exclamation-sign-flat-eco-gre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2"/>
          <a:stretch>
            <a:fillRect/>
          </a:stretch>
        </p:blipFill>
        <p:spPr bwMode="auto">
          <a:xfrm>
            <a:off x="473415" y="4282666"/>
            <a:ext cx="555089" cy="3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Downloads\2022-03-03_17-55-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59" y="1257988"/>
            <a:ext cx="5293429" cy="29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Downloads\2022-03-03_17-57-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40" y="4810571"/>
            <a:ext cx="2100820" cy="18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79549" y="159533"/>
            <a:ext cx="7527581" cy="65004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«Сокращение </a:t>
            </a:r>
            <a: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времени протекания процесса проведения тестирования в профессиональной ориентации граждан»</a:t>
            </a:r>
            <a:endParaRPr lang="en-US" sz="2000" b="1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536" y="994991"/>
            <a:ext cx="8071738" cy="262997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sz="1200" dirty="0" smtClean="0">
                <a:solidFill>
                  <a:srgbClr val="2E658E"/>
                </a:solidFill>
              </a:rPr>
              <a:t>Целевое </a:t>
            </a:r>
            <a:r>
              <a:rPr lang="ru-RU" sz="1200" dirty="0">
                <a:solidFill>
                  <a:srgbClr val="2E658E"/>
                </a:solidFill>
              </a:rPr>
              <a:t>состояние </a:t>
            </a:r>
            <a:r>
              <a:rPr lang="ru-RU" sz="1200" dirty="0" smtClean="0">
                <a:solidFill>
                  <a:srgbClr val="2E658E"/>
                </a:solidFill>
              </a:rPr>
              <a:t>процесса</a:t>
            </a:r>
            <a:endParaRPr lang="ru-RU" sz="1200" dirty="0" smtClean="0">
              <a:solidFill>
                <a:srgbClr val="2E658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25FE-31FB-4D95-9159-CD3AC039AFF6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4.xml><?xml version="1.0" encoding="utf-8"?>
<p:tagLst xmlns:p="http://schemas.openxmlformats.org/presentationml/2006/main">
  <p:tag name="KSO_WM_UNIT_TABLE_BEAUTIFY" val="smartTable{8558a995-4bb6-453b-9fef-04cad8200bcb}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-section81">
  <a:themeElements>
    <a:clrScheme name="b-section8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8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8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b-default">
  <a:themeElements>
    <a:clrScheme name="b-default 4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-section33">
  <a:themeElements>
    <a:clrScheme name="b-section3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-section31">
  <a:themeElements>
    <a:clrScheme name="b-section3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3091</Words>
  <Application>WPS Presentation</Application>
  <PresentationFormat>Экран (4:3)</PresentationFormat>
  <Paragraphs>152</Paragraphs>
  <Slides>5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20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</vt:i4>
      </vt:variant>
    </vt:vector>
  </HeadingPairs>
  <TitlesOfParts>
    <vt:vector size="39" baseType="lpstr">
      <vt:lpstr>Arial</vt:lpstr>
      <vt:lpstr>SimSun</vt:lpstr>
      <vt:lpstr>Wingdings</vt:lpstr>
      <vt:lpstr>Arial</vt:lpstr>
      <vt:lpstr>Calibri</vt:lpstr>
      <vt:lpstr>Helvetica Neue</vt:lpstr>
      <vt:lpstr>Montserrat</vt:lpstr>
      <vt:lpstr>苹方-简</vt:lpstr>
      <vt:lpstr>Calibri</vt:lpstr>
      <vt:lpstr>微软雅黑</vt:lpstr>
      <vt:lpstr>汉仪旗黑</vt:lpstr>
      <vt:lpstr>Arial Unicode MS</vt:lpstr>
      <vt:lpstr>Calibri Light</vt:lpstr>
      <vt:lpstr>宋体-简</vt:lpstr>
      <vt:lpstr>b-default</vt:lpstr>
      <vt:lpstr>b-content</vt:lpstr>
      <vt:lpstr>b-section33</vt:lpstr>
      <vt:lpstr>b-section31</vt:lpstr>
      <vt:lpstr>b-section32</vt:lpstr>
      <vt:lpstr>1_b-section32</vt:lpstr>
      <vt:lpstr>2_b-section32</vt:lpstr>
      <vt:lpstr>3_b-section32</vt:lpstr>
      <vt:lpstr>1_b-default</vt:lpstr>
      <vt:lpstr>3_b-default</vt:lpstr>
      <vt:lpstr>b-section81</vt:lpstr>
      <vt:lpstr>22_b-default</vt:lpstr>
      <vt:lpstr>4_b-default</vt:lpstr>
      <vt:lpstr>10_b-default</vt:lpstr>
      <vt:lpstr>14_b-default</vt:lpstr>
      <vt:lpstr>17_b-default</vt:lpstr>
      <vt:lpstr>16_b-default</vt:lpstr>
      <vt:lpstr>2_RDM027</vt:lpstr>
      <vt:lpstr>Тема Office</vt:lpstr>
      <vt:lpstr>5_b-default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 Nazarov</dc:creator>
  <cp:lastModifiedBy>alexander</cp:lastModifiedBy>
  <cp:revision>5216</cp:revision>
  <cp:lastPrinted>2022-07-25T13:36:49Z</cp:lastPrinted>
  <dcterms:created xsi:type="dcterms:W3CDTF">2022-07-25T13:36:49Z</dcterms:created>
  <dcterms:modified xsi:type="dcterms:W3CDTF">2022-07-25T13:36:49Z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0x010100272FDFC25A4EEC44B95186AE3BA6EE45</vt:lpwstr>
  </property>
  <property fmtid="{D5CDD505-2E9C-101B-9397-08002B2CF9AE}" pid="3" name="KSOProductBuildVer">
    <vt:lpwstr>1033-3.2.0.6370</vt:lpwstr>
  </property>
</Properties>
</file>