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9" r:id="rId7"/>
    <p:sldMasterId id="2147483721" r:id="rId8"/>
    <p:sldMasterId id="2147483733" r:id="rId9"/>
    <p:sldMasterId id="2147483745" r:id="rId10"/>
    <p:sldMasterId id="2147483757" r:id="rId11"/>
    <p:sldMasterId id="2147483770" r:id="rId12"/>
    <p:sldMasterId id="2147483782" r:id="rId13"/>
    <p:sldMasterId id="2147483796" r:id="rId14"/>
    <p:sldMasterId id="2147483810" r:id="rId15"/>
    <p:sldMasterId id="2147483822" r:id="rId16"/>
    <p:sldMasterId id="2147483835" r:id="rId17"/>
    <p:sldMasterId id="2147483847" r:id="rId18"/>
    <p:sldMasterId id="2147483859" r:id="rId19"/>
    <p:sldMasterId id="2147483862" r:id="rId20"/>
    <p:sldMasterId id="2147483875" r:id="rId21"/>
  </p:sldMasterIdLst>
  <p:notesMasterIdLst>
    <p:notesMasterId r:id="rId23"/>
  </p:notesMasterIdLst>
  <p:handoutMasterIdLst>
    <p:handoutMasterId r:id="rId32"/>
  </p:handoutMasterIdLst>
  <p:sldIdLst>
    <p:sldId id="1762" r:id="rId22"/>
    <p:sldId id="1773" r:id="rId24"/>
    <p:sldId id="1767" r:id="rId25"/>
    <p:sldId id="1774" r:id="rId26"/>
    <p:sldId id="1778" r:id="rId27"/>
    <p:sldId id="1776" r:id="rId28"/>
    <p:sldId id="1768" r:id="rId29"/>
    <p:sldId id="1760" r:id="rId30"/>
    <p:sldId id="1795" r:id="rId31"/>
  </p:sldIdLst>
  <p:sldSz cx="9144000" cy="6858000" type="screen4x3"/>
  <p:notesSz cx="6797675" cy="992632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5961FFB-52ED-452A-8189-CD3EE54FDD52}">
          <p14:sldIdLst>
            <p14:sldId id="1774"/>
            <p14:sldId id="1776"/>
            <p14:sldId id="1768"/>
            <p14:sldId id="1760"/>
            <p14:sldId id="1795"/>
            <p14:sldId id="1773"/>
            <p14:sldId id="1767"/>
            <p14:sldId id="1778"/>
            <p14:sldId id="176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s" initials="s" lastIdx="7" clrIdx="0"/>
  <p:cmAuthor id="1" name="Admin" initials="A" lastIdx="0" clrIdx="1"/>
  <p:cmAuthor id="2" name="Помилуйко Ирина Сергеевна" initials="ПИС" lastIdx="1" clrIdx="2"/>
  <p:cmAuthor id="3" name="Rosatom" initials="R" lastIdx="1" clrIdx="3"/>
  <p:cmAuthor id="4" name="Титова Елена Сергеевна" initials="ТЕС" lastIdx="1" clrIdx="4"/>
  <p:cmAuthor id="5" name="nata_pravda@outlook.com" initials="n" lastIdx="2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58E"/>
    <a:srgbClr val="3F4E71"/>
    <a:srgbClr val="ECF4FA"/>
    <a:srgbClr val="C9EEFF"/>
    <a:srgbClr val="C9E0FF"/>
    <a:srgbClr val="F0E770"/>
    <a:srgbClr val="008E40"/>
    <a:srgbClr val="A6D86E"/>
    <a:srgbClr val="B9C6FD"/>
    <a:srgbClr val="D7E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0" autoAdjust="0"/>
    <p:restoredTop sz="96244" autoAdjust="0"/>
  </p:normalViewPr>
  <p:slideViewPr>
    <p:cSldViewPr>
      <p:cViewPr>
        <p:scale>
          <a:sx n="110" d="100"/>
          <a:sy n="110" d="100"/>
        </p:scale>
        <p:origin x="228" y="-156"/>
      </p:cViewPr>
      <p:guideLst>
        <p:guide orient="horz" pos="2704"/>
        <p:guide pos="3079"/>
        <p:guide pos="1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28"/>
    </p:cViewPr>
  </p:sorterViewPr>
  <p:notesViewPr>
    <p:cSldViewPr>
      <p:cViewPr>
        <p:scale>
          <a:sx n="150" d="100"/>
          <a:sy n="150" d="100"/>
        </p:scale>
        <p:origin x="-978" y="3666"/>
      </p:cViewPr>
      <p:guideLst>
        <p:guide orient="horz" pos="3118"/>
        <p:guide orient="horz" pos="3118"/>
        <p:guide pos="2141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9.xml"/><Relationship Id="rId30" Type="http://schemas.openxmlformats.org/officeDocument/2006/relationships/slide" Target="slides/slide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7.xml"/><Relationship Id="rId28" Type="http://schemas.openxmlformats.org/officeDocument/2006/relationships/slide" Target="slides/slide6.xml"/><Relationship Id="rId27" Type="http://schemas.openxmlformats.org/officeDocument/2006/relationships/slide" Target="slides/slide5.xml"/><Relationship Id="rId26" Type="http://schemas.openxmlformats.org/officeDocument/2006/relationships/slide" Target="slides/slide4.xml"/><Relationship Id="rId25" Type="http://schemas.openxmlformats.org/officeDocument/2006/relationships/slide" Target="slides/slide3.xml"/><Relationship Id="rId24" Type="http://schemas.openxmlformats.org/officeDocument/2006/relationships/slide" Target="slides/slide2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A15FC-8AFC-4645-B3AC-A04400A39B6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0F5CE-E2E7-495C-8E46-6C3B8731DB7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1" y="13"/>
            <a:ext cx="2945659" cy="496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28" tIns="46163" rIns="92328" bIns="46163" numCol="1" anchor="t" anchorCtr="0" compatLnSpc="1"/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73" y="13"/>
            <a:ext cx="2945659" cy="496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28" tIns="46163" rIns="92328" bIns="46163" numCol="1" anchor="t" anchorCtr="0" compatLnSpc="1"/>
          <a:lstStyle>
            <a:lvl1pPr algn="r">
              <a:defRPr sz="1200"/>
            </a:lvl1pPr>
          </a:lstStyle>
          <a:p>
            <a:endParaRPr lang="ru-RU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9"/>
            <a:ext cx="5438140" cy="4466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28" tIns="46163" rIns="92328" bIns="46163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1" y="9428596"/>
            <a:ext cx="2945659" cy="496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28" tIns="46163" rIns="92328" bIns="46163" numCol="1" anchor="b" anchorCtr="0" compatLnSpc="1"/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73" y="9428596"/>
            <a:ext cx="2945659" cy="496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28" tIns="46163" rIns="92328" bIns="46163" numCol="1" anchor="b" anchorCtr="0" compatLnSpc="1"/>
          <a:lstStyle>
            <a:lvl1pPr algn="r">
              <a:defRPr sz="1200"/>
            </a:lvl1pPr>
          </a:lstStyle>
          <a:p>
            <a:fld id="{5864FAE4-9723-4169-9CE8-10A7C8F50D35}" type="slidenum">
              <a:rPr lang="ru-RU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7813" y="669925"/>
            <a:ext cx="6559550" cy="4921250"/>
          </a:xfrm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091" y="5783648"/>
            <a:ext cx="5874010" cy="3629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3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210" y="0"/>
            <a:ext cx="8581790" cy="766329"/>
          </a:xfrm>
        </p:spPr>
        <p:txBody>
          <a:bodyPr>
            <a:noAutofit/>
          </a:bodyPr>
          <a:lstStyle>
            <a:lvl1pPr>
              <a:defRPr sz="2600">
                <a:solidFill>
                  <a:srgbClr val="215BAE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562210" y="1015853"/>
            <a:ext cx="80639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Изображение 12" descr="REA_logo_version3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562210" y="6214281"/>
            <a:ext cx="2158814" cy="37941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20111" y="6347475"/>
            <a:ext cx="6238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EF29B0EE-84A7-4D26-B86D-316840AB9A86}" type="slidenum">
              <a:rPr lang="en-US" sz="2600" b="1" i="0" smtClean="0">
                <a:solidFill>
                  <a:schemeClr val="bg1"/>
                </a:solidFill>
              </a:rPr>
            </a:fld>
            <a:endParaRPr lang="ru-RU" sz="2600" b="1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4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vigation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5580064" y="1076327"/>
            <a:ext cx="360362" cy="360363"/>
          </a:xfrm>
          <a:prstGeom prst="ellipse">
            <a:avLst/>
          </a:prstGeom>
          <a:solidFill>
            <a:schemeClr val="bg1"/>
          </a:solidFill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3274"/>
                </a:solidFill>
              </a:rPr>
              <a:t>1</a:t>
            </a:r>
            <a:endParaRPr lang="ru-RU" sz="2400" b="1" dirty="0">
              <a:solidFill>
                <a:srgbClr val="003274"/>
              </a:solidFill>
            </a:endParaRPr>
          </a:p>
        </p:txBody>
      </p:sp>
      <p:sp>
        <p:nvSpPr>
          <p:cNvPr id="6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5892801" y="1076327"/>
            <a:ext cx="360363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2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7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205538" y="1076327"/>
            <a:ext cx="360362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3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8" name="navigation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518275" y="1076327"/>
            <a:ext cx="360363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4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9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831013" y="1076327"/>
            <a:ext cx="360362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5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0" name="navigation6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143750" y="1076327"/>
            <a:ext cx="360363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6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1" name="navigation7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456489" y="1076327"/>
            <a:ext cx="360362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7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2" name="Oval 1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769226" y="1076327"/>
            <a:ext cx="360363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</a:rPr>
              <a:t>8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9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9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EEFEA-3023-4A04-9A9E-BB536AF37F5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6BA4F-BF08-4CD5-B53C-93FFC9B839B1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30ED2-61C5-4ADC-8D39-35ED3582806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268A0-F684-40D5-BD6F-FF7EAAF040BD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E279B-3F16-4C21-AA23-33FDFFDD36E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74764-A741-4C0F-8158-E9CA3E69BE7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10244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</p:spPr>
      </p:pic>
      <p:sp>
        <p:nvSpPr>
          <p:cNvPr id="1024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panose="020B0604020202090204" pitchFamily="34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279B9-6729-4975-BE12-1D7C3889B60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FB96F-CAA8-43DA-AC43-15BABE0449FC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D9A9C-59E1-44CA-8EE2-83150B43275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14F1-174B-4649-B092-E517EFD3901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78713-A8BC-4BC4-8D16-93D88FF99F1D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80A3-EA2A-4787-B6BB-021FD5656B50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D3EAC-2776-4EBF-8D73-1082020FEEF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E46FD-6426-4160-9710-0682E0228C0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83196-824B-4052-B4CD-6509546A76A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24F1F2-6FF9-4637-BF9E-F181EF68C2A6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F9EF9-DFBF-42D2-8CE4-4D89E5212402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F8B03-3AF7-4DE3-87B7-2C0810F1FA31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50C4A-AAA6-448A-A3B8-50BC985E196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DC42F-8B76-4B06-A823-66F4217DAF81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28B3B-6912-4747-9303-5C4C7F25200D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0"/>
            <a:ext cx="8424862" cy="6273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12177-07D0-481F-80E3-F9E047B0CB4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940B7-5DEE-4D02-A449-13397502A782}" type="datetime1">
              <a:rPr lang="ru-RU" smtClean="0"/>
            </a:fld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9CB5-857C-43CE-A641-FDF44BE69B2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F0219C-A8B3-4DA9-8692-DFDF24EE917B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 hidden="1"/>
          <p:cNvSpPr/>
          <p:nvPr userDrawn="1"/>
        </p:nvSpPr>
        <p:spPr bwMode="auto">
          <a:xfrm>
            <a:off x="8688388" y="6826250"/>
            <a:ext cx="174625" cy="13335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900" dirty="0">
                <a:solidFill>
                  <a:srgbClr val="414142"/>
                </a:solidFill>
              </a:rPr>
              <a:t>‹#›</a:t>
            </a:r>
            <a:endParaRPr lang="en-US" altLang="ru-RU" sz="900" dirty="0">
              <a:solidFill>
                <a:srgbClr val="414142"/>
              </a:solidFill>
            </a:endParaRPr>
          </a:p>
          <a:p>
            <a:pPr algn="r" eaLnBrk="1" hangingPunct="1">
              <a:defRPr/>
            </a:pPr>
            <a:endParaRPr lang="en-US" altLang="ru-RU" sz="900" dirty="0">
              <a:solidFill>
                <a:srgbClr val="414142"/>
              </a:solidFill>
            </a:endParaRPr>
          </a:p>
        </p:txBody>
      </p:sp>
      <p:pic>
        <p:nvPicPr>
          <p:cNvPr id="5" name="Picture 4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15888"/>
            <a:ext cx="9255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2426"/>
            <a:ext cx="68172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5" y="6448427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latin typeface="Arial" panose="020B0604020202090204" pitchFamily="34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964636-4CF8-43F1-A901-D975EC239D09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BB240-A293-489C-995D-4C8BC8CFA49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7A26-20E6-40D4-8107-CB599C6493F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0234-0A6C-4053-B845-D06B3CFD247B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5CE0-5BD0-48B8-BD36-EB78D4FDE819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4E282-A076-4470-AE77-4B85D4BF114E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D7C9B-30AA-4CA1-A55A-299A97B3113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CF09E-86E2-40ED-B872-16E61CC51DAE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EB83F-2AE9-4488-B631-E67874D202A0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CD1E0-223F-4042-B068-7B680642583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A4C038-C9BD-4E00-90EE-24CECB55C792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A6143-EC3F-4ED4-AA3F-673D5B8E033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37E39-479F-4551-8FB3-44231663ACF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AC4BD-9E4D-4D69-AD27-F607B10D5EAE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08278-1A58-4A51-9ABE-F8CAE813B97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465D-5B49-4AF0-A007-57F78C73162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DF2E9-28A8-472C-95C1-BCDC61688F0C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AE515-AB3E-46A4-9773-B9EA8789F80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2910-4814-4A29-8D96-040027BE2058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E5EF-8335-4AB4-9213-31C370382D52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79759B-BB9C-4C68-8523-3D0AFC6AC4A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8788-CA80-4A4C-B84B-BE01383D30E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17BE7-08E5-443D-A9F9-E6F23C6B029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0"/>
            <a:ext cx="8424862" cy="6273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B95EE-C39F-4371-90A3-ED2311CBA5B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77" y="293691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79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802" y="3284539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5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0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77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59F6B0-C365-44D4-87F2-F6FB45A58E49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7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69" y="293691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99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93" y="3284539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5" name="navigation8" descr="ujkm,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69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9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87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91610A-83CF-4227-8B03-ADAD4D94780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4" y="1624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think-cell Slide" r:id="rId3" imgW="0" imgH="0" progId="">
                  <p:embed/>
                </p:oleObj>
              </mc:Choice>
              <mc:Fallback>
                <p:oleObj name="think-cell Slide" r:id="rId3" imgW="0" imgH="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" y="1624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5" y="349865"/>
            <a:ext cx="1014109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defTabSz="913765" eaLnBrk="1" hangingPunct="1">
              <a:defRPr/>
            </a:pPr>
            <a:r>
              <a:rPr lang="ru-RU" sz="900" b="1" dirty="0">
                <a:solidFill>
                  <a:srgbClr val="000000"/>
                </a:solidFill>
              </a:rPr>
              <a:t>WORKING DRAFT</a:t>
            </a:r>
            <a:endParaRPr lang="ru-RU" sz="900" b="1" dirty="0">
              <a:solidFill>
                <a:srgbClr val="000000"/>
              </a:solidFill>
            </a:endParaRP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algn="r" defTabSz="913765" eaLnBrk="1" hangingPunct="1"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04"/>
            <a:ext cx="3264776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defTabSz="913765"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799" y="668959"/>
            <a:ext cx="2872217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defTabSz="913765"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21" y="5030931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defTabSz="913765"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Тип документа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21" y="5304665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defTabSz="913765"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Дата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4" y="4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66" tIns="46633" rIns="93266" bIns="46633" anchor="ctr"/>
          <a:lstStyle/>
          <a:p>
            <a:pPr defTabSz="913765"/>
            <a:endParaRPr lang="ru-RU" sz="1600" dirty="0">
              <a:solidFill>
                <a:srgbClr val="000000"/>
              </a:solidFill>
              <a:latin typeface="Arial" panose="020B0604020202090204"/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20063" y="657454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391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3136" y="4617893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9" y="194373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50722" y="2119331"/>
            <a:ext cx="1255377" cy="90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3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8568903" y="6434905"/>
            <a:ext cx="541731" cy="439639"/>
          </a:xfrm>
          <a:prstGeom prst="rect">
            <a:avLst/>
          </a:prstGeom>
        </p:spPr>
        <p:txBody>
          <a:bodyPr wrap="none" lIns="93276" tIns="46638" rIns="93276" bIns="46638">
            <a:spAutoFit/>
          </a:bodyPr>
          <a:lstStyle/>
          <a:p>
            <a:pPr defTabSz="913765"/>
            <a:fld id="{3F385F46-FE36-43E0-8AEF-AC9950742405}" type="slidenum">
              <a:rPr lang="ru-RU" sz="2200" smtClean="0">
                <a:solidFill>
                  <a:srgbClr val="003274"/>
                </a:solidFill>
                <a:latin typeface="Arial" panose="020B0604020202090204"/>
              </a:rPr>
            </a:fld>
            <a:endParaRPr lang="ru-RU" sz="2200" dirty="0">
              <a:solidFill>
                <a:srgbClr val="000000"/>
              </a:solidFill>
              <a:latin typeface="Arial" panose="020B0604020202090204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12AFCB-AB72-4856-A2F2-B569ED688A02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2426"/>
            <a:ext cx="68172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5" y="6448427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latin typeface="Arial" panose="020B0604020202090204" pitchFamily="34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BE50-343F-42B7-A502-A9123997C250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5AD4FB-195D-4824-9DCA-C935451C97A2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7645-8DEB-40C0-BE2D-C1EEA8B6D623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FE2E-4D56-48CA-8127-08810F9EA3A1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CEDB-2BDB-430B-8F5F-AFF607D34C0B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DEE3-F67F-4D3A-8AE6-C51A088E4638}" type="datetime1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7D96-91D5-4AA0-9DF7-09A1D70D14DC}" type="datetime1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14B0-3ED9-49D7-9BEB-B93EBE56CAC2}" type="datetime1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9CFD-5FD7-41C9-9B55-911E94773662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1980-2C29-4992-839C-95395F5C3620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E5C1-4811-468B-BF19-8EF4D7941C4B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4EDD-DD2C-4AC3-AA32-8868F7C183B4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B1AA17-3238-46F2-B51F-12E5145C30E0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/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7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79388" y="115888"/>
            <a:ext cx="925512" cy="7207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 bwMode="auto">
          <a:xfrm>
            <a:off x="422031" y="1508400"/>
            <a:ext cx="8301046" cy="4590000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8676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</p:spPr>
      </p:pic>
      <p:sp>
        <p:nvSpPr>
          <p:cNvPr id="28677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panose="020B0604020202090204" pitchFamily="34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panose="020B0604020202090204" pitchFamily="34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619757" y="1198773"/>
            <a:ext cx="1879610" cy="365126"/>
            <a:chOff x="5580063" y="1076325"/>
            <a:chExt cx="1879610" cy="365126"/>
          </a:xfrm>
        </p:grpSpPr>
        <p:sp>
          <p:nvSpPr>
            <p:cNvPr id="10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099311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1196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199192" y="1081088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3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F29FA2-1520-478E-AF9E-BAA4CD04FBE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2FB20B-F89F-41E4-94A9-71917891D25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377D9F-5A26-4CB6-82A0-7D2E6011D530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D090AC-9A7A-4070-BA8A-812C43F115AB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73E87F-6FBA-4E4E-885D-8A3712AB59F6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D8CCC4-086C-43A9-A3FC-51A043EEADB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AAFD0C-7A7F-4BED-9477-BB2868116BD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B3385A-D17A-44E8-9D2C-152CA88682A5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11A97E-C877-400F-9B79-73DCB6E256A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9C9F55-5523-4322-9DEE-23C689F6064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32772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</p:spPr>
      </p:pic>
      <p:sp>
        <p:nvSpPr>
          <p:cNvPr id="32773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panose="020B0604020202090204" pitchFamily="34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panose="020B0604020202090204" pitchFamily="34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634045" y="1190609"/>
            <a:ext cx="1879611" cy="374653"/>
            <a:chOff x="5570538" y="1071558"/>
            <a:chExt cx="1879611" cy="374653"/>
          </a:xfrm>
        </p:grpSpPr>
        <p:sp>
          <p:nvSpPr>
            <p:cNvPr id="10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089787" y="1071558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3101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70538" y="1085848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1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0D76F4-01B1-4081-BCB5-5C391BDE07A6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2460FC-B8E0-4CB2-80E4-0F03432EDCB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3A6EC6-6644-4893-BA07-0E120D2DFC7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1E9790-7F1B-4B30-9094-B58ED56AD31E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9CAC4D-9498-46D3-AC8C-DE5239890B1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652F28-FB14-45E9-9047-5B101D03FCCD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FF18B0-9C34-49D7-963F-212DA0F92C6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5E9FB2-C7A7-466D-A7C2-BD159AA53E30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5B0BD0-F387-4188-A177-65B27AD322A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0F077E-F27C-4C81-9FF1-8B8FFD1FA68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34820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</p:spPr>
      </p:pic>
      <p:sp>
        <p:nvSpPr>
          <p:cNvPr id="34821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panose="020B0604020202090204" pitchFamily="34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panose="020B0604020202090204" pitchFamily="34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634044" y="1214422"/>
            <a:ext cx="1885968" cy="365126"/>
            <a:chOff x="5580063" y="1071562"/>
            <a:chExt cx="1885968" cy="365126"/>
          </a:xfrm>
        </p:grpSpPr>
        <p:sp>
          <p:nvSpPr>
            <p:cNvPr id="10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105668" y="1071562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3101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72172" y="1076325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2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0E0F2-DEBE-4131-B760-817C04D4D3E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7A1448-9BFF-47DA-8117-5F6FC7229A7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2A49DA-44CA-4C61-B0FF-70A4E02E6CF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5DFF0-4B22-4E6A-B7D6-1D899529252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ED01D-0AEA-4AC6-B83E-548AE44D8AB8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FEDB50-DC7D-4CE8-8464-39F735679AE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18D208-1704-45CE-A871-CEA3A08E0BA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CE38C-DDE3-48E5-A640-BB050C5DBBD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EB209F-DB5C-49FC-8C17-3740E26DB78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056C2-A88F-404C-89B7-5C34345050D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962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9F1B6-96DE-4708-90AE-1648652F4A5D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1_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5580063" y="1194011"/>
            <a:ext cx="1924068" cy="369888"/>
            <a:chOff x="5580063" y="1074732"/>
            <a:chExt cx="1924068" cy="369888"/>
          </a:xfrm>
        </p:grpSpPr>
        <p:sp>
          <p:nvSpPr>
            <p:cNvPr id="11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143768" y="1084257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3101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491301" y="1074732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4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0E0F2-DEBE-4131-B760-817C04D4D3E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7A1448-9BFF-47DA-8117-5F6FC7229A7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2A49DA-44CA-4C61-B0FF-70A4E02E6CF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5DFF0-4B22-4E6A-B7D6-1D899529252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ED01D-0AEA-4AC6-B83E-548AE44D8AB8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FEDB50-DC7D-4CE8-8464-39F735679AE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18D208-1704-45CE-A871-CEA3A08E0BA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CE38C-DDE3-48E5-A640-BB050C5DBBD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EB209F-DB5C-49FC-8C17-3740E26DB78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056C2-A88F-404C-89B7-5C34345050D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2_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5637213" y="1194011"/>
            <a:ext cx="1992333" cy="369888"/>
            <a:chOff x="5580063" y="1066800"/>
            <a:chExt cx="1992333" cy="369888"/>
          </a:xfrm>
        </p:grpSpPr>
        <p:sp>
          <p:nvSpPr>
            <p:cNvPr id="12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66800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212034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59606" y="1073152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5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0E0F2-DEBE-4131-B760-817C04D4D3E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7A1448-9BFF-47DA-8117-5F6FC7229A7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2A49DA-44CA-4C61-B0FF-70A4E02E6CF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5DFF0-4B22-4E6A-B7D6-1D899529252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ED01D-0AEA-4AC6-B83E-548AE44D8AB8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FEDB50-DC7D-4CE8-8464-39F735679AE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18D208-1704-45CE-A871-CEA3A08E0BA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CE38C-DDE3-48E5-A640-BB050C5DBBD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EB209F-DB5C-49FC-8C17-3740E26DB78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056C2-A88F-404C-89B7-5C34345050D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5618163" y="1198789"/>
            <a:ext cx="1924050" cy="360363"/>
            <a:chOff x="5580063" y="1076325"/>
            <a:chExt cx="1924050" cy="360363"/>
          </a:xfrm>
        </p:grpSpPr>
        <p:sp>
          <p:nvSpPr>
            <p:cNvPr id="6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3101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143750" y="1076325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hlink"/>
                  </a:solidFill>
                </a:rPr>
                <a:t>6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0E0F2-DEBE-4131-B760-817C04D4D3E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7A1448-9BFF-47DA-8117-5F6FC7229A7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2A49DA-44CA-4C61-B0FF-70A4E02E6CF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5DFF0-4B22-4E6A-B7D6-1D899529252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ED01D-0AEA-4AC6-B83E-548AE44D8AB8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FEDB50-DC7D-4CE8-8464-39F735679AE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18D208-1704-45CE-A871-CEA3A08E0BA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CE38C-DDE3-48E5-A640-BB050C5DBBD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EB209F-DB5C-49FC-8C17-3740E26DB78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056C2-A88F-404C-89B7-5C34345050D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2.xml"/><Relationship Id="rId17" Type="http://schemas.openxmlformats.org/officeDocument/2006/relationships/theme" Target="../theme/theme10.xml"/><Relationship Id="rId16" Type="http://schemas.openxmlformats.org/officeDocument/2006/relationships/image" Target="../media/image6.png"/><Relationship Id="rId15" Type="http://schemas.openxmlformats.org/officeDocument/2006/relationships/image" Target="../media/image5.png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1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4.xml"/><Relationship Id="rId16" Type="http://schemas.openxmlformats.org/officeDocument/2006/relationships/theme" Target="../theme/theme11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5.xml"/><Relationship Id="rId18" Type="http://schemas.openxmlformats.org/officeDocument/2006/relationships/theme" Target="../theme/theme12.xml"/><Relationship Id="rId17" Type="http://schemas.openxmlformats.org/officeDocument/2006/relationships/image" Target="../media/image6.png"/><Relationship Id="rId16" Type="http://schemas.openxmlformats.org/officeDocument/2006/relationships/image" Target="../media/image5.png"/><Relationship Id="rId15" Type="http://schemas.openxmlformats.org/officeDocument/2006/relationships/image" Target="../media/image4.png"/><Relationship Id="rId14" Type="http://schemas.openxmlformats.org/officeDocument/2006/relationships/image" Target="../media/image3.jpeg"/><Relationship Id="rId13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8.xml"/><Relationship Id="rId18" Type="http://schemas.openxmlformats.org/officeDocument/2006/relationships/theme" Target="../theme/theme13.xml"/><Relationship Id="rId17" Type="http://schemas.openxmlformats.org/officeDocument/2006/relationships/image" Target="../media/image6.png"/><Relationship Id="rId16" Type="http://schemas.openxmlformats.org/officeDocument/2006/relationships/image" Target="../media/image5.png"/><Relationship Id="rId15" Type="http://schemas.openxmlformats.org/officeDocument/2006/relationships/image" Target="../media/image4.png"/><Relationship Id="rId14" Type="http://schemas.openxmlformats.org/officeDocument/2006/relationships/image" Target="../media/image3.jpeg"/><Relationship Id="rId13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37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8.xml"/><Relationship Id="rId8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51.xml"/><Relationship Id="rId16" Type="http://schemas.openxmlformats.org/officeDocument/2006/relationships/theme" Target="../theme/theme14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0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9.xml"/><Relationship Id="rId8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62.xml"/><Relationship Id="rId17" Type="http://schemas.openxmlformats.org/officeDocument/2006/relationships/theme" Target="../theme/theme15.xml"/><Relationship Id="rId16" Type="http://schemas.openxmlformats.org/officeDocument/2006/relationships/image" Target="../media/image6.png"/><Relationship Id="rId15" Type="http://schemas.openxmlformats.org/officeDocument/2006/relationships/image" Target="../media/image5.png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1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74.xml"/><Relationship Id="rId16" Type="http://schemas.openxmlformats.org/officeDocument/2006/relationships/theme" Target="../theme/theme16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73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2.xml"/><Relationship Id="rId8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85.xml"/><Relationship Id="rId16" Type="http://schemas.openxmlformats.org/officeDocument/2006/relationships/theme" Target="../theme/theme17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84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theme" Target="../theme/theme18.xml"/><Relationship Id="rId8" Type="http://schemas.openxmlformats.org/officeDocument/2006/relationships/vmlDrawing" Target="../drawings/vmlDrawing2.vml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Relationship Id="rId3" Type="http://schemas.openxmlformats.org/officeDocument/2006/relationships/tags" Target="../tags/tag2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98.xml"/><Relationship Id="rId17" Type="http://schemas.openxmlformats.org/officeDocument/2006/relationships/theme" Target="../theme/theme19.xml"/><Relationship Id="rId16" Type="http://schemas.openxmlformats.org/officeDocument/2006/relationships/image" Target="../media/image6.png"/><Relationship Id="rId15" Type="http://schemas.openxmlformats.org/officeDocument/2006/relationships/image" Target="../media/image5.png"/><Relationship Id="rId14" Type="http://schemas.openxmlformats.org/officeDocument/2006/relationships/image" Target="../media/image30.png"/><Relationship Id="rId13" Type="http://schemas.openxmlformats.org/officeDocument/2006/relationships/image" Target="../media/image29.jpeg"/><Relationship Id="rId12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197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9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0.xml"/><Relationship Id="rId14" Type="http://schemas.openxmlformats.org/officeDocument/2006/relationships/theme" Target="../theme/theme20.xml"/><Relationship Id="rId13" Type="http://schemas.openxmlformats.org/officeDocument/2006/relationships/slideLayout" Target="../slideLayouts/slideLayout221.xml"/><Relationship Id="rId12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0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7" Type="http://schemas.openxmlformats.org/officeDocument/2006/relationships/theme" Target="../theme/theme5.xml"/><Relationship Id="rId16" Type="http://schemas.openxmlformats.org/officeDocument/2006/relationships/image" Target="../media/image6.png"/><Relationship Id="rId15" Type="http://schemas.openxmlformats.org/officeDocument/2006/relationships/image" Target="../media/image5.png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6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7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0.xml"/><Relationship Id="rId16" Type="http://schemas.openxmlformats.org/officeDocument/2006/relationships/theme" Target="../theme/theme8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1.xml"/><Relationship Id="rId16" Type="http://schemas.openxmlformats.org/officeDocument/2006/relationships/theme" Target="../theme/theme9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/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7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0A2E7403-A31C-4612-ADD8-582B85A3F13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pic>
        <p:nvPicPr>
          <p:cNvPr id="4112" name="Picture 16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41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163764" y="6469065"/>
            <a:ext cx="179387" cy="179387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ru-RU" sz="1200" b="1" dirty="0">
              <a:solidFill>
                <a:srgbClr val="4141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00" b="1">
                <a:solidFill>
                  <a:srgbClr val="00327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531B5C-6534-4308-BBE4-BDA73A2632AA}" type="slidenum">
              <a:rPr lang="ru-RU"/>
            </a:fld>
            <a:endParaRPr lang="ru-RU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57029" name="navigation8" descr="ujkm,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rgbClr val="003274"/>
                </a:solidFill>
                <a:cs typeface="+mn-cs"/>
              </a:defRPr>
            </a:lvl1pPr>
          </a:lstStyle>
          <a:p>
            <a:pPr>
              <a:defRPr/>
            </a:pPr>
            <a:fld id="{7FBFBA33-169F-44A9-A5DF-A0C25D734F8D}" type="slidenum">
              <a:rPr lang="ru-RU">
                <a:latin typeface="Arial" panose="020B0604020202090204"/>
              </a:rPr>
            </a:fld>
            <a:endParaRPr lang="ru-RU" dirty="0">
              <a:latin typeface="Arial" panose="020B0604020202090204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03781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F48F7-F5BB-47E4-824F-28845CE8C8E2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7" y="6448479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latin typeface="Arial" panose="020B0604020202090204" pitchFamily="34" charset="0"/>
                <a:cs typeface="+mn-cs"/>
              </a:defRPr>
            </a:lvl1pPr>
          </a:lstStyle>
          <a:p>
            <a:fld id="{39C25FF4-21E9-41B0-81DE-DEE261383BF1}" type="slidenum">
              <a:rPr lang="ru-RU" smtClean="0"/>
            </a:fld>
            <a:endParaRPr lang="ru-RU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14341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4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7" y="6448499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latin typeface="Arial" panose="020B0604020202090204" pitchFamily="34" charset="0"/>
                <a:cs typeface="+mn-cs"/>
              </a:defRPr>
            </a:lvl1pPr>
          </a:lstStyle>
          <a:p>
            <a:fld id="{39C25FF4-21E9-41B0-81DE-DEE261383BF1}" type="slidenum">
              <a:rPr lang="ru-RU" smtClean="0"/>
            </a:fld>
            <a:endParaRPr lang="ru-RU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14341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4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980990" y="1980009"/>
            <a:ext cx="2183476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defTabSz="913765"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12653" y="4197989"/>
            <a:ext cx="1920150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defTabSz="913765"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Printed 12.5.2014 2:43 AM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8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3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6" y="2753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3765"/>
            <a:r>
              <a:rPr lang="ru-RU" sz="1400" dirty="0">
                <a:solidFill>
                  <a:srgbClr val="808080"/>
                </a:solidFill>
                <a:latin typeface="Arial" panose="020B0604020202090204"/>
              </a:rPr>
              <a:t>TRACKER</a:t>
            </a:r>
            <a:endParaRPr lang="ru-RU" sz="1400" dirty="0">
              <a:solidFill>
                <a:srgbClr val="808080"/>
              </a:solidFill>
              <a:latin typeface="Arial" panose="020B0604020202090204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91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344930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179260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</a:rPr>
              <a:t>Unit of measure</a:t>
            </a:r>
            <a:endParaRPr lang="ru-RU" sz="1600" dirty="0">
              <a:solidFill>
                <a:srgbClr val="808080"/>
              </a:solidFill>
            </a:endParaRP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217930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40525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179260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>
              <a:defRPr/>
            </a:pPr>
            <a:r>
              <a:rPr lang="ru-RU" sz="1000" dirty="0">
                <a:solidFill>
                  <a:srgbClr val="000000"/>
                </a:solidFill>
                <a:latin typeface="Arial" panose="020B0604020202090204"/>
              </a:rPr>
              <a:t>1 Сноска</a:t>
            </a:r>
            <a:endParaRPr lang="ru-RU" sz="1000" dirty="0">
              <a:solidFill>
                <a:srgbClr val="000000"/>
              </a:solidFill>
              <a:latin typeface="Arial" panose="020B0604020202090204"/>
            </a:endParaRP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665" indent="-621665" defTabSz="913130">
              <a:tabLst>
                <a:tab pos="624840" algn="l"/>
              </a:tabLst>
            </a:pPr>
            <a:r>
              <a:rPr lang="ru-RU" sz="1000" dirty="0">
                <a:solidFill>
                  <a:srgbClr val="000000"/>
                </a:solidFill>
                <a:latin typeface="Arial" panose="020B0604020202090204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 panose="020B0604020202090204"/>
            </a:endParaRPr>
          </a:p>
        </p:txBody>
      </p:sp>
      <p:grpSp>
        <p:nvGrpSpPr>
          <p:cNvPr id="15" name="ACET" hidden="1"/>
          <p:cNvGrpSpPr/>
          <p:nvPr/>
        </p:nvGrpSpPr>
        <p:grpSpPr bwMode="auto">
          <a:xfrm>
            <a:off x="1482158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3765"/>
              <a:r>
                <a:rPr lang="ru-RU" sz="1600" b="1" dirty="0">
                  <a:solidFill>
                    <a:srgbClr val="000000"/>
                  </a:solidFill>
                  <a:latin typeface="Arial" panose="020B0604020202090204"/>
                </a:rPr>
                <a:t>Title</a:t>
              </a:r>
              <a:endParaRPr lang="ru-RU" sz="1600" b="1" dirty="0">
                <a:solidFill>
                  <a:srgbClr val="000000"/>
                </a:solidFill>
                <a:latin typeface="Arial" panose="020B0604020202090204"/>
              </a:endParaRPr>
            </a:p>
            <a:p>
              <a:pPr defTabSz="913765"/>
              <a:r>
                <a:rPr lang="ru-RU" sz="1600" dirty="0">
                  <a:solidFill>
                    <a:srgbClr val="808080"/>
                  </a:solidFill>
                  <a:latin typeface="Arial" panose="020B0604020202090204"/>
                </a:rPr>
                <a:t>Unit of measure</a:t>
              </a:r>
              <a:endParaRPr lang="ru-RU" sz="1600" dirty="0">
                <a:solidFill>
                  <a:srgbClr val="808080"/>
                </a:solidFill>
                <a:latin typeface="Arial" panose="020B0604020202090204"/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66" tIns="93266" rIns="93266" bIns="93266" anchor="ctr"/>
          <a:lstStyle/>
          <a:p>
            <a:pPr defTabSz="913765">
              <a:defRPr/>
            </a:pPr>
            <a:endParaRPr lang="ru-RU" dirty="0">
              <a:solidFill>
                <a:srgbClr val="000000"/>
              </a:solidFill>
              <a:latin typeface="Arial" panose="020B0604020202090204"/>
              <a:cs typeface="Arial" panose="020B0604020202090204" pitchFamily="34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66" tIns="93266" rIns="93266" bIns="93266" anchor="ctr"/>
          <a:lstStyle/>
          <a:p>
            <a:pPr defTabSz="913765">
              <a:defRPr/>
            </a:pPr>
            <a:endParaRPr lang="ru-RU" dirty="0">
              <a:solidFill>
                <a:srgbClr val="000000"/>
              </a:solidFill>
              <a:latin typeface="Arial" panose="020B0604020202090204"/>
              <a:cs typeface="Arial" panose="020B0604020202090204" pitchFamily="34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8323" y="42452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9182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</p:sldLayoutIdLst>
  <p:hf hdr="0" ftr="0" dt="0"/>
  <p:txStyles>
    <p:titleStyle>
      <a:lvl1pPr algn="l" defTabSz="913130" rtl="0" eaLnBrk="1" fontAlgn="base" hangingPunct="1">
        <a:spcBef>
          <a:spcPct val="0"/>
        </a:spcBef>
        <a:spcAft>
          <a:spcPct val="0"/>
        </a:spcAft>
        <a:tabLst>
          <a:tab pos="363855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2pPr>
      <a:lvl3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3pPr>
      <a:lvl4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4pPr>
      <a:lvl5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5pPr>
      <a:lvl6pPr marL="466090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6pPr>
      <a:lvl7pPr marL="932815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7pPr>
      <a:lvl8pPr marL="1398905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8pPr>
      <a:lvl9pPr marL="1865630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9pPr>
    </p:titleStyle>
    <p:bodyStyle>
      <a:lvl1pPr marL="0" indent="0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485" indent="-1962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9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66090" indent="-26733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9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26745" indent="-158750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9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64540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9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64540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90204" pitchFamily="34" charset="0"/>
        <a:buChar char="-"/>
        <a:defRPr sz="1600">
          <a:solidFill>
            <a:schemeClr val="tx1"/>
          </a:solidFill>
          <a:latin typeface="+mn-lt"/>
        </a:defRPr>
      </a:lvl6pPr>
      <a:lvl7pPr marL="764540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90204" pitchFamily="34" charset="0"/>
        <a:buChar char="-"/>
        <a:defRPr sz="1600">
          <a:solidFill>
            <a:schemeClr val="tx1"/>
          </a:solidFill>
          <a:latin typeface="+mn-lt"/>
        </a:defRPr>
      </a:lvl7pPr>
      <a:lvl8pPr marL="764540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90204" pitchFamily="34" charset="0"/>
        <a:buChar char="-"/>
        <a:defRPr sz="1600">
          <a:solidFill>
            <a:schemeClr val="tx1"/>
          </a:solidFill>
          <a:latin typeface="+mn-lt"/>
        </a:defRPr>
      </a:lvl8pPr>
      <a:lvl9pPr marL="764540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90204" pitchFamily="34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090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15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905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630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810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35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25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Arial" panose="020B0604020202090204" pitchFamily="34" charset="0"/>
              </a:defRPr>
            </a:lvl1pPr>
          </a:lstStyle>
          <a:p>
            <a:fld id="{A663EA52-884A-401B-9C0B-BA7D6E6232EC}" type="slidenum">
              <a:rPr lang="ru-RU"/>
            </a:fld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9221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BA0A2-AEAA-44EB-922F-9C415E835EDA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77C34-2D5A-4A96-B2FC-A5E7A210239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Arial" panose="020B0604020202090204" pitchFamily="34" charset="0"/>
              </a:defRPr>
            </a:lvl1pPr>
          </a:lstStyle>
          <a:p>
            <a:fld id="{98AFEC57-EB06-4D59-A7D0-215126966E20}" type="slidenum">
              <a:rPr lang="ru-RU"/>
            </a:fld>
            <a:endParaRPr lang="ru-RU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7653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214282" y="6510359"/>
            <a:ext cx="1414473" cy="190478"/>
            <a:chOff x="458788" y="6467497"/>
            <a:chExt cx="1414473" cy="190478"/>
          </a:xfrm>
        </p:grpSpPr>
        <p:sp>
          <p:nvSpPr>
            <p:cNvPr id="12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58788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1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3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74688" y="6469063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1200" b="1" dirty="0">
                  <a:solidFill>
                    <a:schemeClr val="tx1"/>
                  </a:solidFill>
                  <a:cs typeface="Arial" panose="020B0604020202090204" pitchFamily="34" charset="0"/>
                </a:rPr>
                <a:t>2</a:t>
              </a:r>
              <a:endParaRPr lang="ru-RU" sz="1200" b="1" dirty="0">
                <a:solidFill>
                  <a:schemeClr val="bg1"/>
                </a:solidFill>
                <a:cs typeface="Arial" panose="020B0604020202090204" pitchFamily="34" charset="0"/>
              </a:endParaRPr>
            </a:p>
          </p:txBody>
        </p:sp>
        <p:sp>
          <p:nvSpPr>
            <p:cNvPr id="14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93874" y="6467497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200" b="1" dirty="0">
                  <a:cs typeface="Arial" panose="020B0604020202090204" pitchFamily="34" charset="0"/>
                </a:rPr>
                <a:t>6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5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  <a:endParaRPr lang="ru-RU" sz="1200" b="1" dirty="0"/>
            </a:p>
          </p:txBody>
        </p:sp>
        <p:sp>
          <p:nvSpPr>
            <p:cNvPr id="19" name="Rectangle 13"/>
            <p:cNvSpPr>
              <a:spLocks noChangeArrowheads="1"/>
            </p:cNvSpPr>
            <p:nvPr userDrawn="1"/>
          </p:nvSpPr>
          <p:spPr bwMode="auto">
            <a:xfrm>
              <a:off x="935041" y="6473826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3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20224EE2-69FB-42C8-8E3C-9785D9F190B6}" type="slidenum">
              <a:rPr lang="ru-RU"/>
            </a:fld>
            <a:endParaRPr lang="ru-RU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pic>
        <p:nvPicPr>
          <p:cNvPr id="31754" name="navigation6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330154" y="6496071"/>
            <a:ext cx="1474814" cy="190478"/>
            <a:chOff x="396857" y="6467497"/>
            <a:chExt cx="1474814" cy="190478"/>
          </a:xfrm>
        </p:grpSpPr>
        <p:sp>
          <p:nvSpPr>
            <p:cNvPr id="12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92284" y="6467497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200" b="1" dirty="0">
                  <a:cs typeface="Arial" panose="020B0604020202090204" pitchFamily="34" charset="0"/>
                </a:rPr>
                <a:t>6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3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74688" y="6469063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1200" b="1" dirty="0">
                  <a:solidFill>
                    <a:schemeClr val="tx1"/>
                  </a:solidFill>
                  <a:cs typeface="Arial" panose="020B0604020202090204" pitchFamily="34" charset="0"/>
                </a:rPr>
                <a:t>2</a:t>
              </a:r>
              <a:endParaRPr lang="ru-RU" sz="1200" b="1" dirty="0">
                <a:solidFill>
                  <a:schemeClr val="bg1"/>
                </a:solidFill>
                <a:cs typeface="Arial" panose="020B0604020202090204" pitchFamily="34" charset="0"/>
              </a:endParaRPr>
            </a:p>
          </p:txBody>
        </p:sp>
        <p:sp>
          <p:nvSpPr>
            <p:cNvPr id="14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3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5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  <a:endParaRPr lang="ru-RU" sz="1200" b="1" dirty="0"/>
            </a:p>
          </p:txBody>
        </p:sp>
        <p:sp>
          <p:nvSpPr>
            <p:cNvPr id="19" name="Rectangle 13"/>
            <p:cNvSpPr>
              <a:spLocks noChangeArrowheads="1"/>
            </p:cNvSpPr>
            <p:nvPr userDrawn="1"/>
          </p:nvSpPr>
          <p:spPr bwMode="auto">
            <a:xfrm>
              <a:off x="396857" y="6478588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1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Arial" panose="020B0604020202090204" pitchFamily="34" charset="0"/>
              </a:defRPr>
            </a:lvl1pPr>
          </a:lstStyle>
          <a:p>
            <a:fld id="{8AD15098-A811-4E07-946B-55DA15EE1276}" type="slidenum">
              <a:rPr lang="ru-RU"/>
            </a:fld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33797" name="navigation8" descr="ujkm,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253742" y="6510359"/>
            <a:ext cx="1492487" cy="190478"/>
            <a:chOff x="393472" y="6467497"/>
            <a:chExt cx="1492487" cy="190478"/>
          </a:xfrm>
        </p:grpSpPr>
        <p:sp>
          <p:nvSpPr>
            <p:cNvPr id="12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93472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1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3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706572" y="6477022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200" b="1" dirty="0">
                  <a:solidFill>
                    <a:schemeClr val="tx1"/>
                  </a:solidFill>
                  <a:cs typeface="Arial" panose="020B0604020202090204" pitchFamily="34" charset="0"/>
                </a:rPr>
                <a:t>6</a:t>
              </a:r>
              <a:endParaRPr lang="ru-RU" sz="1200" b="1" dirty="0">
                <a:solidFill>
                  <a:schemeClr val="bg1"/>
                </a:solidFill>
                <a:cs typeface="Arial" panose="020B0604020202090204" pitchFamily="34" charset="0"/>
              </a:endParaRPr>
            </a:p>
          </p:txBody>
        </p:sp>
        <p:sp>
          <p:nvSpPr>
            <p:cNvPr id="14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3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5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navigation6"/>
            <p:cNvSpPr>
              <a:spLocks noChangeShapeType="1"/>
            </p:cNvSpPr>
            <p:nvPr/>
          </p:nvSpPr>
          <p:spPr bwMode="auto">
            <a:xfrm>
              <a:off x="906236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  <a:endParaRPr lang="ru-RU" sz="1200" b="1" dirty="0"/>
            </a:p>
          </p:txBody>
        </p:sp>
        <p:sp>
          <p:nvSpPr>
            <p:cNvPr id="19" name="Rectangle 13"/>
            <p:cNvSpPr>
              <a:spLocks noChangeArrowheads="1"/>
            </p:cNvSpPr>
            <p:nvPr userDrawn="1"/>
          </p:nvSpPr>
          <p:spPr bwMode="auto">
            <a:xfrm>
              <a:off x="677865" y="6472258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2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Arial" panose="020B0604020202090204" pitchFamily="34" charset="0"/>
              </a:defRPr>
            </a:lvl1pPr>
          </a:lstStyle>
          <a:p>
            <a:fld id="{8AD15098-A811-4E07-946B-55DA15EE1276}" type="slidenum">
              <a:rPr lang="ru-RU"/>
            </a:fld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33797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219044" y="6505595"/>
            <a:ext cx="1479559" cy="193676"/>
            <a:chOff x="382586" y="6467496"/>
            <a:chExt cx="1479559" cy="193676"/>
          </a:xfrm>
        </p:grpSpPr>
        <p:sp>
          <p:nvSpPr>
            <p:cNvPr id="14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82586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1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5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73101" y="6481785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200" b="1" dirty="0">
                  <a:solidFill>
                    <a:schemeClr val="tx1"/>
                  </a:solidFill>
                  <a:cs typeface="Arial" panose="020B0604020202090204" pitchFamily="34" charset="0"/>
                </a:rPr>
                <a:t>2</a:t>
              </a:r>
              <a:endParaRPr lang="ru-RU" sz="1200" b="1" dirty="0">
                <a:solidFill>
                  <a:schemeClr val="bg1"/>
                </a:solidFill>
                <a:cs typeface="Arial" panose="020B0604020202090204" pitchFamily="34" charset="0"/>
              </a:endParaRPr>
            </a:p>
          </p:txBody>
        </p:sp>
        <p:sp>
          <p:nvSpPr>
            <p:cNvPr id="16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3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7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" name="navigation7"/>
            <p:cNvSpPr>
              <a:spLocks noChangeShapeType="1"/>
            </p:cNvSpPr>
            <p:nvPr userDrawn="1"/>
          </p:nvSpPr>
          <p:spPr bwMode="auto">
            <a:xfrm>
              <a:off x="1127556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682758" y="6481785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6</a:t>
              </a:r>
              <a:endParaRPr lang="ru-RU" sz="1200" b="1" dirty="0"/>
            </a:p>
          </p:txBody>
        </p:sp>
        <p:sp>
          <p:nvSpPr>
            <p:cNvPr id="21" name="Rectangle 13"/>
            <p:cNvSpPr>
              <a:spLocks noChangeArrowheads="1"/>
            </p:cNvSpPr>
            <p:nvPr userDrawn="1"/>
          </p:nvSpPr>
          <p:spPr bwMode="auto">
            <a:xfrm>
              <a:off x="1173167" y="6467496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4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3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4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Arial" panose="020B0604020202090204" pitchFamily="34" charset="0"/>
              </a:defRPr>
            </a:lvl1pPr>
          </a:lstStyle>
          <a:p>
            <a:fld id="{8AD15098-A811-4E07-946B-55DA15EE1276}" type="slidenum">
              <a:rPr lang="ru-RU"/>
            </a:fld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33797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220404" y="6510357"/>
            <a:ext cx="1473437" cy="190480"/>
            <a:chOff x="393472" y="6467495"/>
            <a:chExt cx="1473437" cy="190480"/>
          </a:xfrm>
        </p:grpSpPr>
        <p:sp>
          <p:nvSpPr>
            <p:cNvPr id="17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93472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1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8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87522" y="6467497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200" b="1" dirty="0">
                  <a:solidFill>
                    <a:schemeClr val="tx1"/>
                  </a:solidFill>
                  <a:cs typeface="Arial" panose="020B0604020202090204" pitchFamily="34" charset="0"/>
                </a:rPr>
                <a:t>6</a:t>
              </a:r>
              <a:endParaRPr lang="ru-RU" sz="1200" b="1" dirty="0">
                <a:solidFill>
                  <a:schemeClr val="bg1"/>
                </a:solidFill>
                <a:cs typeface="Arial" panose="020B0604020202090204" pitchFamily="34" charset="0"/>
              </a:endParaRPr>
            </a:p>
          </p:txBody>
        </p:sp>
        <p:sp>
          <p:nvSpPr>
            <p:cNvPr id="19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3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20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  <a:endParaRPr lang="ru-RU" sz="1200" b="1" dirty="0"/>
            </a:p>
          </p:txBody>
        </p:sp>
        <p:sp>
          <p:nvSpPr>
            <p:cNvPr id="24" name="Rectangle 13"/>
            <p:cNvSpPr>
              <a:spLocks noChangeArrowheads="1"/>
            </p:cNvSpPr>
            <p:nvPr userDrawn="1"/>
          </p:nvSpPr>
          <p:spPr bwMode="auto">
            <a:xfrm>
              <a:off x="1425582" y="6467497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5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7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73102" y="6467495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2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Arial" panose="020B0604020202090204" pitchFamily="34" charset="0"/>
              </a:defRPr>
            </a:lvl1pPr>
          </a:lstStyle>
          <a:p>
            <a:fld id="{8AD15098-A811-4E07-946B-55DA15EE1276}" type="slidenum">
              <a:rPr lang="ru-RU"/>
            </a:fld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33797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260122" y="6496072"/>
            <a:ext cx="1506747" cy="190478"/>
            <a:chOff x="393472" y="6467497"/>
            <a:chExt cx="1506747" cy="190478"/>
          </a:xfrm>
        </p:grpSpPr>
        <p:sp>
          <p:nvSpPr>
            <p:cNvPr id="33798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93472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1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33799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74688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1200" b="1" dirty="0">
                  <a:solidFill>
                    <a:schemeClr val="tx1"/>
                  </a:solidFill>
                  <a:cs typeface="Arial" panose="020B0604020202090204" pitchFamily="34" charset="0"/>
                </a:rPr>
                <a:t>2</a:t>
              </a:r>
              <a:endParaRPr lang="ru-RU" sz="1200" b="1" dirty="0">
                <a:solidFill>
                  <a:schemeClr val="bg1"/>
                </a:solidFill>
                <a:cs typeface="Arial" panose="020B0604020202090204" pitchFamily="34" charset="0"/>
              </a:endParaRPr>
            </a:p>
          </p:txBody>
        </p:sp>
        <p:sp>
          <p:nvSpPr>
            <p:cNvPr id="33800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3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33801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3802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  <a:endParaRPr lang="ru-RU" sz="1200" b="1" dirty="0"/>
            </a:p>
          </p:txBody>
        </p:sp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1720832" y="6469063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6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15.xml"/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5.xml"/><Relationship Id="rId4" Type="http://schemas.openxmlformats.org/officeDocument/2006/relationships/image" Target="../media/image36.jpe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15.xml"/><Relationship Id="rId3" Type="http://schemas.openxmlformats.org/officeDocument/2006/relationships/image" Target="../media/image34.png"/><Relationship Id="rId2" Type="http://schemas.openxmlformats.org/officeDocument/2006/relationships/image" Target="../media/image36.jpeg"/><Relationship Id="rId1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5.xml"/><Relationship Id="rId3" Type="http://schemas.openxmlformats.org/officeDocument/2006/relationships/image" Target="../media/image34.png"/><Relationship Id="rId2" Type="http://schemas.openxmlformats.org/officeDocument/2006/relationships/image" Target="../media/image36.jpeg"/><Relationship Id="rId1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5.xml"/><Relationship Id="rId3" Type="http://schemas.openxmlformats.org/officeDocument/2006/relationships/image" Target="../media/image34.png"/><Relationship Id="rId2" Type="http://schemas.openxmlformats.org/officeDocument/2006/relationships/image" Target="../media/image36.jpeg"/><Relationship Id="rId1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5.xml"/><Relationship Id="rId3" Type="http://schemas.openxmlformats.org/officeDocument/2006/relationships/image" Target="../media/image34.png"/><Relationship Id="rId2" Type="http://schemas.openxmlformats.org/officeDocument/2006/relationships/image" Target="../media/image36.jpeg"/><Relationship Id="rId1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15.xml"/><Relationship Id="rId4" Type="http://schemas.openxmlformats.org/officeDocument/2006/relationships/image" Target="../media/image34.png"/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5.xml"/><Relationship Id="rId3" Type="http://schemas.openxmlformats.org/officeDocument/2006/relationships/image" Target="../media/image34.png"/><Relationship Id="rId2" Type="http://schemas.openxmlformats.org/officeDocument/2006/relationships/image" Target="../media/image36.jpeg"/><Relationship Id="rId1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1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3" Type="http://schemas.openxmlformats.org/officeDocument/2006/relationships/image" Target="../media/image34.png"/><Relationship Id="rId2" Type="http://schemas.openxmlformats.org/officeDocument/2006/relationships/image" Target="../media/image36.jpeg"/><Relationship Id="rId1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b--sw3tSuYwFh9d4syvsTVb" hidden="1"/>
          <p:cNvSpPr>
            <a:spLocks noChangeArrowheads="1"/>
          </p:cNvSpPr>
          <p:nvPr/>
        </p:nvSpPr>
        <p:spPr bwMode="auto">
          <a:xfrm>
            <a:off x="63500" y="6731002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42910" y="2357430"/>
            <a:ext cx="7929618" cy="35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ОКУ «Центр занятости населения города Курска и Курского района»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13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Проект «Эффективный регион»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6286520"/>
            <a:ext cx="998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2021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год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61019"/>
            <a:ext cx="1728192" cy="20038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29205"/>
            <a:ext cx="4988580" cy="12549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40" y="526702"/>
            <a:ext cx="1638156" cy="16381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"/>
          <p:cNvSpPr/>
          <p:nvPr/>
        </p:nvSpPr>
        <p:spPr bwMode="auto">
          <a:xfrm>
            <a:off x="288922" y="972562"/>
            <a:ext cx="4145575" cy="2232248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300" b="0" i="0" u="none" strike="noStrike" kern="0" cap="none" spc="0" normalizeH="0" baseline="0" noProof="0">
              <a:ln>
                <a:noFill/>
              </a:ln>
              <a:solidFill>
                <a:srgbClr val="003274">
                  <a:lumMod val="75000"/>
                </a:srgbClr>
              </a:solidFill>
              <a:effectLst/>
              <a:uLnTx/>
              <a:uFillTx/>
              <a:latin typeface="Arial" panose="020B0604020202090204"/>
              <a:cs typeface="Arial" panose="020B0604020202090204"/>
            </a:endParaRPr>
          </a:p>
        </p:txBody>
      </p:sp>
      <p:sp>
        <p:nvSpPr>
          <p:cNvPr id="6" name="Прямоугольник 17"/>
          <p:cNvSpPr/>
          <p:nvPr/>
        </p:nvSpPr>
        <p:spPr bwMode="auto">
          <a:xfrm>
            <a:off x="288922" y="3394108"/>
            <a:ext cx="4140202" cy="2754475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3274">
                  <a:lumMod val="75000"/>
                </a:srgbClr>
              </a:solidFill>
              <a:effectLst/>
              <a:uLnTx/>
              <a:uFillTx/>
              <a:latin typeface="Arial" panose="020B0604020202090204"/>
              <a:cs typeface="Arial" panose="020B0604020202090204"/>
            </a:endParaRPr>
          </a:p>
        </p:txBody>
      </p:sp>
      <p:sp>
        <p:nvSpPr>
          <p:cNvPr id="7" name="Прямоугольник 21"/>
          <p:cNvSpPr/>
          <p:nvPr/>
        </p:nvSpPr>
        <p:spPr bwMode="auto">
          <a:xfrm>
            <a:off x="4528068" y="971686"/>
            <a:ext cx="4293160" cy="2232248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/>
              <a:cs typeface="Arial" panose="020B060402020209020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000" b="1" kern="0" dirty="0">
              <a:solidFill>
                <a:srgbClr val="002060"/>
              </a:solidFill>
              <a:latin typeface="Arial" panose="020B0604020202090204"/>
              <a:cs typeface="Arial" panose="020B0604020202090204"/>
            </a:endParaRPr>
          </a:p>
          <a:p>
            <a:pPr marL="228600" marR="0" lvl="0" indent="-2286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/>
              <a:cs typeface="Arial" panose="020B0604020202090204"/>
            </a:endParaRPr>
          </a:p>
          <a:p>
            <a:pPr marL="228600" marR="0" lvl="0" indent="-22860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lang="ru-RU" sz="1000" kern="0" dirty="0">
                <a:solidFill>
                  <a:prstClr val="black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Длительный этап проведения тестирований</a:t>
            </a:r>
            <a:endParaRPr lang="ru-RU" sz="1000" kern="0" dirty="0">
              <a:solidFill>
                <a:prstClr val="black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28600" marR="0" lvl="0" indent="-22860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lang="ru-RU" sz="1000" kern="0" dirty="0">
                <a:solidFill>
                  <a:prstClr val="black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Наличие дублирующих процедур</a:t>
            </a:r>
            <a:endParaRPr lang="ru-RU" sz="1000" kern="0" dirty="0">
              <a:solidFill>
                <a:prstClr val="black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28600" marR="0" lvl="0" indent="-22860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lang="ru-RU" sz="1000" kern="0" dirty="0">
                <a:solidFill>
                  <a:prstClr val="black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Наличие избыточных процедур</a:t>
            </a:r>
            <a:endParaRPr lang="ru-RU" sz="1000" kern="0" dirty="0">
              <a:solidFill>
                <a:prstClr val="black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8" name="Прямоугольник 22"/>
          <p:cNvSpPr/>
          <p:nvPr/>
        </p:nvSpPr>
        <p:spPr bwMode="auto">
          <a:xfrm>
            <a:off x="4567004" y="3394107"/>
            <a:ext cx="4293160" cy="2754475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3274">
                  <a:lumMod val="75000"/>
                </a:srgbClr>
              </a:solidFill>
              <a:effectLst/>
              <a:uLnTx/>
              <a:uFillTx/>
              <a:latin typeface="Arial" panose="020B0604020202090204"/>
              <a:cs typeface="Arial" panose="020B0604020202090204"/>
            </a:endParaRPr>
          </a:p>
        </p:txBody>
      </p:sp>
      <p:sp>
        <p:nvSpPr>
          <p:cNvPr id="11" name="TextBox 19"/>
          <p:cNvSpPr/>
          <p:nvPr/>
        </p:nvSpPr>
        <p:spPr bwMode="auto">
          <a:xfrm>
            <a:off x="4563866" y="3428999"/>
            <a:ext cx="42338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800" b="1" u="sng">
                <a:solidFill>
                  <a:srgbClr val="3E87BD">
                    <a:lumMod val="75000"/>
                  </a:srgbClr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2E658E"/>
                </a:solidFill>
                <a:effectLst/>
                <a:uLnTx/>
                <a:uFillTx/>
                <a:latin typeface="Arial" panose="020B0604020202090204"/>
                <a:cs typeface="Arial" panose="020B0604020202090204"/>
              </a:rPr>
              <a:t>4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2E658E"/>
                </a:solidFill>
                <a:effectLst/>
                <a:uLnTx/>
                <a:uFillTx/>
                <a:latin typeface="Arial" panose="020B0604020202090204"/>
                <a:cs typeface="Arial" panose="020B0604020202090204"/>
              </a:rPr>
              <a:t>. </a:t>
            </a:r>
            <a:r>
              <a:rPr kumimoji="0" lang="ru-RU" sz="1000" b="1" i="0" u="sng" strike="noStrike" kern="0" cap="none" spc="0" normalizeH="0" baseline="0" noProof="0" dirty="0">
                <a:ln>
                  <a:noFill/>
                </a:ln>
                <a:solidFill>
                  <a:srgbClr val="2E658E"/>
                </a:solidFill>
                <a:effectLst/>
                <a:uLnTx/>
                <a:uFillTx/>
                <a:latin typeface="Arial" panose="020B0604020202090204"/>
                <a:cs typeface="Arial" panose="020B0604020202090204"/>
              </a:rPr>
              <a:t>Ключевые события (КС) </a:t>
            </a:r>
            <a:endParaRPr kumimoji="0" sz="1800" b="1" i="0" u="sng" strike="noStrike" kern="0" cap="none" spc="0" normalizeH="0" baseline="0" noProof="0" dirty="0">
              <a:ln>
                <a:noFill/>
              </a:ln>
              <a:solidFill>
                <a:srgbClr val="2E658E"/>
              </a:solidFill>
              <a:effectLst/>
              <a:uLnTx/>
              <a:uFillTx/>
              <a:latin typeface="Arial" panose="020B0604020202090204"/>
              <a:cs typeface="Arial" panose="020B0604020202090204"/>
            </a:endParaRPr>
          </a:p>
        </p:txBody>
      </p:sp>
      <p:sp>
        <p:nvSpPr>
          <p:cNvPr id="12" name="TextBox 20"/>
          <p:cNvSpPr/>
          <p:nvPr/>
        </p:nvSpPr>
        <p:spPr bwMode="auto">
          <a:xfrm>
            <a:off x="323528" y="3429000"/>
            <a:ext cx="4108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2E658E"/>
                </a:solidFill>
                <a:effectLst/>
                <a:uLnTx/>
                <a:uFillTx/>
                <a:latin typeface="Arial" panose="020B0604020202090204"/>
                <a:cs typeface="Arial" panose="020B0604020202090204"/>
              </a:rPr>
              <a:t>3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2E658E"/>
                </a:solidFill>
                <a:effectLst/>
                <a:uLnTx/>
                <a:uFillTx/>
                <a:latin typeface="Arial" panose="020B0604020202090204"/>
                <a:cs typeface="Arial" panose="020B0604020202090204"/>
              </a:rPr>
              <a:t>. </a:t>
            </a:r>
            <a:r>
              <a:rPr kumimoji="0" lang="ru-RU" sz="1000" b="1" i="0" u="sng" strike="noStrike" kern="0" cap="none" spc="0" normalizeH="0" baseline="0" noProof="0" dirty="0">
                <a:ln>
                  <a:noFill/>
                </a:ln>
                <a:solidFill>
                  <a:srgbClr val="2E658E"/>
                </a:solidFill>
                <a:effectLst/>
                <a:uLnTx/>
                <a:uFillTx/>
                <a:latin typeface="Arial" panose="020B0604020202090204"/>
                <a:cs typeface="Arial" panose="020B0604020202090204"/>
              </a:rPr>
              <a:t>Цели и плановый эффект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2E658E"/>
              </a:solidFill>
              <a:effectLst/>
              <a:uLnTx/>
              <a:uFillTx/>
              <a:latin typeface="Arial" panose="020B0604020202090204"/>
              <a:cs typeface="Arial" panose="020B0604020202090204"/>
            </a:endParaRPr>
          </a:p>
        </p:txBody>
      </p:sp>
      <p:sp>
        <p:nvSpPr>
          <p:cNvPr id="13" name="TextBox 16"/>
          <p:cNvSpPr/>
          <p:nvPr/>
        </p:nvSpPr>
        <p:spPr bwMode="auto">
          <a:xfrm>
            <a:off x="4526208" y="1008644"/>
            <a:ext cx="4280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 u="sng">
                <a:solidFill>
                  <a:srgbClr val="003274">
                    <a:lumMod val="75000"/>
                  </a:srgbClr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000" u="none" kern="0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2</a:t>
            </a:r>
            <a:r>
              <a:rPr lang="ru-RU" sz="1000" u="none" kern="0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. </a:t>
            </a:r>
            <a:r>
              <a:rPr lang="ru-RU" sz="1000" kern="0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Обоснование выбора</a:t>
            </a:r>
            <a:endParaRPr sz="1000" kern="0" dirty="0">
              <a:solidFill>
                <a:srgbClr val="2E658E"/>
              </a:solidFill>
              <a:latin typeface="Arial" panose="020B0604020202090204"/>
              <a:cs typeface="Arial" panose="020B0604020202090204"/>
            </a:endParaRPr>
          </a:p>
        </p:txBody>
      </p:sp>
      <p:sp>
        <p:nvSpPr>
          <p:cNvPr id="14" name="TextBox 23"/>
          <p:cNvSpPr/>
          <p:nvPr/>
        </p:nvSpPr>
        <p:spPr bwMode="auto">
          <a:xfrm>
            <a:off x="255889" y="1025743"/>
            <a:ext cx="4211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 u="sng">
                <a:solidFill>
                  <a:srgbClr val="003274">
                    <a:lumMod val="75000"/>
                  </a:srgbClr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2E658E"/>
                </a:solidFill>
                <a:effectLst/>
                <a:uLnTx/>
                <a:uFillTx/>
                <a:latin typeface="Arial" panose="020B0604020202090204"/>
                <a:cs typeface="Arial" panose="020B0604020202090204"/>
              </a:rPr>
              <a:t>1. </a:t>
            </a:r>
            <a:r>
              <a:rPr kumimoji="0" lang="ru-RU" sz="1000" b="1" i="0" u="sng" strike="noStrike" kern="0" cap="none" spc="0" normalizeH="0" baseline="0" noProof="0" dirty="0">
                <a:ln>
                  <a:noFill/>
                </a:ln>
                <a:solidFill>
                  <a:srgbClr val="2E658E"/>
                </a:solidFill>
                <a:effectLst/>
                <a:uLnTx/>
                <a:uFillTx/>
                <a:latin typeface="Arial" panose="020B0604020202090204"/>
                <a:cs typeface="Arial" panose="020B0604020202090204"/>
              </a:rPr>
              <a:t>Вовлеченные лица и рамки проекта</a:t>
            </a:r>
            <a:endParaRPr kumimoji="0" sz="1300" b="1" i="0" u="sng" strike="noStrike" kern="0" cap="none" spc="0" normalizeH="0" baseline="0" noProof="0" dirty="0">
              <a:ln>
                <a:noFill/>
              </a:ln>
              <a:solidFill>
                <a:srgbClr val="2E658E"/>
              </a:solidFill>
              <a:effectLst/>
              <a:uLnTx/>
              <a:uFillTx/>
              <a:latin typeface="Arial" panose="020B0604020202090204"/>
              <a:cs typeface="Arial" panose="020B0604020202090204"/>
            </a:endParaRPr>
          </a:p>
        </p:txBody>
      </p:sp>
      <p:sp>
        <p:nvSpPr>
          <p:cNvPr id="24" name="TextBox 65"/>
          <p:cNvSpPr txBox="1">
            <a:spLocks noChangeArrowheads="1"/>
          </p:cNvSpPr>
          <p:nvPr/>
        </p:nvSpPr>
        <p:spPr bwMode="auto">
          <a:xfrm>
            <a:off x="279514" y="1371017"/>
            <a:ext cx="4189875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1000" b="1" i="0" u="sng" strike="noStrike" kern="0" cap="none" spc="0" normalizeH="0" baseline="0" noProof="0" dirty="0">
                <a:ln>
                  <a:noFill/>
                </a:ln>
                <a:solidFill>
                  <a:srgbClr val="2E658E"/>
                </a:solidFill>
                <a:effectLst/>
                <a:uLnTx/>
                <a:uFillTx/>
                <a:latin typeface="Arial" panose="020B0604020202090204"/>
                <a:cs typeface="Arial" panose="020B0604020202090204"/>
              </a:rPr>
              <a:t>Заказчик</a:t>
            </a:r>
            <a:r>
              <a:rPr kumimoji="0" lang="en-US" altLang="ru-RU" sz="1000" b="1" i="0" u="sng" strike="noStrike" kern="0" cap="none" spc="0" normalizeH="0" baseline="0" noProof="0" dirty="0">
                <a:ln>
                  <a:noFill/>
                </a:ln>
                <a:solidFill>
                  <a:srgbClr val="2E658E"/>
                </a:solidFill>
                <a:effectLst/>
                <a:uLnTx/>
                <a:uFillTx/>
                <a:latin typeface="Arial" panose="020B0604020202090204"/>
                <a:cs typeface="Arial" panose="020B0604020202090204"/>
              </a:rPr>
              <a:t> </a:t>
            </a:r>
            <a:r>
              <a:rPr kumimoji="0" lang="ru-RU" altLang="ru-RU" sz="1000" b="1" i="0" u="sng" strike="noStrike" kern="0" cap="none" spc="0" normalizeH="0" baseline="0" noProof="0" dirty="0">
                <a:ln>
                  <a:noFill/>
                </a:ln>
                <a:solidFill>
                  <a:srgbClr val="2E658E"/>
                </a:solidFill>
                <a:effectLst/>
                <a:uLnTx/>
                <a:uFillTx/>
                <a:latin typeface="Arial" panose="020B0604020202090204"/>
                <a:cs typeface="Arial" panose="020B0604020202090204"/>
              </a:rPr>
              <a:t>проекта</a:t>
            </a:r>
            <a:r>
              <a:rPr kumimoji="0" lang="en-US" alt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2E658E"/>
                </a:solidFill>
                <a:effectLst/>
                <a:uLnTx/>
                <a:uFillTx/>
                <a:latin typeface="Arial" panose="020B0604020202090204"/>
                <a:cs typeface="Arial" panose="020B0604020202090204"/>
              </a:rPr>
              <a:t>:</a:t>
            </a:r>
            <a:r>
              <a:rPr lang="ru-RU" altLang="ru-RU" sz="1000" u="none" kern="0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kumimoji="0" lang="ru-RU" alt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ОКУ </a:t>
            </a:r>
            <a:r>
              <a:rPr kumimoji="0" lang="ru-RU" alt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«ЦЗН города Курска и Курского района» </a:t>
            </a:r>
            <a:endParaRPr kumimoji="0" lang="ru-RU" altLang="ru-RU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5" name="TextBox 65"/>
          <p:cNvSpPr txBox="1">
            <a:spLocks noChangeArrowheads="1"/>
          </p:cNvSpPr>
          <p:nvPr/>
        </p:nvSpPr>
        <p:spPr bwMode="auto">
          <a:xfrm>
            <a:off x="293875" y="2495980"/>
            <a:ext cx="4189875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8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1000" b="1" i="0" u="sng" strike="noStrike" kern="0" cap="none" spc="0" normalizeH="0" baseline="0" noProof="0" dirty="0">
                <a:ln>
                  <a:noFill/>
                </a:ln>
                <a:solidFill>
                  <a:srgbClr val="2E658E"/>
                </a:solidFill>
                <a:effectLst/>
                <a:uLnTx/>
                <a:uFillTx/>
                <a:latin typeface="Arial" panose="020B0604020202090204"/>
                <a:cs typeface="Arial" panose="020B0604020202090204"/>
              </a:rPr>
              <a:t>Команда </a:t>
            </a:r>
            <a:r>
              <a:rPr kumimoji="0" lang="ru-RU" altLang="ru-RU" sz="1000" b="1" i="0" u="sng" strike="noStrike" kern="0" cap="none" spc="0" normalizeH="0" baseline="0" noProof="0" dirty="0" smtClean="0">
                <a:ln>
                  <a:noFill/>
                </a:ln>
                <a:solidFill>
                  <a:srgbClr val="2E658E"/>
                </a:solidFill>
                <a:effectLst/>
                <a:uLnTx/>
                <a:uFillTx/>
                <a:latin typeface="Arial" panose="020B0604020202090204"/>
                <a:cs typeface="Arial" panose="020B0604020202090204"/>
              </a:rPr>
              <a:t>проекта:</a:t>
            </a:r>
            <a:r>
              <a:rPr kumimoji="0" lang="ru-RU" altLang="ru-RU" sz="1000" b="1" i="0" u="none" strike="noStrike" kern="0" cap="none" spc="0" normalizeH="0" noProof="0" dirty="0" smtClean="0">
                <a:ln>
                  <a:noFill/>
                </a:ln>
                <a:solidFill>
                  <a:srgbClr val="2E658E"/>
                </a:solidFill>
                <a:effectLst/>
                <a:uLnTx/>
                <a:uFillTx/>
                <a:latin typeface="Arial" panose="020B0604020202090204"/>
                <a:cs typeface="Arial" panose="020B0604020202090204"/>
              </a:rPr>
              <a:t> </a:t>
            </a:r>
            <a:r>
              <a:rPr kumimoji="0" lang="ru-RU" altLang="ru-RU" sz="1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Овчинникова</a:t>
            </a:r>
            <a:r>
              <a:rPr kumimoji="0" lang="ru-RU" alt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kumimoji="0" lang="ru-RU" alt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А.А., Перелыгина Е.Ю., </a:t>
            </a:r>
            <a:r>
              <a:rPr kumimoji="0" lang="ru-RU" alt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               Петренко А.А.</a:t>
            </a:r>
            <a:endParaRPr kumimoji="0" lang="ru-RU" altLang="ru-RU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6" name="TextBox 65"/>
          <p:cNvSpPr txBox="1">
            <a:spLocks noChangeArrowheads="1"/>
          </p:cNvSpPr>
          <p:nvPr/>
        </p:nvSpPr>
        <p:spPr bwMode="auto">
          <a:xfrm>
            <a:off x="290002" y="1739433"/>
            <a:ext cx="4203173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1000" b="1" i="0" u="sng" strike="noStrike" kern="0" cap="none" spc="0" normalizeH="0" baseline="0" noProof="0" dirty="0">
                <a:ln>
                  <a:noFill/>
                </a:ln>
                <a:solidFill>
                  <a:srgbClr val="2E658E"/>
                </a:solidFill>
                <a:effectLst/>
                <a:uLnTx/>
                <a:uFillTx/>
                <a:latin typeface="Arial" panose="020B0604020202090204"/>
                <a:cs typeface="Arial" panose="020B0604020202090204"/>
              </a:rPr>
              <a:t>Периметр проекта</a:t>
            </a:r>
            <a:r>
              <a:rPr kumimoji="0" lang="en-US" alt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2E658E"/>
                </a:solidFill>
                <a:effectLst/>
                <a:uLnTx/>
                <a:uFillTx/>
                <a:latin typeface="Arial" panose="020B0604020202090204"/>
                <a:cs typeface="Arial" panose="020B0604020202090204"/>
              </a:rPr>
              <a:t>:</a:t>
            </a:r>
            <a:r>
              <a:rPr kumimoji="0" lang="ru-RU" alt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2E658E"/>
                </a:solidFill>
                <a:effectLst/>
                <a:uLnTx/>
                <a:uFillTx/>
                <a:latin typeface="Arial" panose="020B0604020202090204"/>
                <a:cs typeface="Arial" panose="020B0604020202090204"/>
              </a:rPr>
              <a:t> </a:t>
            </a:r>
            <a:r>
              <a:rPr kumimoji="0" lang="ru-RU" alt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ОКУ «ЦЗН города Курска и Курского района» </a:t>
            </a:r>
            <a:endParaRPr kumimoji="0" lang="ru-RU" altLang="ru-RU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7" name="TextBox 65"/>
          <p:cNvSpPr txBox="1">
            <a:spLocks noChangeArrowheads="1"/>
          </p:cNvSpPr>
          <p:nvPr/>
        </p:nvSpPr>
        <p:spPr bwMode="auto">
          <a:xfrm>
            <a:off x="279514" y="2096266"/>
            <a:ext cx="4067113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algn="just" defTabSz="8959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1000" b="1" i="0" u="sng" strike="noStrike" kern="0" cap="none" spc="0" normalizeH="0" baseline="0" noProof="0" dirty="0">
                <a:ln>
                  <a:noFill/>
                </a:ln>
                <a:solidFill>
                  <a:srgbClr val="2E658E"/>
                </a:solidFill>
                <a:effectLst/>
                <a:uLnTx/>
                <a:uFillTx/>
                <a:latin typeface="Arial" panose="020B0604020202090204"/>
                <a:cs typeface="Arial" panose="020B0604020202090204"/>
              </a:rPr>
              <a:t>Руководитель </a:t>
            </a:r>
            <a:r>
              <a:rPr kumimoji="0" lang="ru-RU" altLang="ru-RU" sz="1000" b="1" i="0" u="sng" strike="noStrike" kern="0" cap="none" spc="0" normalizeH="0" baseline="0" noProof="0" dirty="0" smtClean="0">
                <a:ln>
                  <a:noFill/>
                </a:ln>
                <a:solidFill>
                  <a:srgbClr val="2E658E"/>
                </a:solidFill>
                <a:effectLst/>
                <a:uLnTx/>
                <a:uFillTx/>
                <a:latin typeface="Arial" panose="020B0604020202090204"/>
                <a:cs typeface="Arial" panose="020B0604020202090204"/>
              </a:rPr>
              <a:t>ПСР- проекта</a:t>
            </a:r>
            <a:r>
              <a:rPr kumimoji="0" lang="ru-RU" altLang="ru-RU" sz="1000" b="1" i="0" u="sng" strike="noStrike" kern="0" cap="none" spc="0" normalizeH="0" baseline="0" noProof="0" dirty="0">
                <a:ln>
                  <a:noFill/>
                </a:ln>
                <a:solidFill>
                  <a:srgbClr val="2E658E"/>
                </a:solidFill>
                <a:effectLst/>
                <a:uLnTx/>
                <a:uFillTx/>
                <a:latin typeface="Arial" panose="020B0604020202090204"/>
                <a:cs typeface="Arial" panose="020B0604020202090204"/>
              </a:rPr>
              <a:t>:</a:t>
            </a:r>
            <a:r>
              <a:rPr kumimoji="0" lang="ru-RU" alt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2E658E"/>
                </a:solidFill>
                <a:effectLst/>
                <a:uLnTx/>
                <a:uFillTx/>
                <a:latin typeface="Arial" panose="020B0604020202090204"/>
                <a:cs typeface="Arial" panose="020B0604020202090204"/>
              </a:rPr>
              <a:t> </a:t>
            </a:r>
            <a:r>
              <a:rPr kumimoji="0" lang="ru-RU" alt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/>
                <a:cs typeface="Arial" panose="020B0604020202090204"/>
              </a:rPr>
              <a:t>Директор </a:t>
            </a:r>
            <a:r>
              <a:rPr kumimoji="0" lang="ru-RU" alt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/>
                <a:cs typeface="Arial" panose="020B0604020202090204"/>
              </a:rPr>
              <a:t>ОКУ «ЦЗН города Курска и Курского района» Меркушева И.С.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0" name="TextBox 14"/>
          <p:cNvSpPr txBox="1">
            <a:spLocks noChangeArrowheads="1"/>
          </p:cNvSpPr>
          <p:nvPr/>
        </p:nvSpPr>
        <p:spPr bwMode="auto">
          <a:xfrm>
            <a:off x="4588163" y="3830851"/>
            <a:ext cx="4178089" cy="1508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28600" marR="0" lvl="0" indent="-22860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3952875" algn="r"/>
              </a:tabLst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Старт проекта	14.08.2021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28600" marR="0" lvl="0" indent="-22860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3952875" algn="r"/>
              </a:tabLst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Картирование текущего состояния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процессов</a:t>
            </a:r>
            <a:r>
              <a:rPr kumimoji="0" lang="ru-RU" alt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kumimoji="0" lang="ru-RU" alt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	15.08.2021</a:t>
            </a:r>
            <a:endParaRPr kumimoji="0" lang="ru-RU" altLang="ru-RU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08280" marR="0" lvl="0" indent="-208280" algn="l" defTabSz="914400" eaLnBrk="0" fontAlgn="auto" latinLnBrk="0" hangingPunct="0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>
                <a:tab pos="3952875" algn="r"/>
              </a:tabLst>
              <a:defRPr/>
            </a:pPr>
            <a:r>
              <a:rPr kumimoji="0" lang="ru-RU" alt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3.   Разработка целевого состояния и плана </a:t>
            </a:r>
            <a:br>
              <a:rPr kumimoji="0" lang="ru-RU" alt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</a:br>
            <a:r>
              <a:rPr kumimoji="0" lang="ru-RU" alt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мероприятий</a:t>
            </a:r>
            <a:r>
              <a:rPr kumimoji="0" lang="ru-RU" alt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	 16.08.2021 </a:t>
            </a:r>
            <a:endParaRPr kumimoji="0" lang="ru-RU" altLang="ru-RU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>
                <a:tab pos="3952875" algn="r"/>
              </a:tabLst>
              <a:defRPr/>
            </a:pPr>
            <a:r>
              <a:rPr kumimoji="0" lang="ru-RU" alt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4.   Проведение </a:t>
            </a:r>
            <a:r>
              <a:rPr kumimoji="0" lang="en-US" alt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Kick-off</a:t>
            </a:r>
            <a:r>
              <a:rPr kumimoji="0" lang="ru-RU" alt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	23.08.2021</a:t>
            </a:r>
            <a:endParaRPr kumimoji="0" lang="ru-RU" altLang="ru-RU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>
                <a:tab pos="3952875" algn="r"/>
              </a:tabLst>
              <a:defRPr/>
            </a:pPr>
            <a:r>
              <a:rPr kumimoji="0" lang="ru-RU" alt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5.   Реализация мероприятий </a:t>
            </a:r>
            <a:r>
              <a:rPr kumimoji="0" lang="ru-RU" alt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проекта </a:t>
            </a:r>
            <a:r>
              <a:rPr kumimoji="0" lang="ru-RU" alt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	 30.11.2021</a:t>
            </a:r>
            <a:endParaRPr kumimoji="0" lang="ru-RU" altLang="ru-RU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>
                <a:tab pos="3952875" algn="r"/>
              </a:tabLst>
              <a:defRPr/>
            </a:pPr>
            <a:r>
              <a:rPr kumimoji="0" lang="ru-RU" alt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6.   Закрепление результатов и закрытие проекта </a:t>
            </a:r>
            <a:r>
              <a:rPr kumimoji="0" lang="en-US" alt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	</a:t>
            </a:r>
            <a:r>
              <a:rPr kumimoji="0" lang="ru-RU" alt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90204" pitchFamily="34" charset="0"/>
                <a:cs typeface="Arial" panose="020B0604020202090204" pitchFamily="34" charset="0"/>
              </a:rPr>
              <a:t>24.12.2021</a:t>
            </a:r>
            <a:endParaRPr kumimoji="0" lang="ru-RU" altLang="ru-RU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77748" y="3739382"/>
          <a:ext cx="3929089" cy="2172634"/>
        </p:xfrm>
        <a:graphic>
          <a:graphicData uri="http://schemas.openxmlformats.org/drawingml/2006/table">
            <a:tbl>
              <a:tblPr firstRow="1" bandRow="1"/>
              <a:tblGrid>
                <a:gridCol w="2007574"/>
                <a:gridCol w="961702"/>
                <a:gridCol w="959813"/>
              </a:tblGrid>
              <a:tr h="435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Наименование цели</a:t>
                      </a:r>
                      <a:endParaRPr lang="ru-RU" sz="1000" b="1" u="non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635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Текущий показатель</a:t>
                      </a:r>
                      <a:endParaRPr lang="ru-RU" sz="1000" b="1" u="non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635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Целевой показатель</a:t>
                      </a:r>
                      <a:endParaRPr lang="ru-RU" sz="1000" b="1" u="non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635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23">
                <a:tc>
                  <a:txBody>
                    <a:bodyPr/>
                    <a:lstStyle/>
                    <a:p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Предварительное тестирование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635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20 мин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-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97">
                <a:tc>
                  <a:txBody>
                    <a:bodyPr/>
                    <a:lstStyle/>
                    <a:p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Обсуждение результатов предварительного тестирования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635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20 мин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-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828">
                <a:tc>
                  <a:txBody>
                    <a:bodyPr/>
                    <a:lstStyle/>
                    <a:p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Обсуждение результатов повторного тестирования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635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60 мин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-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Сокращение ВПП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635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770 мин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540 мин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698" y="6273839"/>
            <a:ext cx="2107559" cy="531552"/>
          </a:xfrm>
          <a:prstGeom prst="rect">
            <a:avLst/>
          </a:prstGeom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931772" y="121341"/>
            <a:ext cx="6983413" cy="5207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 smtClean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Проект: </a:t>
            </a:r>
            <a:r>
              <a:rPr lang="ru-RU" sz="1400" b="1" dirty="0" smtClean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Цифровая трансформация процесса социальной адаптации безработных граждан на рынке труда</a:t>
            </a:r>
            <a:endParaRPr lang="en-US" sz="1400" b="1" dirty="0">
              <a:solidFill>
                <a:srgbClr val="2E658E"/>
              </a:solidFill>
              <a:latin typeface="Arial" panose="020B0604020202090204"/>
              <a:cs typeface="Arial" panose="020B0604020202090204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31" y="106910"/>
            <a:ext cx="608409" cy="70195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" y="109322"/>
            <a:ext cx="692696" cy="69269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Двойная стрелка влево/вправо 36"/>
          <p:cNvSpPr/>
          <p:nvPr/>
        </p:nvSpPr>
        <p:spPr>
          <a:xfrm>
            <a:off x="285720" y="5481981"/>
            <a:ext cx="8320283" cy="576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25321" y="908434"/>
            <a:ext cx="8071738" cy="36933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rmAutofit fontScale="85000" lnSpcReduction="20000"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+mj-ea"/>
                <a:cs typeface="Arial" panose="020B0604020202090204" pitchFamily="34" charset="0"/>
              </a:defRPr>
            </a:lvl1pPr>
          </a:lstStyle>
          <a:p>
            <a:endParaRPr lang="ru-RU" dirty="0" smtClean="0"/>
          </a:p>
          <a:p>
            <a:r>
              <a:rPr lang="ru-RU" dirty="0" smtClean="0">
                <a:solidFill>
                  <a:srgbClr val="2E658E"/>
                </a:solidFill>
              </a:rPr>
              <a:t>Текущее </a:t>
            </a:r>
            <a:r>
              <a:rPr lang="ru-RU" dirty="0">
                <a:solidFill>
                  <a:srgbClr val="2E658E"/>
                </a:solidFill>
              </a:rPr>
              <a:t>состояние процесса</a:t>
            </a:r>
            <a:endParaRPr lang="ru-RU" dirty="0">
              <a:solidFill>
                <a:srgbClr val="2E658E"/>
              </a:solidFill>
            </a:endParaRPr>
          </a:p>
        </p:txBody>
      </p:sp>
      <p:cxnSp>
        <p:nvCxnSpPr>
          <p:cNvPr id="18" name="Прямая со стрелкой 17"/>
          <p:cNvCxnSpPr>
            <a:stCxn id="54" idx="3"/>
            <a:endCxn id="61" idx="1"/>
          </p:cNvCxnSpPr>
          <p:nvPr/>
        </p:nvCxnSpPr>
        <p:spPr>
          <a:xfrm>
            <a:off x="1747320" y="4568145"/>
            <a:ext cx="3161371" cy="20369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79712" y="5585315"/>
            <a:ext cx="554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Время протекания процесса  = 770 минут 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55" name="Прямая со стрелкой 54"/>
          <p:cNvCxnSpPr>
            <a:stCxn id="51" idx="3"/>
            <a:endCxn id="53" idx="1"/>
          </p:cNvCxnSpPr>
          <p:nvPr/>
        </p:nvCxnSpPr>
        <p:spPr>
          <a:xfrm flipV="1">
            <a:off x="6434360" y="2344116"/>
            <a:ext cx="773847" cy="49398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62" idx="3"/>
            <a:endCxn id="63" idx="1"/>
          </p:cNvCxnSpPr>
          <p:nvPr/>
        </p:nvCxnSpPr>
        <p:spPr>
          <a:xfrm>
            <a:off x="4213689" y="4576997"/>
            <a:ext cx="2930714" cy="3895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50" idx="3"/>
            <a:endCxn id="51" idx="1"/>
          </p:cNvCxnSpPr>
          <p:nvPr/>
        </p:nvCxnSpPr>
        <p:spPr>
          <a:xfrm>
            <a:off x="4033702" y="2314705"/>
            <a:ext cx="1002760" cy="78809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30" idx="3"/>
            <a:endCxn id="50" idx="1"/>
          </p:cNvCxnSpPr>
          <p:nvPr/>
        </p:nvCxnSpPr>
        <p:spPr>
          <a:xfrm flipV="1">
            <a:off x="1747320" y="2314705"/>
            <a:ext cx="824782" cy="29412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61" idx="3"/>
            <a:endCxn id="62" idx="1"/>
          </p:cNvCxnSpPr>
          <p:nvPr/>
        </p:nvCxnSpPr>
        <p:spPr>
          <a:xfrm flipH="1" flipV="1">
            <a:off x="2752398" y="4576997"/>
            <a:ext cx="3617584" cy="11517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971600" y="3420938"/>
            <a:ext cx="6903758" cy="0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285720" y="928670"/>
            <a:ext cx="4320480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Таблица 30"/>
          <p:cNvGraphicFramePr>
            <a:graphicFrameLocks noGrp="1"/>
          </p:cNvGraphicFramePr>
          <p:nvPr/>
        </p:nvGraphicFramePr>
        <p:xfrm>
          <a:off x="285720" y="1423705"/>
          <a:ext cx="1461600" cy="1840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600"/>
              </a:tblGrid>
              <a:tr h="507115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Вход процесса 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  <a:p>
                      <a:pPr algn="ctr"/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t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=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40 мин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367896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Заявитель услуги </a:t>
                      </a:r>
                      <a:endParaRPr lang="ru-RU" sz="1100" kern="1200" dirty="0" smtClean="0">
                        <a:solidFill>
                          <a:srgbClr val="002060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Консультант 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906989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Подача заявления, предварительное тестирование 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0" name="Таблица 30"/>
          <p:cNvGraphicFramePr>
            <a:graphicFrameLocks noGrp="1"/>
          </p:cNvGraphicFramePr>
          <p:nvPr/>
        </p:nvGraphicFramePr>
        <p:xfrm>
          <a:off x="2572102" y="1423705"/>
          <a:ext cx="1461600" cy="178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600"/>
              </a:tblGrid>
              <a:tr h="462005"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t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=</a:t>
                      </a:r>
                      <a:r>
                        <a:rPr lang="ru-RU" sz="1100" kern="1200" baseline="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 60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 мин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383917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Консультант 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936078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Обработка</a:t>
                      </a: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 результатов </a:t>
                      </a: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предварительного тестирования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Таблица 30"/>
          <p:cNvGraphicFramePr>
            <a:graphicFrameLocks noGrp="1"/>
          </p:cNvGraphicFramePr>
          <p:nvPr/>
        </p:nvGraphicFramePr>
        <p:xfrm>
          <a:off x="5036462" y="1419493"/>
          <a:ext cx="1397898" cy="1948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898"/>
              </a:tblGrid>
              <a:tr h="424042"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t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=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40 мин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414024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Заявитель услуги </a:t>
                      </a:r>
                      <a:endParaRPr lang="ru-RU" sz="1100" kern="1200" dirty="0" smtClean="0">
                        <a:solidFill>
                          <a:srgbClr val="002060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Консультант 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102088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Обсуждение результатов тестирования и составление плана занятий</a:t>
                      </a:r>
                      <a:endParaRPr lang="ru-RU" sz="1100" dirty="0" smtClean="0">
                        <a:solidFill>
                          <a:srgbClr val="002060"/>
                        </a:solidFill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rgbClr val="002060"/>
                        </a:solidFill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3" name="Таблица 30"/>
          <p:cNvGraphicFramePr>
            <a:graphicFrameLocks noGrp="1"/>
          </p:cNvGraphicFramePr>
          <p:nvPr/>
        </p:nvGraphicFramePr>
        <p:xfrm>
          <a:off x="7208207" y="1453116"/>
          <a:ext cx="1461600" cy="178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600"/>
              </a:tblGrid>
              <a:tr h="406130"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t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=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 480 мин.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376246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Консультант 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99962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Очно  4 занятия по 120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 мин.</a:t>
                      </a:r>
                      <a:endParaRPr lang="ru-RU" sz="1100" dirty="0" smtClean="0">
                        <a:solidFill>
                          <a:srgbClr val="002060"/>
                        </a:solidFill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rgbClr val="002060"/>
                        </a:solidFill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Таблица 30"/>
          <p:cNvGraphicFramePr>
            <a:graphicFrameLocks noGrp="1"/>
          </p:cNvGraphicFramePr>
          <p:nvPr/>
        </p:nvGraphicFramePr>
        <p:xfrm>
          <a:off x="285720" y="3685998"/>
          <a:ext cx="1461600" cy="176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600"/>
              </a:tblGrid>
              <a:tr h="255886"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t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=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40 мин.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752607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Заявитель услуги </a:t>
                      </a:r>
                      <a:endParaRPr lang="ru-RU" sz="1100" kern="1200" dirty="0" smtClean="0">
                        <a:solidFill>
                          <a:srgbClr val="002060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Консультант </a:t>
                      </a:r>
                      <a:endParaRPr lang="ru-RU" sz="1100" kern="1200" dirty="0" smtClean="0">
                        <a:solidFill>
                          <a:srgbClr val="002060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  <a:p>
                      <a:pPr algn="ctr"/>
                      <a:endParaRPr lang="ru-RU" sz="1100" kern="1200" dirty="0">
                        <a:solidFill>
                          <a:srgbClr val="002060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75260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Контрольное тестирование </a:t>
                      </a:r>
                      <a:endParaRPr lang="ru-RU" sz="1100" dirty="0" smtClean="0">
                        <a:solidFill>
                          <a:srgbClr val="002060"/>
                        </a:solidFill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rgbClr val="002060"/>
                        </a:solidFill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1" name="Таблица 30"/>
          <p:cNvGraphicFramePr>
            <a:graphicFrameLocks noGrp="1"/>
          </p:cNvGraphicFramePr>
          <p:nvPr/>
        </p:nvGraphicFramePr>
        <p:xfrm>
          <a:off x="4908691" y="3696974"/>
          <a:ext cx="1461291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291"/>
              </a:tblGrid>
              <a:tr h="274781"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t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=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40 мин.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808177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Заявитель услуги Консультант </a:t>
                      </a:r>
                      <a:endParaRPr lang="ru-RU" sz="1100" kern="1200" dirty="0" smtClean="0">
                        <a:solidFill>
                          <a:srgbClr val="002060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  <a:p>
                      <a:pPr algn="ctr"/>
                      <a:endParaRPr lang="ru-RU" sz="1100" kern="1200" dirty="0">
                        <a:solidFill>
                          <a:srgbClr val="002060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70012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Обсуждение результатов 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2" name="Таблица 30"/>
          <p:cNvGraphicFramePr>
            <a:graphicFrameLocks noGrp="1"/>
          </p:cNvGraphicFramePr>
          <p:nvPr/>
        </p:nvGraphicFramePr>
        <p:xfrm>
          <a:off x="2752398" y="3685998"/>
          <a:ext cx="1461291" cy="178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291"/>
              </a:tblGrid>
              <a:tr h="274046"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t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= 60 мин.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376988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Консультант</a:t>
                      </a: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 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113096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Обработка результатов контрольного тестирования и подготовка рекомендаций 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3" name="Таблица 30"/>
          <p:cNvGraphicFramePr>
            <a:graphicFrameLocks noGrp="1"/>
          </p:cNvGraphicFramePr>
          <p:nvPr/>
        </p:nvGraphicFramePr>
        <p:xfrm>
          <a:off x="7144403" y="3689892"/>
          <a:ext cx="1461600" cy="178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600"/>
              </a:tblGrid>
              <a:tr h="456704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Выход процесса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  <a:p>
                      <a:pPr algn="ctr"/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t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=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10 мин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331324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Заявитель услуги 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99397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Получение заключения 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Взрыв: 14 точек 2"/>
          <p:cNvSpPr/>
          <p:nvPr/>
        </p:nvSpPr>
        <p:spPr>
          <a:xfrm>
            <a:off x="1569188" y="2262105"/>
            <a:ext cx="1181046" cy="820338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kern="200" dirty="0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1</a:t>
            </a:r>
            <a:endParaRPr lang="ru-RU" sz="1400" b="1" kern="200" dirty="0">
              <a:solidFill>
                <a:schemeClr val="accent1">
                  <a:lumMod val="75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86" name="Взрыв: 14 точек 2"/>
          <p:cNvSpPr/>
          <p:nvPr/>
        </p:nvSpPr>
        <p:spPr>
          <a:xfrm>
            <a:off x="3855416" y="2241456"/>
            <a:ext cx="1181046" cy="820338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kern="200" dirty="0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2</a:t>
            </a:r>
            <a:endParaRPr lang="ru-RU" sz="1400" b="1" kern="200" dirty="0">
              <a:solidFill>
                <a:schemeClr val="accent1">
                  <a:lumMod val="75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88" name="Взрыв: 14 точек 2"/>
          <p:cNvSpPr/>
          <p:nvPr/>
        </p:nvSpPr>
        <p:spPr>
          <a:xfrm>
            <a:off x="6141514" y="2297420"/>
            <a:ext cx="1181046" cy="820338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kern="200" dirty="0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3</a:t>
            </a:r>
            <a:endParaRPr lang="ru-RU" sz="1400" b="1" kern="200" dirty="0">
              <a:solidFill>
                <a:schemeClr val="accent1">
                  <a:lumMod val="75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87" name="Взрыв: 14 точек 2"/>
          <p:cNvSpPr/>
          <p:nvPr/>
        </p:nvSpPr>
        <p:spPr>
          <a:xfrm>
            <a:off x="1598264" y="3629691"/>
            <a:ext cx="1181046" cy="820338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kern="200" dirty="0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4</a:t>
            </a:r>
            <a:endParaRPr lang="ru-RU" sz="1400" b="1" kern="200" dirty="0">
              <a:solidFill>
                <a:schemeClr val="accent1">
                  <a:lumMod val="75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91" name="Взрыв: 14 точек 2"/>
          <p:cNvSpPr/>
          <p:nvPr/>
        </p:nvSpPr>
        <p:spPr>
          <a:xfrm>
            <a:off x="3920476" y="3793171"/>
            <a:ext cx="1181046" cy="820338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kern="200" dirty="0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5</a:t>
            </a:r>
            <a:endParaRPr lang="ru-RU" sz="1400" b="1" kern="200" dirty="0">
              <a:solidFill>
                <a:schemeClr val="accent1">
                  <a:lumMod val="75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35" name="Прямая со стрелкой 34"/>
          <p:cNvCxnSpPr>
            <a:stCxn id="53" idx="2"/>
          </p:cNvCxnSpPr>
          <p:nvPr/>
        </p:nvCxnSpPr>
        <p:spPr>
          <a:xfrm>
            <a:off x="7939007" y="3235117"/>
            <a:ext cx="1" cy="215232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971600" y="3420938"/>
            <a:ext cx="0" cy="280365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31" y="106910"/>
            <a:ext cx="608409" cy="70195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" y="109322"/>
            <a:ext cx="692696" cy="692696"/>
          </a:xfrm>
          <a:prstGeom prst="rect">
            <a:avLst/>
          </a:prstGeom>
        </p:spPr>
      </p:pic>
      <p:sp>
        <p:nvSpPr>
          <p:cNvPr id="23" name="Пятно 2 22"/>
          <p:cNvSpPr/>
          <p:nvPr/>
        </p:nvSpPr>
        <p:spPr>
          <a:xfrm>
            <a:off x="6343070" y="3696974"/>
            <a:ext cx="1031990" cy="996526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kern="200" dirty="0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6</a:t>
            </a:r>
            <a:endParaRPr lang="ru-RU" sz="1400" b="1" kern="200" dirty="0">
              <a:solidFill>
                <a:schemeClr val="accent1">
                  <a:lumMod val="75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931772" y="121341"/>
            <a:ext cx="6983413" cy="5207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 smtClean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Проект: </a:t>
            </a:r>
            <a:r>
              <a:rPr lang="ru-RU" sz="1400" b="1" dirty="0" smtClean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Цифровая трансформация процесса социальной адаптации безработных граждан на рынке труда</a:t>
            </a:r>
            <a:endParaRPr lang="en-US" sz="1400" b="1" dirty="0">
              <a:solidFill>
                <a:srgbClr val="2E658E"/>
              </a:solidFill>
              <a:latin typeface="Arial" panose="020B0604020202090204"/>
              <a:cs typeface="Arial" panose="020B0604020202090204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69698" y="6273839"/>
            <a:ext cx="2107559" cy="53155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755650" y="1700808"/>
            <a:ext cx="8064822" cy="3519214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solidFill>
                  <a:srgbClr val="2E658E"/>
                </a:solidFill>
              </a:rPr>
              <a:t>Длительный этап предварительного тестирования.</a:t>
            </a:r>
            <a:endParaRPr lang="ru-RU" sz="2400" dirty="0">
              <a:solidFill>
                <a:srgbClr val="2E658E"/>
              </a:solidFill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2E658E"/>
                </a:solidFill>
              </a:rPr>
              <a:t>Длительный этап обсуждения результатов.</a:t>
            </a:r>
            <a:endParaRPr lang="ru-RU" sz="2400" dirty="0">
              <a:solidFill>
                <a:srgbClr val="2E658E"/>
              </a:solidFill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2E658E"/>
                </a:solidFill>
              </a:rPr>
              <a:t>Продолжительный по времени блок очных занятий.</a:t>
            </a:r>
            <a:endParaRPr lang="ru-RU" sz="2400" dirty="0">
              <a:solidFill>
                <a:srgbClr val="2E658E"/>
              </a:solidFill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2E658E"/>
                </a:solidFill>
              </a:rPr>
              <a:t>Избыточное повторное тестирование.</a:t>
            </a:r>
            <a:endParaRPr lang="ru-RU" sz="2400" dirty="0">
              <a:solidFill>
                <a:srgbClr val="2E658E"/>
              </a:solidFill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2E658E"/>
                </a:solidFill>
              </a:rPr>
              <a:t>Длительный процесс обсуждения результатов тестирования.</a:t>
            </a:r>
            <a:endParaRPr lang="ru-RU" sz="2400" dirty="0">
              <a:solidFill>
                <a:srgbClr val="2E658E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solidFill>
                  <a:srgbClr val="2E658E"/>
                </a:solidFill>
              </a:rPr>
              <a:t>Избыточно продолжительный этап подготовки рекомендаций.</a:t>
            </a:r>
            <a:endParaRPr lang="ru-RU" sz="2400" dirty="0">
              <a:solidFill>
                <a:srgbClr val="2E658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85720" y="928670"/>
            <a:ext cx="4320480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31" y="106910"/>
            <a:ext cx="608409" cy="7019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" y="109322"/>
            <a:ext cx="692696" cy="692696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31772" y="121341"/>
            <a:ext cx="6983413" cy="5207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 smtClean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Проект: </a:t>
            </a:r>
            <a:r>
              <a:rPr lang="ru-RU" sz="1400" b="1" dirty="0" smtClean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Цифровая трансформация процесса социальной адаптации безработных граждан на рынке труда</a:t>
            </a:r>
            <a:endParaRPr lang="en-US" sz="1400" b="1" dirty="0">
              <a:solidFill>
                <a:srgbClr val="2E658E"/>
              </a:solidFill>
              <a:latin typeface="Arial" panose="020B0604020202090204"/>
              <a:cs typeface="Arial" panose="020B0604020202090204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69698" y="6273839"/>
            <a:ext cx="2107559" cy="531552"/>
          </a:xfrm>
          <a:prstGeom prst="rect">
            <a:avLst/>
          </a:prstGeom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  <p:sp>
        <p:nvSpPr>
          <p:cNvPr id="9" name="Заголовок 1"/>
          <p:cNvSpPr txBox="1"/>
          <p:nvPr/>
        </p:nvSpPr>
        <p:spPr>
          <a:xfrm>
            <a:off x="992640" y="1196752"/>
            <a:ext cx="7158720" cy="276999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lnSpc>
                <a:spcPct val="90000"/>
              </a:lnSpc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Описание проблем процесса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8447" y="1628800"/>
            <a:ext cx="7992888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2E658E"/>
                </a:solidFill>
                <a:latin typeface="+mn-lt"/>
              </a:rPr>
              <a:t>Предварительное </a:t>
            </a:r>
            <a:r>
              <a:rPr lang="ru-RU" sz="2400" dirty="0">
                <a:solidFill>
                  <a:srgbClr val="2E658E"/>
                </a:solidFill>
                <a:latin typeface="+mn-lt"/>
              </a:rPr>
              <a:t>тестирование и этап обсуждения его результатов заменен обязательной процедурой профилирования безработных граждан, проводимом до подачи заявления.</a:t>
            </a:r>
            <a:endParaRPr lang="ru-RU" sz="2400" dirty="0">
              <a:solidFill>
                <a:srgbClr val="2E658E"/>
              </a:solidFill>
              <a:latin typeface="+mn-lt"/>
            </a:endParaRP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ru-RU" sz="2400" dirty="0">
                <a:solidFill>
                  <a:srgbClr val="2E658E"/>
                </a:solidFill>
                <a:latin typeface="+mn-lt"/>
              </a:rPr>
              <a:t>Все занятия (кроме вводного) проводятся в онлайн режиме без участия сотрудников центра занятости, повторное тестирование также проводится в рамках последнего занятия в режиме онлайн.</a:t>
            </a:r>
            <a:endParaRPr lang="ru-RU" sz="2400" dirty="0">
              <a:solidFill>
                <a:srgbClr val="2E658E"/>
              </a:solidFill>
              <a:latin typeface="+mn-lt"/>
            </a:endParaRP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ru-RU" sz="2400" dirty="0">
                <a:solidFill>
                  <a:srgbClr val="2E658E"/>
                </a:solidFill>
                <a:latin typeface="+mn-lt"/>
              </a:rPr>
              <a:t>Подготовка рекомендаций сокращена вследствие снятия дополнительной нагрузки на сотрудника ЦЗН на предыдущих этапах</a:t>
            </a:r>
            <a:r>
              <a:rPr lang="ru-RU" sz="2400" dirty="0" smtClean="0">
                <a:solidFill>
                  <a:srgbClr val="2E658E"/>
                </a:solidFill>
                <a:latin typeface="+mn-lt"/>
              </a:rPr>
              <a:t>.</a:t>
            </a:r>
            <a:endParaRPr lang="ru-RU" sz="2400" dirty="0">
              <a:solidFill>
                <a:srgbClr val="2E658E"/>
              </a:solidFill>
              <a:latin typeface="+mn-lt"/>
            </a:endParaRPr>
          </a:p>
          <a:p>
            <a:endParaRPr lang="ru-RU" sz="28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85720" y="928670"/>
            <a:ext cx="4320480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31" y="106910"/>
            <a:ext cx="608409" cy="7019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" y="109322"/>
            <a:ext cx="692696" cy="692696"/>
          </a:xfrm>
          <a:prstGeom prst="rect">
            <a:avLst/>
          </a:prstGeom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931772" y="121341"/>
            <a:ext cx="6983413" cy="5207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 smtClean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Проект: </a:t>
            </a:r>
            <a:r>
              <a:rPr lang="ru-RU" sz="1400" b="1" dirty="0" smtClean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Цифровая трансформация процесса социальной адаптации безработных граждан на рынке труда</a:t>
            </a:r>
            <a:endParaRPr lang="en-US" sz="1400" b="1" dirty="0">
              <a:solidFill>
                <a:srgbClr val="2E658E"/>
              </a:solidFill>
              <a:latin typeface="Arial" panose="020B0604020202090204"/>
              <a:cs typeface="Arial" panose="020B0604020202090204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69698" y="6273839"/>
            <a:ext cx="2107559" cy="531552"/>
          </a:xfrm>
          <a:prstGeom prst="rect">
            <a:avLst/>
          </a:prstGeom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  <p:sp>
        <p:nvSpPr>
          <p:cNvPr id="10" name="Заголовок 1"/>
          <p:cNvSpPr txBox="1"/>
          <p:nvPr/>
        </p:nvSpPr>
        <p:spPr>
          <a:xfrm>
            <a:off x="992640" y="1196752"/>
            <a:ext cx="7158720" cy="276999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lnSpc>
                <a:spcPct val="90000"/>
              </a:lnSpc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Решения: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285720" y="928670"/>
            <a:ext cx="4320480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31" y="106910"/>
            <a:ext cx="608409" cy="7019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" y="109322"/>
            <a:ext cx="692696" cy="692696"/>
          </a:xfrm>
          <a:prstGeom prst="rect">
            <a:avLst/>
          </a:prstGeom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931772" y="121341"/>
            <a:ext cx="6983413" cy="5207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 smtClean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Проект: </a:t>
            </a:r>
            <a:r>
              <a:rPr lang="ru-RU" sz="1400" b="1" dirty="0" smtClean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Цифровая трансформация процесса социальной адаптации безработных граждан на рынке труда</a:t>
            </a:r>
            <a:endParaRPr lang="en-US" sz="1400" b="1" dirty="0">
              <a:solidFill>
                <a:srgbClr val="2E658E"/>
              </a:solidFill>
              <a:latin typeface="Arial" panose="020B0604020202090204"/>
              <a:cs typeface="Arial" panose="020B0604020202090204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69698" y="6273839"/>
            <a:ext cx="2107559" cy="531552"/>
          </a:xfrm>
          <a:prstGeom prst="rect">
            <a:avLst/>
          </a:prstGeom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  <p:graphicFrame>
        <p:nvGraphicFramePr>
          <p:cNvPr id="11" name="Таблица 5"/>
          <p:cNvGraphicFramePr>
            <a:graphicFrameLocks noGrp="1"/>
          </p:cNvGraphicFramePr>
          <p:nvPr/>
        </p:nvGraphicFramePr>
        <p:xfrm>
          <a:off x="683568" y="1556792"/>
          <a:ext cx="7927767" cy="4621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/>
                <a:gridCol w="17350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Мероприятия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Статус выполнения</a:t>
                      </a:r>
                      <a:endParaRPr lang="ru-RU" sz="1400" dirty="0"/>
                    </a:p>
                  </a:txBody>
                  <a:tcPr/>
                </a:tc>
              </a:tr>
              <a:tr h="32991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Обновление состава процедуры 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социальной адаптации безработных граждан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реализовано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Оформление обновленных процедур 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социальной адаптации безработных 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граждан  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 виде скрипта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Проведение анкетирования 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заявителей социальной адаптации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Определение цифровой платформы 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проведения онлайн занятий, в </a:t>
                      </a:r>
                      <a:r>
                        <a:rPr lang="ru-RU" sz="14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  тестирования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Проведение тестирования 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цифровой платформы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Проведение тестирования 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скрипта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Доработка (при необходимости) процедуры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Внесение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редложений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об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изменении 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 административный регламент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Внесение изменений 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 административный регламент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Внедрение скрипта 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 работу ЦЗН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Разработка анкеты обратной 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связи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07704" y="1052736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Мероприятия для реализации проекта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Двойная стрелка влево/вправо 36"/>
          <p:cNvSpPr/>
          <p:nvPr/>
        </p:nvSpPr>
        <p:spPr>
          <a:xfrm>
            <a:off x="2125552" y="5221550"/>
            <a:ext cx="5182752" cy="576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2205270" y="5324884"/>
            <a:ext cx="52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Время протекания процесса = </a:t>
            </a:r>
            <a:r>
              <a:rPr lang="ru-RU" b="1" dirty="0" smtClean="0">
                <a:solidFill>
                  <a:schemeClr val="bg1"/>
                </a:solidFill>
              </a:rPr>
              <a:t>540 минут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58" name="Прямая со стрелкой 57"/>
          <p:cNvCxnSpPr>
            <a:stCxn id="30" idx="3"/>
            <a:endCxn id="31" idx="1"/>
          </p:cNvCxnSpPr>
          <p:nvPr/>
        </p:nvCxnSpPr>
        <p:spPr>
          <a:xfrm flipV="1">
            <a:off x="1602497" y="2637559"/>
            <a:ext cx="798192" cy="5079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 flipV="1">
            <a:off x="1350694" y="3943855"/>
            <a:ext cx="6446260" cy="11112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Таблица 30"/>
          <p:cNvGraphicFramePr>
            <a:graphicFrameLocks noGrp="1"/>
          </p:cNvGraphicFramePr>
          <p:nvPr/>
        </p:nvGraphicFramePr>
        <p:xfrm>
          <a:off x="456473" y="1592556"/>
          <a:ext cx="1146024" cy="210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024"/>
              </a:tblGrid>
              <a:tr h="611071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Вход процесса 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  <a:p>
                      <a:pPr algn="ctr"/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t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=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30 мин. 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611071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Заявитель</a:t>
                      </a: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 услуги, Консультант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878022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Подача заявления, составление плана 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Таблица 30"/>
          <p:cNvGraphicFramePr>
            <a:graphicFrameLocks noGrp="1"/>
          </p:cNvGraphicFramePr>
          <p:nvPr/>
        </p:nvGraphicFramePr>
        <p:xfrm>
          <a:off x="4772351" y="1606259"/>
          <a:ext cx="1541079" cy="2067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079"/>
              </a:tblGrid>
              <a:tr h="315853"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t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= 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420 мин.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654317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На цифровой платформе 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107477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3 </a:t>
                      </a:r>
                      <a:r>
                        <a:rPr lang="ru-RU" sz="1100" dirty="0" err="1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видеоурока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  и выполнение домашних заданий, включая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 тестирование (анкетирование)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 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1" name="Таблица 30"/>
          <p:cNvGraphicFramePr>
            <a:graphicFrameLocks noGrp="1"/>
          </p:cNvGraphicFramePr>
          <p:nvPr/>
        </p:nvGraphicFramePr>
        <p:xfrm>
          <a:off x="7181299" y="1634079"/>
          <a:ext cx="1420652" cy="1999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652"/>
              </a:tblGrid>
              <a:tr h="210444"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t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= 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20 мин.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932692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Консультант (психолог) 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80799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Подготовка рекомендаций 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2" name="Таблица 30"/>
          <p:cNvGraphicFramePr>
            <a:graphicFrameLocks noGrp="1"/>
          </p:cNvGraphicFramePr>
          <p:nvPr/>
        </p:nvGraphicFramePr>
        <p:xfrm>
          <a:off x="636629" y="4487593"/>
          <a:ext cx="1461291" cy="212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291"/>
              </a:tblGrid>
              <a:tr h="327337"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t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= 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10 мин.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450297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Заявитель услуги 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135089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Получение заключения 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7" name="Прямая со стрелкой 26"/>
          <p:cNvCxnSpPr>
            <a:stCxn id="54" idx="3"/>
            <a:endCxn id="61" idx="1"/>
          </p:cNvCxnSpPr>
          <p:nvPr/>
        </p:nvCxnSpPr>
        <p:spPr>
          <a:xfrm flipV="1">
            <a:off x="6313430" y="2633960"/>
            <a:ext cx="867869" cy="6024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62" idx="0"/>
          </p:cNvCxnSpPr>
          <p:nvPr/>
        </p:nvCxnSpPr>
        <p:spPr>
          <a:xfrm>
            <a:off x="1367274" y="4424031"/>
            <a:ext cx="0" cy="63562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2623" y="2467470"/>
            <a:ext cx="1135691" cy="174722"/>
          </a:xfrm>
          <a:prstGeom prst="rect">
            <a:avLst/>
          </a:prstGeom>
        </p:spPr>
      </p:pic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2400689" y="1601411"/>
          <a:ext cx="1440160" cy="2072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</a:tblGrid>
              <a:tr h="453315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Вход процесса 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  <a:p>
                      <a:pPr algn="ctr"/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t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=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60 мин. 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453315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Консультант (психолог)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1165667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Первое вводное занятие (индивидуальное или групповое), назначение даты  занятий 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7" name="Прямая со стрелкой 46"/>
          <p:cNvCxnSpPr/>
          <p:nvPr/>
        </p:nvCxnSpPr>
        <p:spPr>
          <a:xfrm flipH="1">
            <a:off x="7795977" y="3675181"/>
            <a:ext cx="1" cy="251134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1364698" y="3937427"/>
            <a:ext cx="2576" cy="531866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31" y="106910"/>
            <a:ext cx="608409" cy="70195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" y="109322"/>
            <a:ext cx="692696" cy="692696"/>
          </a:xfrm>
          <a:prstGeom prst="rect">
            <a:avLst/>
          </a:prstGeom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931772" y="121341"/>
            <a:ext cx="6983413" cy="5207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 smtClean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Проект: </a:t>
            </a:r>
            <a:r>
              <a:rPr lang="ru-RU" sz="1400" b="1" dirty="0" smtClean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Цифровая трансформация процесса социальной адаптации безработных граждан на рынке труда</a:t>
            </a:r>
            <a:endParaRPr lang="en-US" sz="1400" b="1" dirty="0">
              <a:solidFill>
                <a:srgbClr val="2E658E"/>
              </a:solidFill>
              <a:latin typeface="Arial" panose="020B0604020202090204"/>
              <a:cs typeface="Arial" panose="020B0604020202090204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85720" y="928670"/>
            <a:ext cx="4320480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369698" y="6273839"/>
            <a:ext cx="2107559" cy="53155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25321" y="908434"/>
            <a:ext cx="8071738" cy="36933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rmAutofit fontScale="85000" lnSpcReduction="20000"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+mj-ea"/>
                <a:cs typeface="Arial" panose="020B0604020202090204" pitchFamily="34" charset="0"/>
              </a:defRPr>
            </a:lvl1pPr>
          </a:lstStyle>
          <a:p>
            <a:endParaRPr lang="ru-RU" dirty="0" smtClean="0"/>
          </a:p>
          <a:p>
            <a:r>
              <a:rPr lang="ru-RU" dirty="0" smtClean="0">
                <a:solidFill>
                  <a:srgbClr val="2E658E"/>
                </a:solidFill>
              </a:rPr>
              <a:t>Целевое </a:t>
            </a:r>
            <a:r>
              <a:rPr lang="ru-RU" dirty="0">
                <a:solidFill>
                  <a:srgbClr val="2E658E"/>
                </a:solidFill>
              </a:rPr>
              <a:t>состояние процесса</a:t>
            </a:r>
            <a:endParaRPr lang="ru-RU" dirty="0">
              <a:solidFill>
                <a:srgbClr val="2E658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2778" y="1418363"/>
            <a:ext cx="286270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dirty="0">
                <a:solidFill>
                  <a:srgbClr val="2E658E"/>
                </a:solidFill>
                <a:latin typeface="Arial" panose="020B0604020202090204" pitchFamily="34" charset="0"/>
                <a:ea typeface="+mj-ea"/>
                <a:cs typeface="Arial" panose="020B0604020202090204" pitchFamily="34" charset="0"/>
              </a:rPr>
              <a:t>Управленческий эффект</a:t>
            </a:r>
            <a:endParaRPr lang="ru-RU" sz="1700" b="1" dirty="0">
              <a:solidFill>
                <a:srgbClr val="2E658E"/>
              </a:solidFill>
              <a:latin typeface="Arial" panose="020B0604020202090204" pitchFamily="34" charset="0"/>
              <a:ea typeface="+mj-ea"/>
              <a:cs typeface="Arial" panose="020B060402020209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75516" y="1916832"/>
          <a:ext cx="8661368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4343"/>
                <a:gridCol w="1400359"/>
                <a:gridCol w="1330341"/>
                <a:gridCol w="1236325"/>
              </a:tblGrid>
              <a:tr h="7457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Показатель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Исходное</a:t>
                      </a:r>
                      <a:endParaRPr lang="ru-RU" sz="1200" b="1" kern="1200" dirty="0" smtClean="0">
                        <a:solidFill>
                          <a:schemeClr val="lt1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состояние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200" b="1" kern="1200" smtClean="0">
                          <a:solidFill>
                            <a:schemeClr val="lt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Текущее состояние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Результат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Сокращение времени 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на</a:t>
                      </a:r>
                      <a:r>
                        <a:rPr lang="ru-RU" sz="12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 реализацию процедуры</a:t>
                      </a:r>
                      <a:endParaRPr lang="ru-RU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770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540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B050"/>
                          </a:solidFill>
                        </a:rPr>
                        <a:t>- 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230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50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90204" pitchFamily="34" charset="0"/>
                          <a:ea typeface="+mn-ea"/>
                          <a:cs typeface="Arial" panose="020B0604020202090204" pitchFamily="34" charset="0"/>
                        </a:rPr>
                        <a:t>Использование при  обучении  безработного гражданина современных цифровых технологий </a:t>
                      </a:r>
                      <a:endParaRPr lang="ru-RU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90204" pitchFamily="34" charset="0"/>
                        <a:ea typeface="+mn-ea"/>
                        <a:cs typeface="Arial" panose="020B060402020209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70C0"/>
                          </a:solidFill>
                        </a:rPr>
                        <a:t>+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B050"/>
                          </a:solidFill>
                        </a:rPr>
                        <a:t>+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31" y="106910"/>
            <a:ext cx="608409" cy="7019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" y="109322"/>
            <a:ext cx="692696" cy="692696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31772" y="121341"/>
            <a:ext cx="6983413" cy="5207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 smtClean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Проект: </a:t>
            </a:r>
            <a:r>
              <a:rPr lang="ru-RU" sz="1400" b="1" dirty="0" smtClean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Цифровая трансформация процесса социальной адаптации безработных граждан на рынке труда</a:t>
            </a:r>
            <a:endParaRPr lang="en-US" sz="1400" b="1" dirty="0">
              <a:solidFill>
                <a:srgbClr val="2E658E"/>
              </a:solidFill>
              <a:latin typeface="Arial" panose="020B0604020202090204"/>
              <a:cs typeface="Arial" panose="020B0604020202090204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85720" y="928670"/>
            <a:ext cx="4320480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69698" y="6273839"/>
            <a:ext cx="2107559" cy="53155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98085" y="928670"/>
            <a:ext cx="3947831" cy="36933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+mj-ea"/>
                <a:cs typeface="Arial" panose="020B0604020202090204" pitchFamily="34" charset="0"/>
              </a:defRPr>
            </a:lvl1pPr>
          </a:lstStyle>
          <a:p>
            <a:r>
              <a:rPr lang="ru-RU" dirty="0"/>
              <a:t>Итоги проекта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31" y="106910"/>
            <a:ext cx="608409" cy="7019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" y="109322"/>
            <a:ext cx="692696" cy="692696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31772" y="121341"/>
            <a:ext cx="6983413" cy="5207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 smtClean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Проект: </a:t>
            </a:r>
            <a:r>
              <a:rPr lang="ru-RU" sz="1400" b="1" dirty="0" smtClean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Цифровая трансформация процесса социальной адаптации безработных граждан на рынке труда</a:t>
            </a:r>
            <a:endParaRPr lang="en-US" sz="1400" b="1" dirty="0">
              <a:solidFill>
                <a:srgbClr val="2E658E"/>
              </a:solidFill>
              <a:latin typeface="Arial" panose="020B0604020202090204"/>
              <a:cs typeface="Arial" panose="020B0604020202090204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85720" y="928670"/>
            <a:ext cx="4320480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69698" y="6273839"/>
            <a:ext cx="2107559" cy="53155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98085" y="928670"/>
            <a:ext cx="3947831" cy="36933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+mj-ea"/>
                <a:cs typeface="Arial" panose="020B0604020202090204" pitchFamily="34" charset="0"/>
              </a:defRPr>
            </a:lvl1pPr>
          </a:lstStyle>
          <a:p>
            <a:r>
              <a:rPr lang="ru-RU" dirty="0"/>
              <a:t>Итоги проекта</a:t>
            </a:r>
            <a:endParaRPr lang="ru-RU" dirty="0"/>
          </a:p>
        </p:txBody>
      </p:sp>
      <p:sp>
        <p:nvSpPr>
          <p:cNvPr id="22" name="Двойная стрелка влево/вправо 36"/>
          <p:cNvSpPr/>
          <p:nvPr/>
        </p:nvSpPr>
        <p:spPr>
          <a:xfrm>
            <a:off x="207986" y="1692751"/>
            <a:ext cx="8320283" cy="576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07986" y="1796085"/>
            <a:ext cx="554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Время протекания процесса  = 770 минут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720" y="1424797"/>
            <a:ext cx="3032230" cy="36933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+mj-ea"/>
                <a:cs typeface="Arial" panose="020B0604020202090204" pitchFamily="34" charset="0"/>
              </a:defRPr>
            </a:lvl1pPr>
          </a:lstStyle>
          <a:p>
            <a:r>
              <a:rPr lang="ru-RU" sz="1400" dirty="0" smtClean="0">
                <a:solidFill>
                  <a:srgbClr val="2E658E"/>
                </a:solidFill>
              </a:rPr>
              <a:t>Текущее </a:t>
            </a:r>
            <a:r>
              <a:rPr lang="ru-RU" sz="1400" dirty="0">
                <a:solidFill>
                  <a:srgbClr val="2E658E"/>
                </a:solidFill>
              </a:rPr>
              <a:t>состояние процесса</a:t>
            </a:r>
            <a:endParaRPr lang="ru-RU" sz="1400" dirty="0">
              <a:solidFill>
                <a:srgbClr val="2E658E"/>
              </a:solidFill>
            </a:endParaRPr>
          </a:p>
        </p:txBody>
      </p:sp>
      <p:sp>
        <p:nvSpPr>
          <p:cNvPr id="25" name="Двойная стрелка влево/вправо 36"/>
          <p:cNvSpPr/>
          <p:nvPr/>
        </p:nvSpPr>
        <p:spPr>
          <a:xfrm>
            <a:off x="207986" y="2529369"/>
            <a:ext cx="5180318" cy="576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96767" y="2349737"/>
            <a:ext cx="3240360" cy="340449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+mj-ea"/>
                <a:cs typeface="Arial" panose="020B0604020202090204" pitchFamily="34" charset="0"/>
              </a:defRPr>
            </a:lvl1pPr>
          </a:lstStyle>
          <a:p>
            <a:r>
              <a:rPr lang="ru-RU" sz="1400" dirty="0" smtClean="0">
                <a:solidFill>
                  <a:srgbClr val="2E658E"/>
                </a:solidFill>
              </a:rPr>
              <a:t> Целевое  </a:t>
            </a:r>
            <a:r>
              <a:rPr lang="ru-RU" sz="1400" dirty="0">
                <a:solidFill>
                  <a:srgbClr val="2E658E"/>
                </a:solidFill>
              </a:rPr>
              <a:t>состояние процесса</a:t>
            </a:r>
            <a:endParaRPr lang="ru-RU" sz="1400" dirty="0">
              <a:solidFill>
                <a:srgbClr val="2E658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6768" y="2632703"/>
            <a:ext cx="4934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Время протекания процесса  = </a:t>
            </a:r>
            <a:r>
              <a:rPr lang="ru-RU" b="1" dirty="0" smtClean="0">
                <a:solidFill>
                  <a:schemeClr val="bg1"/>
                </a:solidFill>
              </a:rPr>
              <a:t>540 минут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71721" y="5917172"/>
            <a:ext cx="769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Было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44775" y="5889647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Стало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" name="Picture 4" descr="C:\Users\kameneva_a\Desktop\фото цзн\20211203_1011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1" y="3356992"/>
            <a:ext cx="3168352" cy="2503424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solidFill>
              <a:schemeClr val="accent1"/>
            </a:solidFill>
          </a:ln>
        </p:spPr>
      </p:pic>
      <p:pic>
        <p:nvPicPr>
          <p:cNvPr id="31" name="Picture 5" descr="C:\Users\kameneva_a\Desktop\фото цзн\grwO6xYgjC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54" y="3356992"/>
            <a:ext cx="3168352" cy="2503424"/>
          </a:xfrm>
          <a:prstGeom prst="rect">
            <a:avLst/>
          </a:prstGeom>
          <a:solidFill>
            <a:schemeClr val="tx1">
              <a:lumMod val="65000"/>
              <a:lumOff val="35000"/>
              <a:alpha val="44000"/>
            </a:schemeClr>
          </a:solidFill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2.xml><?xml version="1.0" encoding="utf-8"?>
<p:tagLst xmlns:p="http://schemas.openxmlformats.org/presentationml/2006/main">
  <p:tag name="THINKCELLSHAPEDONOTDELETE" val="thinkcellActiveDocDoNotDelete"/>
</p:tagLst>
</file>

<file path=ppt/tags/tag3.xml><?xml version="1.0" encoding="utf-8"?>
<p:tagLst xmlns:p="http://schemas.openxmlformats.org/presentationml/2006/main">
  <p:tag name="KSO_WM_UNIT_TABLE_BEAUTIFY" val="smartTable{74225e33-edd4-4702-b452-3f8a1e0b0d95}"/>
</p:tagLst>
</file>

<file path=ppt/theme/theme1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b-section81">
  <a:themeElements>
    <a:clrScheme name="b-section81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8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8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7_b-default">
  <a:themeElements>
    <a:clrScheme name="b-default 4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4596D1"/>
      </a:accent1>
      <a:accent2>
        <a:srgbClr val="003274"/>
      </a:accent2>
      <a:accent3>
        <a:srgbClr val="FFFFFF"/>
      </a:accent3>
      <a:accent4>
        <a:srgbClr val="363637"/>
      </a:accent4>
      <a:accent5>
        <a:srgbClr val="B0C9E5"/>
      </a:accent5>
      <a:accent6>
        <a:srgbClr val="002C68"/>
      </a:accent6>
      <a:hlink>
        <a:srgbClr val="025EA1"/>
      </a:hlink>
      <a:folHlink>
        <a:srgbClr val="6CAEDF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5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-content">
  <a:themeElements>
    <a:clrScheme name="b-conten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-section33">
  <a:themeElements>
    <a:clrScheme name="b-section33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3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-section31">
  <a:themeElements>
    <a:clrScheme name="b-section31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3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4979</Words>
  <Application>WPS Presentation</Application>
  <PresentationFormat>Экран (4:3)</PresentationFormat>
  <Paragraphs>316</Paragraphs>
  <Slides>9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20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9</vt:i4>
      </vt:variant>
    </vt:vector>
  </HeadingPairs>
  <TitlesOfParts>
    <vt:vector size="39" baseType="lpstr">
      <vt:lpstr>Arial</vt:lpstr>
      <vt:lpstr>SimSun</vt:lpstr>
      <vt:lpstr>Wingdings</vt:lpstr>
      <vt:lpstr>Arial</vt:lpstr>
      <vt:lpstr>Calibri</vt:lpstr>
      <vt:lpstr>Helvetica Neue</vt:lpstr>
      <vt:lpstr>微软雅黑</vt:lpstr>
      <vt:lpstr>汉仪旗黑</vt:lpstr>
      <vt:lpstr>Arial Unicode MS</vt:lpstr>
      <vt:lpstr>宋体-简</vt:lpstr>
      <vt:lpstr>b-default</vt:lpstr>
      <vt:lpstr>b-content</vt:lpstr>
      <vt:lpstr>b-section33</vt:lpstr>
      <vt:lpstr>b-section31</vt:lpstr>
      <vt:lpstr>b-section32</vt:lpstr>
      <vt:lpstr>1_b-section32</vt:lpstr>
      <vt:lpstr>2_b-section32</vt:lpstr>
      <vt:lpstr>3_b-section32</vt:lpstr>
      <vt:lpstr>1_b-default</vt:lpstr>
      <vt:lpstr>3_b-default</vt:lpstr>
      <vt:lpstr>b-section81</vt:lpstr>
      <vt:lpstr>22_b-default</vt:lpstr>
      <vt:lpstr>4_b-default</vt:lpstr>
      <vt:lpstr>10_b-default</vt:lpstr>
      <vt:lpstr>14_b-default</vt:lpstr>
      <vt:lpstr>17_b-default</vt:lpstr>
      <vt:lpstr>16_b-default</vt:lpstr>
      <vt:lpstr>2_RDM027</vt:lpstr>
      <vt:lpstr>5_b-default</vt:lpstr>
      <vt:lpstr>1_Тема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Rosatom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Egor Nazarov</dc:creator>
  <cp:lastModifiedBy>alexander</cp:lastModifiedBy>
  <cp:revision>5268</cp:revision>
  <cp:lastPrinted>2022-07-25T13:03:35Z</cp:lastPrinted>
  <dcterms:created xsi:type="dcterms:W3CDTF">2022-07-25T13:03:35Z</dcterms:created>
  <dcterms:modified xsi:type="dcterms:W3CDTF">2022-07-25T13:03:35Z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0x010100272FDFC25A4EEC44B95186AE3BA6EE45</vt:lpwstr>
  </property>
  <property fmtid="{D5CDD505-2E9C-101B-9397-08002B2CF9AE}" pid="3" name="KSOProductBuildVer">
    <vt:lpwstr>1033-3.2.0.6370</vt:lpwstr>
  </property>
</Properties>
</file>