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6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7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8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9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651" r:id="rId5"/>
    <p:sldMasterId id="2147483659" r:id="rId6"/>
    <p:sldMasterId id="2147483661" r:id="rId7"/>
    <p:sldMasterId id="2147483663" r:id="rId8"/>
    <p:sldMasterId id="2147483717" r:id="rId9"/>
    <p:sldMasterId id="2147483730" r:id="rId10"/>
    <p:sldMasterId id="2147483743" r:id="rId11"/>
    <p:sldMasterId id="2147483759" r:id="rId12"/>
    <p:sldMasterId id="2147483783" r:id="rId13"/>
    <p:sldMasterId id="2147483795" r:id="rId14"/>
    <p:sldMasterId id="2147483807" r:id="rId15"/>
    <p:sldMasterId id="2147483833" r:id="rId16"/>
    <p:sldMasterId id="2147483857" r:id="rId17"/>
    <p:sldMasterId id="2147483870" r:id="rId18"/>
    <p:sldMasterId id="2147483884" r:id="rId19"/>
    <p:sldMasterId id="2147483920" r:id="rId20"/>
    <p:sldMasterId id="2147483962" r:id="rId21"/>
    <p:sldMasterId id="2147483983" r:id="rId22"/>
    <p:sldMasterId id="2147483997" r:id="rId23"/>
  </p:sldMasterIdLst>
  <p:notesMasterIdLst>
    <p:notesMasterId r:id="rId33"/>
  </p:notesMasterIdLst>
  <p:handoutMasterIdLst>
    <p:handoutMasterId r:id="rId34"/>
  </p:handoutMasterIdLst>
  <p:sldIdLst>
    <p:sldId id="1762" r:id="rId24"/>
    <p:sldId id="1780" r:id="rId25"/>
    <p:sldId id="1785" r:id="rId26"/>
    <p:sldId id="1783" r:id="rId27"/>
    <p:sldId id="1797" r:id="rId28"/>
    <p:sldId id="1781" r:id="rId29"/>
    <p:sldId id="1786" r:id="rId30"/>
    <p:sldId id="1787" r:id="rId31"/>
    <p:sldId id="1796" r:id="rId32"/>
  </p:sldIdLst>
  <p:sldSz cx="9144000" cy="6858000" type="screen4x3"/>
  <p:notesSz cx="6797675" cy="9926638"/>
  <p:custDataLst>
    <p:tags r:id="rId3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5961FFB-52ED-452A-8189-CD3EE54FDD52}">
          <p14:sldIdLst>
            <p14:sldId id="1762"/>
            <p14:sldId id="1780"/>
            <p14:sldId id="1785"/>
            <p14:sldId id="1783"/>
            <p14:sldId id="1797"/>
            <p14:sldId id="1781"/>
            <p14:sldId id="1786"/>
            <p14:sldId id="1787"/>
            <p14:sldId id="179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704" userDrawn="1">
          <p15:clr>
            <a:srgbClr val="A4A3A4"/>
          </p15:clr>
        </p15:guide>
        <p15:guide id="2" pos="3107">
          <p15:clr>
            <a:srgbClr val="A4A3A4"/>
          </p15:clr>
        </p15:guide>
        <p15:guide id="3" pos="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6" userDrawn="1">
          <p15:clr>
            <a:srgbClr val="A4A3A4"/>
          </p15:clr>
        </p15:guide>
        <p15:guide id="2" pos="2118" userDrawn="1">
          <p15:clr>
            <a:srgbClr val="A4A3A4"/>
          </p15:clr>
        </p15:guide>
        <p15:guide id="3" orient="horz" pos="3129" userDrawn="1">
          <p15:clr>
            <a:srgbClr val="A4A3A4"/>
          </p15:clr>
        </p15:guide>
        <p15:guide id="4" pos="214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s" initials="s" lastIdx="7" clrIdx="0"/>
  <p:cmAuthor id="1" name="Admin" initials="A" lastIdx="0" clrIdx="1"/>
  <p:cmAuthor id="2" name="Помилуйко Ирина Сергеевна" initials="ПИС" lastIdx="1" clrIdx="2"/>
  <p:cmAuthor id="3" name="Rosatom" initials="R" lastIdx="1" clrIdx="3"/>
  <p:cmAuthor id="4" name="Титова Елена Сергеевна" initials="ТЕС" lastIdx="1" clrIdx="4"/>
  <p:cmAuthor id="5" name="nata_pravda@outlook.com" initials="n" lastIdx="22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58E"/>
    <a:srgbClr val="3F4E71"/>
    <a:srgbClr val="ECF4FA"/>
    <a:srgbClr val="C9EEFF"/>
    <a:srgbClr val="C9E0FF"/>
    <a:srgbClr val="F0E770"/>
    <a:srgbClr val="008E40"/>
    <a:srgbClr val="A6D86E"/>
    <a:srgbClr val="B9C6FD"/>
    <a:srgbClr val="D7E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0" autoAdjust="0"/>
    <p:restoredTop sz="96244" autoAdjust="0"/>
  </p:normalViewPr>
  <p:slideViewPr>
    <p:cSldViewPr>
      <p:cViewPr>
        <p:scale>
          <a:sx n="110" d="100"/>
          <a:sy n="110" d="100"/>
        </p:scale>
        <p:origin x="-1962" y="-240"/>
      </p:cViewPr>
      <p:guideLst>
        <p:guide orient="horz" pos="2704"/>
        <p:guide pos="310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28"/>
    </p:cViewPr>
  </p:sorterViewPr>
  <p:notesViewPr>
    <p:cSldViewPr>
      <p:cViewPr>
        <p:scale>
          <a:sx n="150" d="100"/>
          <a:sy n="150" d="100"/>
        </p:scale>
        <p:origin x="-978" y="3666"/>
      </p:cViewPr>
      <p:guideLst>
        <p:guide orient="horz" pos="3106"/>
        <p:guide orient="horz" pos="3129"/>
        <p:guide pos="2118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3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2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5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A15FC-8AFC-4645-B3AC-A04400A39B60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0F5CE-E2E7-495C-8E46-6C3B8731D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1388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1" y="13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8" tIns="46163" rIns="92328" bIns="4616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73" y="13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8" tIns="46163" rIns="92328" bIns="4616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9"/>
            <a:ext cx="543814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8" tIns="46163" rIns="92328" bIns="46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1" y="9428596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8" tIns="46163" rIns="92328" bIns="4616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73" y="9428596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8" tIns="46163" rIns="92328" bIns="461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64FAE4-9723-4169-9CE8-10A7C8F50D3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7690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7813" y="669925"/>
            <a:ext cx="6559550" cy="492125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091" y="5783648"/>
            <a:ext cx="5874010" cy="36294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95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166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04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rosatom.ru/" TargetMode="Externa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Master" Target="../slideMasters/slideMaster18.xml"/><Relationship Id="rId7" Type="http://schemas.openxmlformats.org/officeDocument/2006/relationships/image" Target="../media/image2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6.png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www.rosatom.ru/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www.rosatom.ru/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www.rosatom.ru/" TargetMode="Externa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www.rosatom.ru/" TargetMode="Externa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www.rosatom.ru/" TargetMode="Externa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Relationship Id="rId4" Type="http://schemas.openxmlformats.org/officeDocument/2006/relationships/hyperlink" Target="http://www.rosatom.ru/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5223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1869957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34042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1677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853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68815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9358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03227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85089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2691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6092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4929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210" y="0"/>
            <a:ext cx="8581790" cy="766329"/>
          </a:xfrm>
        </p:spPr>
        <p:txBody>
          <a:bodyPr>
            <a:noAutofit/>
          </a:bodyPr>
          <a:lstStyle>
            <a:lvl1pPr>
              <a:defRPr sz="2600">
                <a:solidFill>
                  <a:srgbClr val="215BAE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562210" y="1015853"/>
            <a:ext cx="80639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Изображение 12" descr="REA_logo_version3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10" y="6214281"/>
            <a:ext cx="2158814" cy="37941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20111" y="6347475"/>
            <a:ext cx="6238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EF29B0EE-84A7-4D26-B86D-316840AB9A86}" type="slidenum">
              <a:rPr lang="en-US" sz="2600" b="1" i="0" smtClean="0">
                <a:solidFill>
                  <a:schemeClr val="bg1"/>
                </a:solidFill>
              </a:rPr>
              <a:pPr algn="r"/>
              <a:t>‹#›</a:t>
            </a:fld>
            <a:endParaRPr lang="ru-RU" sz="2600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790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4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vigation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5580064" y="1076327"/>
            <a:ext cx="360362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3274"/>
                </a:solidFill>
              </a:rPr>
              <a:t>1</a:t>
            </a:r>
          </a:p>
        </p:txBody>
      </p:sp>
      <p:sp>
        <p:nvSpPr>
          <p:cNvPr id="6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5892801" y="1076327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205538" y="1076327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8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518275" y="1076327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9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831013" y="1076327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0" name="navigation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143750" y="1076327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1" name="navigation7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456489" y="1076327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2" name="Oval 1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769226" y="1076327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</a:rPr>
              <a:t>8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9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9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226439"/>
      </p:ext>
    </p:extLst>
  </p:cSld>
  <p:clrMapOvr>
    <a:masterClrMapping/>
  </p:clrMapOvr>
  <p:transition>
    <p:split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EFEA-3023-4A04-9A9E-BB536AF37F5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11789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6BA4F-BF08-4CD5-B53C-93FFC9B839B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4581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30ED2-61C5-4ADC-8D39-35ED3582806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8885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268A0-F684-40D5-BD6F-FF7EAAF040B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93970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E279B-3F16-4C21-AA23-33FDFFDD36E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598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74764-A741-4C0F-8158-E9CA3E69BE7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7272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0244" name="navigation8" descr="ujkm,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1024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charset="0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279B9-6729-4975-BE12-1D7C3889B60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0456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FB96F-CAA8-43DA-AC43-15BABE0449F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23905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D9A9C-59E1-44CA-8EE2-83150B43275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37856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F14F1-174B-4649-B092-E517EFD3901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6576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09115488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78713-A8BC-4BC4-8D16-93D88FF99F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04454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780A3-EA2A-4787-B6BB-021FD5656B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59513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D3EAC-2776-4EBF-8D73-1082020FEE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18596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E46FD-6426-4160-9710-0682E0228C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189478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83196-824B-4052-B4CD-6509546A76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2713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24F1F2-6FF9-4637-BF9E-F181EF68C2A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F9EF9-DFBF-42D2-8CE4-4D89E52124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32846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F8B03-3AF7-4DE3-87B7-2C0810F1FA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810964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50C4A-AAA6-448A-A3B8-50BC985E19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118309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DC42F-8B76-4B06-A823-66F4217DAF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07770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28B3B-6912-4747-9303-5C4C7F2520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965524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0"/>
            <a:ext cx="8424862" cy="6273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12177-07D0-481F-80E3-F9E047B0CB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05741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940B7-5DEE-4D02-A449-13397502A782}" type="datetime1">
              <a:rPr lang="ru-RU" smtClean="0"/>
              <a:t>27.07.2022</a:t>
            </a:fld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9CB5-857C-43CE-A641-FDF44BE69B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5048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5661445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7587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5093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F0219C-A8B3-4DA9-8692-DFDF24EE917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87921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83133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5396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8928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89647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6910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26249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1965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 hidden="1"/>
          <p:cNvSpPr>
            <a:spLocks/>
          </p:cNvSpPr>
          <p:nvPr userDrawn="1"/>
        </p:nvSpPr>
        <p:spPr bwMode="auto">
          <a:xfrm>
            <a:off x="8688388" y="6826250"/>
            <a:ext cx="174625" cy="13335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900" dirty="0">
                <a:solidFill>
                  <a:srgbClr val="414142"/>
                </a:solidFill>
              </a:rPr>
              <a:t>‹#›</a:t>
            </a:r>
          </a:p>
          <a:p>
            <a:pPr algn="r" eaLnBrk="1" hangingPunct="1">
              <a:defRPr/>
            </a:pPr>
            <a:endParaRPr lang="en-US" altLang="ru-RU" sz="900" dirty="0">
              <a:solidFill>
                <a:srgbClr val="414142"/>
              </a:solidFill>
            </a:endParaRPr>
          </a:p>
        </p:txBody>
      </p:sp>
      <p:pic>
        <p:nvPicPr>
          <p:cNvPr id="5" name="Picture 4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925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128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2426"/>
            <a:ext cx="68172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5" y="6448427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20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964636-4CF8-43F1-A901-D975EC239D0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55138740"/>
      </p:ext>
    </p:extLst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BB240-A293-489C-995D-4C8BC8CFA4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06120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D7A26-20E6-40D4-8107-CB599C6493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332511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F0234-0A6C-4053-B845-D06B3CFD24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635007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A5CE0-5BD0-48B8-BD36-EB78D4FDE8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861885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4E282-A076-4470-AE77-4B85D4BF11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399874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D7C9B-30AA-4CA1-A55A-299A97B311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898402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CF09E-86E2-40ED-B872-16E61CC51D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617628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EB83F-2AE9-4488-B631-E67874D202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373995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CD1E0-223F-4042-B068-7B68064258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63896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A4C038-C9BD-4E00-90EE-24CECB55C79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A6143-EC3F-4ED4-AA3F-673D5B8E03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213831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65476857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37E39-479F-4551-8FB3-44231663ACF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75471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AC4BD-9E4D-4D69-AD27-F607B10D5EA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85459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08278-1A58-4A51-9ABE-F8CAE813B97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51938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4465D-5B49-4AF0-A007-57F78C73162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10573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DF2E9-28A8-472C-95C1-BCDC61688F0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38110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AE515-AB3E-46A4-9773-B9EA8789F80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23998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72910-4814-4A29-8D96-040027BE205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07870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BE5EF-8335-4AB4-9213-31C370382D5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861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79759B-BB9C-4C68-8523-3D0AFC6AC4A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28788-CA80-4A4C-B84B-BE01383D30E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53555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17BE7-08E5-443D-A9F9-E6F23C6B029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88230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0"/>
            <a:ext cx="8424862" cy="6273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B95EE-C39F-4371-90A3-ED2311CBA5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01687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77" y="293691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79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802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5" name="navigation8" descr="ujkm,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9018792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768780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56136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0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77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058327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646335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594241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27627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59F6B0-C365-44D4-87F2-F6FB45A58E4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7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753048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373734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795220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224603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69" y="293691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99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93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5" name="navigation8" descr="ujkm,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69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navigation8" descr="ujkm,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0727435"/>
      </p:ext>
    </p:extLst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866296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63542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9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87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504997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09059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55921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91610A-83CF-4227-8B03-ADAD4D94780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330331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143740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569054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285016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568249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8811435"/>
              </p:ext>
            </p:extLst>
          </p:nvPr>
        </p:nvGraphicFramePr>
        <p:xfrm>
          <a:off x="1624" y="1624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" y="1624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5" y="349865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06" eaLnBrk="1" hangingPunct="1">
              <a:defRPr/>
            </a:pPr>
            <a:r>
              <a:rPr lang="ru-RU" sz="900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206" eaLnBrk="1" hangingPunct="1"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04"/>
            <a:ext cx="3264776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06"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799" y="668959"/>
            <a:ext cx="2872217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06"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21" y="5030931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06"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21" y="5304665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06"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4" y="4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66" tIns="46633" rIns="93266" bIns="46633" anchor="ctr"/>
          <a:lstStyle/>
          <a:p>
            <a:pPr defTabSz="914206"/>
            <a:endParaRPr lang="ru-RU" sz="16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063" y="657454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391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3136" y="4617893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9" y="194373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722" y="2119331"/>
            <a:ext cx="1255377" cy="90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16000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3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8568903" y="6434905"/>
            <a:ext cx="541731" cy="439639"/>
          </a:xfrm>
          <a:prstGeom prst="rect">
            <a:avLst/>
          </a:prstGeom>
        </p:spPr>
        <p:txBody>
          <a:bodyPr wrap="none" lIns="93276" tIns="46638" rIns="93276" bIns="46638">
            <a:spAutoFit/>
          </a:bodyPr>
          <a:lstStyle/>
          <a:p>
            <a:pPr defTabSz="914206"/>
            <a:fld id="{3F385F46-FE36-43E0-8AEF-AC9950742405}" type="slidenum">
              <a:rPr lang="ru-RU" sz="2200" smtClean="0">
                <a:solidFill>
                  <a:srgbClr val="003274"/>
                </a:solidFill>
                <a:latin typeface="Arial"/>
              </a:rPr>
              <a:pPr defTabSz="914206"/>
              <a:t>‹#›</a:t>
            </a:fld>
            <a:endParaRPr lang="ru-RU" sz="22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31116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5661445"/>
      </p:ext>
    </p:extLst>
  </p:cSld>
  <p:clrMapOvr>
    <a:masterClrMapping/>
  </p:clrMapOvr>
  <p:transition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75875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509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12AFCB-AB72-4856-A2F2-B569ED688A0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87921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83133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53965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89285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89647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6910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26249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19655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2426"/>
            <a:ext cx="68172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5" y="6448427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2054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BE50-343F-42B7-A502-A9123997C250}" type="datetime1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27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5AD4FB-195D-4824-9DCA-C935451C97A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7645-8DEB-40C0-BE2D-C1EEA8B6D623}" type="datetime1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3852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FE2E-4D56-48CA-8127-08810F9EA3A1}" type="datetime1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64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CEDB-2BDB-430B-8F5F-AFF607D34C0B}" type="datetime1">
              <a:rPr lang="ru-RU" smtClean="0"/>
              <a:t>27.07.2022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9570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DEE3-F67F-4D3A-8AE6-C51A088E4638}" type="datetime1">
              <a:rPr lang="ru-RU" smtClean="0"/>
              <a:t>27.07.2022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8541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7D96-91D5-4AA0-9DF7-09A1D70D14DC}" type="datetime1">
              <a:rPr lang="ru-RU" smtClean="0"/>
              <a:t>27.07.2022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90966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14B0-3ED9-49D7-9BEB-B93EBE56CAC2}" type="datetime1">
              <a:rPr lang="ru-RU" smtClean="0"/>
              <a:t>27.07.2022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79904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9CFD-5FD7-41C9-9B55-911E94773662}" type="datetime1">
              <a:rPr lang="ru-RU" smtClean="0"/>
              <a:t>27.07.2022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72999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1980-2C29-4992-839C-95395F5C3620}" type="datetime1">
              <a:rPr lang="ru-RU" smtClean="0"/>
              <a:t>27.07.2022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57867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E5C1-4811-468B-BF19-8EF4D7941C4B}" type="datetime1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8263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4EDD-DD2C-4AC3-AA32-8868F7C183B4}" type="datetime1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771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B1AA17-3238-46F2-B51F-12E5145C30E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49789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7"/>
          <p:cNvPicPr>
            <a:picLocks noChangeAspect="1" noChangeArrowheads="1"/>
          </p:cNvPicPr>
          <p:nvPr userDrawn="1"/>
        </p:nvPicPr>
        <p:blipFill>
          <a:blip r:embed="rId2" cstate="print"/>
          <a:stretch/>
        </p:blipFill>
        <p:spPr bwMode="auto">
          <a:xfrm>
            <a:off x="179388" y="115888"/>
            <a:ext cx="925512" cy="7207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 bwMode="auto">
          <a:xfrm>
            <a:off x="422031" y="1508400"/>
            <a:ext cx="8301046" cy="4590000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0430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28676" name="navigation8" descr="ujkm,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28677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619757" y="1198773"/>
            <a:ext cx="1879610" cy="365126"/>
            <a:chOff x="5580063" y="1076325"/>
            <a:chExt cx="1879610" cy="365126"/>
          </a:xfrm>
        </p:grpSpPr>
        <p:sp>
          <p:nvSpPr>
            <p:cNvPr id="10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099311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1196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5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199192" y="1081088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3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F29FA2-1520-478E-AF9E-BAA4CD04FBE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2FB20B-F89F-41E4-94A9-71917891D25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377D9F-5A26-4CB6-82A0-7D2E6011D53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D090AC-9A7A-4070-BA8A-812C43F115A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73E87F-6FBA-4E4E-885D-8A3712AB59F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D8CCC4-086C-43A9-A3FC-51A043EEADB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AAFD0C-7A7F-4BED-9477-BB2868116BD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B3385A-D17A-44E8-9D2C-152CA88682A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11A97E-C877-400F-9B79-73DCB6E256A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9C9F55-5523-4322-9DEE-23C689F6064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32772" name="navigation8" descr="ujkm,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32773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634045" y="1190609"/>
            <a:ext cx="1879611" cy="374653"/>
            <a:chOff x="5570538" y="1071558"/>
            <a:chExt cx="1879611" cy="374653"/>
          </a:xfrm>
        </p:grpSpPr>
        <p:sp>
          <p:nvSpPr>
            <p:cNvPr id="10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089787" y="1071558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5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70538" y="1085848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1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0D76F4-01B1-4081-BCB5-5C391BDE07A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2460FC-B8E0-4CB2-80E4-0F03432EDCB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3A6EC6-6644-4893-BA07-0E120D2DFC7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1E9790-7F1B-4B30-9094-B58ED56AD31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9CAC4D-9498-46D3-AC8C-DE5239890B1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652F28-FB14-45E9-9047-5B101D03FCC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FF18B0-9C34-49D7-963F-212DA0F92C6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5E9FB2-C7A7-466D-A7C2-BD159AA53E3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5B0BD0-F387-4188-A177-65B27AD322A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0F077E-F27C-4C81-9FF1-8B8FFD1FA68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34820" name="navigation8" descr="ujkm,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34821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634044" y="1214422"/>
            <a:ext cx="1885968" cy="365126"/>
            <a:chOff x="5580063" y="1071562"/>
            <a:chExt cx="1885968" cy="365126"/>
          </a:xfrm>
        </p:grpSpPr>
        <p:sp>
          <p:nvSpPr>
            <p:cNvPr id="10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105668" y="1071562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5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72172" y="1076325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2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9F1B6-96DE-4708-90AE-1648652F4A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5580063" y="1194011"/>
            <a:ext cx="1924068" cy="369888"/>
            <a:chOff x="5580063" y="1074732"/>
            <a:chExt cx="1924068" cy="369888"/>
          </a:xfrm>
        </p:grpSpPr>
        <p:sp>
          <p:nvSpPr>
            <p:cNvPr id="11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3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4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143768" y="1084257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6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491301" y="1074732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4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5637213" y="1194011"/>
            <a:ext cx="1992333" cy="369888"/>
            <a:chOff x="5580063" y="1066800"/>
            <a:chExt cx="1992333" cy="36988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66800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5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6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212034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59606" y="1073152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5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5618163" y="1198789"/>
            <a:ext cx="1924050" cy="360363"/>
            <a:chOff x="5580063" y="1076325"/>
            <a:chExt cx="1924050" cy="360363"/>
          </a:xfrm>
        </p:grpSpPr>
        <p:sp>
          <p:nvSpPr>
            <p:cNvPr id="6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7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8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9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0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1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143750" y="1076325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hlink"/>
                  </a:solidFill>
                </a:rPr>
                <a:t>6</a:t>
              </a:r>
            </a:p>
          </p:txBody>
        </p:sp>
      </p:grp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8900315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5621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8087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19944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9821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4070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0834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88750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9542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376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0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image" Target="../media/image1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heme" Target="../theme/theme18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Relationship Id="rId9" Type="http://schemas.openxmlformats.org/officeDocument/2006/relationships/image" Target="../media/image2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9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5" Type="http://schemas.openxmlformats.org/officeDocument/2006/relationships/image" Target="../media/image28.png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image" Target="../media/image2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theme" Target="../theme/theme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923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960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7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0A2E7403-A31C-4612-ADD8-582B85A3F13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pic>
        <p:nvPicPr>
          <p:cNvPr id="4112" name="Picture 16" descr="ujkm,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41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163764" y="6469065"/>
            <a:ext cx="179387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ru-RU" sz="1200" b="1" dirty="0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5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 b="1">
                <a:solidFill>
                  <a:srgbClr val="00327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531B5C-6534-4308-BBE4-BDA73A2632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257029" name="navigation8" descr="ujkm,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086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795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961" r:id="rId12"/>
    <p:sldLayoutId id="2147483969" r:id="rId13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cs typeface="+mn-cs"/>
              </a:defRPr>
            </a:lvl1pPr>
          </a:lstStyle>
          <a:p>
            <a:pPr>
              <a:defRPr/>
            </a:pPr>
            <a:fld id="{7FBFBA33-169F-44A9-A5DF-A0C25D734F8D}" type="slidenum">
              <a:rPr lang="ru-RU">
                <a:latin typeface="Arial"/>
              </a:rPr>
              <a:pPr>
                <a:defRPr/>
              </a:pPr>
              <a:t>‹#›</a:t>
            </a:fld>
            <a:endParaRPr lang="ru-RU" dirty="0">
              <a:latin typeface="Arial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203781" name="navigation8" descr="ujkm,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695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F48F7-F5BB-47E4-824F-28845CE8C8E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064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7" y="6448479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fld id="{39C25FF4-21E9-41B0-81DE-DEE261383B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14341" name="navigation8" descr="ujkm,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4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284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7" y="6448499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fld id="{39C25FF4-21E9-41B0-81DE-DEE261383B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14341" name="navigation8" descr="ujkm,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4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727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68636541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980990" y="1980009"/>
            <a:ext cx="2183476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06"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12653" y="4197989"/>
            <a:ext cx="1920150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06"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Printed 12.5.2014 2:43 AM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8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3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6" y="2753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206"/>
            <a:r>
              <a:rPr lang="ru-RU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91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778" indent="-621778" defTabSz="913235">
              <a:tabLst>
                <a:tab pos="625015" algn="l"/>
              </a:tabLst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ИСТОЧНИК: источник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8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206"/>
              <a:r>
                <a:rPr lang="ru-RU" sz="1600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pPr defTabSz="914206"/>
              <a:r>
                <a:rPr lang="ru-RU" sz="1600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66" tIns="93266" rIns="93266" bIns="93266" anchor="ctr"/>
          <a:lstStyle/>
          <a:p>
            <a:pPr defTabSz="914206">
              <a:defRPr/>
            </a:pPr>
            <a:endParaRPr lang="ru-RU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66" tIns="93266" rIns="93266" bIns="93266" anchor="ctr"/>
          <a:lstStyle/>
          <a:p>
            <a:pPr defTabSz="914206">
              <a:defRPr/>
            </a:pPr>
            <a:endParaRPr lang="ru-RU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8323" y="42452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182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28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</p:sldLayoutIdLst>
  <p:hf hdr="0" ftr="0" dt="0"/>
  <p:txStyles>
    <p:titleStyle>
      <a:lvl1pPr algn="l" defTabSz="913235" rtl="0" eaLnBrk="1" fontAlgn="base" hangingPunct="1">
        <a:spcBef>
          <a:spcPct val="0"/>
        </a:spcBef>
        <a:spcAft>
          <a:spcPct val="0"/>
        </a:spcAft>
        <a:tabLst>
          <a:tab pos="364323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23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23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23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23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331" algn="l" defTabSz="91323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665" algn="l" defTabSz="91323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8999" algn="l" defTabSz="91323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332" algn="l" defTabSz="91323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544" indent="-195925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331" indent="-267170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636" indent="-158683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4785" indent="-132776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4785" indent="-132776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4785" indent="-132776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4785" indent="-132776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4785" indent="-132776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6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1" algn="l" defTabSz="9326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5" algn="l" defTabSz="9326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999" algn="l" defTabSz="9326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2" algn="l" defTabSz="9326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65" algn="l" defTabSz="9326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996" algn="l" defTabSz="9326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29" algn="l" defTabSz="9326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63" algn="l" defTabSz="9326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795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6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Arial" charset="0"/>
              </a:defRPr>
            </a:lvl1pPr>
          </a:lstStyle>
          <a:p>
            <a:fld id="{A663EA52-884A-401B-9C0B-BA7D6E6232EC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9221" name="navigation8" descr="ujkm,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BA0A2-AEAA-44EB-922F-9C415E835EDA}" type="datetime1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77C34-2D5A-4A96-B2FC-A5E7A2102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59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2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Arial" charset="0"/>
              </a:defRPr>
            </a:lvl1pPr>
          </a:lstStyle>
          <a:p>
            <a:fld id="{98AFEC57-EB06-4D59-A7D0-215126966E20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27653" name="navigation8" descr="ujkm,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214282" y="6510359"/>
            <a:ext cx="1414473" cy="190478"/>
            <a:chOff x="458788" y="6467497"/>
            <a:chExt cx="1414473" cy="19047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58788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charset="0"/>
                </a:rPr>
                <a:t>1</a:t>
              </a: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4688" y="6469063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dirty="0">
                  <a:solidFill>
                    <a:schemeClr val="tx1"/>
                  </a:solidFill>
                  <a:cs typeface="Arial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93874" y="6467497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>
                  <a:cs typeface="Arial" charset="0"/>
                </a:rPr>
                <a:t>6</a:t>
              </a:r>
              <a:endParaRPr lang="ru-RU" sz="1200" b="1" dirty="0">
                <a:cs typeface="Arial" charset="0"/>
              </a:endParaRPr>
            </a:p>
          </p:txBody>
        </p:sp>
        <p:sp>
          <p:nvSpPr>
            <p:cNvPr id="15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935041" y="6473826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3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20224EE2-69FB-42C8-8E3C-9785D9F190B6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pic>
        <p:nvPicPr>
          <p:cNvPr id="31754" name="navigation6" descr="ujkm,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330154" y="6496071"/>
            <a:ext cx="1474814" cy="190478"/>
            <a:chOff x="396857" y="6467497"/>
            <a:chExt cx="1474814" cy="19047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92284" y="6467497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>
                  <a:cs typeface="Arial" charset="0"/>
                </a:rPr>
                <a:t>6</a:t>
              </a:r>
              <a:endParaRPr lang="ru-RU" sz="1200" b="1" dirty="0">
                <a:cs typeface="Arial" charset="0"/>
              </a:endParaRP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4688" y="6469063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dirty="0">
                  <a:solidFill>
                    <a:schemeClr val="tx1"/>
                  </a:solidFill>
                  <a:cs typeface="Arial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charset="0"/>
                </a:rPr>
                <a:t>3</a:t>
              </a:r>
            </a:p>
          </p:txBody>
        </p:sp>
        <p:sp>
          <p:nvSpPr>
            <p:cNvPr id="15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396857" y="6478588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1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Arial" charset="0"/>
              </a:defRPr>
            </a:lvl1pPr>
          </a:lstStyle>
          <a:p>
            <a:fld id="{8AD15098-A811-4E07-946B-55DA15EE1276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253742" y="6510359"/>
            <a:ext cx="1492487" cy="190478"/>
            <a:chOff x="393472" y="6467497"/>
            <a:chExt cx="1492487" cy="19047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93472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charset="0"/>
                </a:rPr>
                <a:t>1</a:t>
              </a: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706572" y="6477022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tx1"/>
                  </a:solidFill>
                  <a:cs typeface="Arial" charset="0"/>
                </a:rPr>
                <a:t>6</a:t>
              </a:r>
              <a:endParaRPr lang="ru-RU" sz="12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charset="0"/>
                </a:rPr>
                <a:t>3</a:t>
              </a:r>
            </a:p>
          </p:txBody>
        </p:sp>
        <p:sp>
          <p:nvSpPr>
            <p:cNvPr id="15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6"/>
            <p:cNvSpPr>
              <a:spLocks noChangeShapeType="1"/>
            </p:cNvSpPr>
            <p:nvPr/>
          </p:nvSpPr>
          <p:spPr bwMode="auto">
            <a:xfrm>
              <a:off x="906236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677865" y="6472258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2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58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Arial" charset="0"/>
              </a:defRPr>
            </a:lvl1pPr>
          </a:lstStyle>
          <a:p>
            <a:fld id="{8AD15098-A811-4E07-946B-55DA15EE1276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219044" y="6505595"/>
            <a:ext cx="1479559" cy="193676"/>
            <a:chOff x="382586" y="6467496"/>
            <a:chExt cx="1479559" cy="193676"/>
          </a:xfrm>
        </p:grpSpPr>
        <p:sp>
          <p:nvSpPr>
            <p:cNvPr id="14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82586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charset="0"/>
                </a:rPr>
                <a:t>1</a:t>
              </a:r>
            </a:p>
          </p:txBody>
        </p:sp>
        <p:sp>
          <p:nvSpPr>
            <p:cNvPr id="15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3101" y="6481785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tx1"/>
                  </a:solidFill>
                  <a:cs typeface="Arial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charset="0"/>
                </a:rPr>
                <a:t>3</a:t>
              </a:r>
            </a:p>
          </p:txBody>
        </p:sp>
        <p:sp>
          <p:nvSpPr>
            <p:cNvPr id="17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" name="navigation7"/>
            <p:cNvSpPr>
              <a:spLocks noChangeShapeType="1"/>
            </p:cNvSpPr>
            <p:nvPr userDrawn="1"/>
          </p:nvSpPr>
          <p:spPr bwMode="auto">
            <a:xfrm>
              <a:off x="1127556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682758" y="6481785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6</a:t>
              </a:r>
              <a:endParaRPr lang="ru-RU" sz="1200" b="1" dirty="0"/>
            </a:p>
          </p:txBody>
        </p:sp>
        <p:sp>
          <p:nvSpPr>
            <p:cNvPr id="21" name="Rectangle 13"/>
            <p:cNvSpPr>
              <a:spLocks noChangeArrowheads="1"/>
            </p:cNvSpPr>
            <p:nvPr userDrawn="1"/>
          </p:nvSpPr>
          <p:spPr bwMode="auto">
            <a:xfrm>
              <a:off x="1173167" y="6467496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4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3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4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Arial" charset="0"/>
              </a:defRPr>
            </a:lvl1pPr>
          </a:lstStyle>
          <a:p>
            <a:fld id="{8AD15098-A811-4E07-946B-55DA15EE1276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220404" y="6510357"/>
            <a:ext cx="1473437" cy="190480"/>
            <a:chOff x="393472" y="6467495"/>
            <a:chExt cx="1473437" cy="190480"/>
          </a:xfrm>
        </p:grpSpPr>
        <p:sp>
          <p:nvSpPr>
            <p:cNvPr id="17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93472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charset="0"/>
                </a:rPr>
                <a:t>1</a:t>
              </a:r>
            </a:p>
          </p:txBody>
        </p:sp>
        <p:sp>
          <p:nvSpPr>
            <p:cNvPr id="18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87522" y="6467497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tx1"/>
                  </a:solidFill>
                  <a:cs typeface="Arial" charset="0"/>
                </a:rPr>
                <a:t>6</a:t>
              </a:r>
              <a:endParaRPr lang="ru-RU" sz="12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9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charset="0"/>
                </a:rPr>
                <a:t>3</a:t>
              </a:r>
            </a:p>
          </p:txBody>
        </p:sp>
        <p:sp>
          <p:nvSpPr>
            <p:cNvPr id="20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 userDrawn="1"/>
          </p:nvSpPr>
          <p:spPr bwMode="auto">
            <a:xfrm>
              <a:off x="1425582" y="6467497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5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7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73102" y="6467495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2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Arial" charset="0"/>
              </a:defRPr>
            </a:lvl1pPr>
          </a:lstStyle>
          <a:p>
            <a:fld id="{8AD15098-A811-4E07-946B-55DA15EE1276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260122" y="6496072"/>
            <a:ext cx="1506747" cy="190478"/>
            <a:chOff x="393472" y="6467497"/>
            <a:chExt cx="1506747" cy="190478"/>
          </a:xfrm>
        </p:grpSpPr>
        <p:sp>
          <p:nvSpPr>
            <p:cNvPr id="33798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93472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charset="0"/>
                </a:rPr>
                <a:t>1</a:t>
              </a:r>
            </a:p>
          </p:txBody>
        </p:sp>
        <p:sp>
          <p:nvSpPr>
            <p:cNvPr id="33799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4688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dirty="0">
                  <a:solidFill>
                    <a:schemeClr val="tx1"/>
                  </a:solidFill>
                  <a:cs typeface="Arial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3800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charset="0"/>
                </a:rPr>
                <a:t>3</a:t>
              </a:r>
            </a:p>
          </p:txBody>
        </p:sp>
        <p:sp>
          <p:nvSpPr>
            <p:cNvPr id="33801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3802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1720832" y="6469063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054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5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5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5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5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5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5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5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5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5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b--sw3tSuYwFh9d4syvsTVb" hidden="1"/>
          <p:cNvSpPr>
            <a:spLocks noChangeArrowheads="1"/>
          </p:cNvSpPr>
          <p:nvPr/>
        </p:nvSpPr>
        <p:spPr bwMode="auto">
          <a:xfrm>
            <a:off x="63500" y="6731002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42910" y="2357430"/>
            <a:ext cx="7929618" cy="35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ОКУ «Центр занятости населения города Курска и Курского района»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13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Проект «Эффективный регион»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6286520"/>
            <a:ext cx="998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2021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6B11681-300F-40A9-867C-7300614A7E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61019"/>
            <a:ext cx="1728192" cy="20038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29205"/>
            <a:ext cx="4988580" cy="12549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840" y="526702"/>
            <a:ext cx="1638156" cy="163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8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/>
          <p:nvPr/>
        </p:nvSpPr>
        <p:spPr bwMode="auto">
          <a:xfrm>
            <a:off x="40945" y="0"/>
            <a:ext cx="1043608" cy="88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2"/>
          <p:cNvSpPr/>
          <p:nvPr/>
        </p:nvSpPr>
        <p:spPr bwMode="auto">
          <a:xfrm>
            <a:off x="288922" y="972562"/>
            <a:ext cx="4145575" cy="2232248"/>
          </a:xfrm>
          <a:prstGeom prst="rect">
            <a:avLst/>
          </a:prstGeom>
          <a:solidFill>
            <a:schemeClr val="bg1"/>
          </a:solidFill>
          <a:ln w="12700">
            <a:solidFill>
              <a:srgbClr val="2E65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300" kern="0">
              <a:solidFill>
                <a:srgbClr val="003274">
                  <a:lumMod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17"/>
          <p:cNvSpPr/>
          <p:nvPr/>
        </p:nvSpPr>
        <p:spPr bwMode="auto">
          <a:xfrm>
            <a:off x="288922" y="3394108"/>
            <a:ext cx="4140202" cy="2754475"/>
          </a:xfrm>
          <a:prstGeom prst="rect">
            <a:avLst/>
          </a:prstGeom>
          <a:solidFill>
            <a:schemeClr val="bg1"/>
          </a:solidFill>
          <a:ln w="12700">
            <a:solidFill>
              <a:srgbClr val="2E65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300" kern="0">
              <a:solidFill>
                <a:srgbClr val="003274">
                  <a:lumMod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21"/>
          <p:cNvSpPr/>
          <p:nvPr/>
        </p:nvSpPr>
        <p:spPr bwMode="auto">
          <a:xfrm>
            <a:off x="4528068" y="971686"/>
            <a:ext cx="4293160" cy="2232248"/>
          </a:xfrm>
          <a:prstGeom prst="rect">
            <a:avLst/>
          </a:prstGeom>
          <a:solidFill>
            <a:schemeClr val="bg1"/>
          </a:solidFill>
          <a:ln w="12700">
            <a:solidFill>
              <a:srgbClr val="2E65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Длительный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оформления и выдачи справок заявителю</a:t>
            </a:r>
          </a:p>
        </p:txBody>
      </p:sp>
      <p:sp>
        <p:nvSpPr>
          <p:cNvPr id="8" name="Прямоугольник 22"/>
          <p:cNvSpPr/>
          <p:nvPr/>
        </p:nvSpPr>
        <p:spPr bwMode="auto">
          <a:xfrm>
            <a:off x="4567004" y="3394107"/>
            <a:ext cx="4293160" cy="2754475"/>
          </a:xfrm>
          <a:prstGeom prst="rect">
            <a:avLst/>
          </a:prstGeom>
          <a:solidFill>
            <a:schemeClr val="bg1"/>
          </a:solidFill>
          <a:ln w="12700">
            <a:solidFill>
              <a:srgbClr val="2E65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300" kern="0">
              <a:solidFill>
                <a:srgbClr val="003274">
                  <a:lumMod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1" name="TextBox 19"/>
          <p:cNvSpPr>
            <a:spLocks/>
          </p:cNvSpPr>
          <p:nvPr/>
        </p:nvSpPr>
        <p:spPr bwMode="auto">
          <a:xfrm>
            <a:off x="4563866" y="3428999"/>
            <a:ext cx="42338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 u="sng">
                <a:solidFill>
                  <a:srgbClr val="3E87BD">
                    <a:lumMod val="75000"/>
                  </a:srgbClr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u="none" dirty="0">
                <a:solidFill>
                  <a:srgbClr val="2E658E"/>
                </a:solidFill>
                <a:latin typeface="Arial"/>
                <a:cs typeface="Arial"/>
              </a:rPr>
              <a:t>4</a:t>
            </a:r>
            <a:r>
              <a:rPr lang="ru-RU" sz="1000" u="none" dirty="0">
                <a:solidFill>
                  <a:srgbClr val="2E658E"/>
                </a:solidFill>
                <a:latin typeface="Arial"/>
                <a:cs typeface="Arial"/>
              </a:rPr>
              <a:t>. </a:t>
            </a:r>
            <a:r>
              <a:rPr lang="ru-RU" sz="1000" dirty="0">
                <a:solidFill>
                  <a:srgbClr val="2E658E"/>
                </a:solidFill>
                <a:latin typeface="Arial"/>
                <a:cs typeface="Arial"/>
              </a:rPr>
              <a:t>Ключевые события (КС) </a:t>
            </a:r>
            <a:endParaRPr dirty="0">
              <a:solidFill>
                <a:srgbClr val="2E658E"/>
              </a:solidFill>
            </a:endParaRPr>
          </a:p>
        </p:txBody>
      </p:sp>
      <p:sp>
        <p:nvSpPr>
          <p:cNvPr id="12" name="TextBox 20"/>
          <p:cNvSpPr>
            <a:spLocks/>
          </p:cNvSpPr>
          <p:nvPr/>
        </p:nvSpPr>
        <p:spPr bwMode="auto">
          <a:xfrm>
            <a:off x="323528" y="3429000"/>
            <a:ext cx="4108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2E658E"/>
                </a:solidFill>
                <a:latin typeface="Arial"/>
                <a:cs typeface="Arial"/>
              </a:rPr>
              <a:t>3</a:t>
            </a:r>
            <a:r>
              <a:rPr lang="ru-RU" sz="1000" dirty="0">
                <a:solidFill>
                  <a:srgbClr val="2E658E"/>
                </a:solidFill>
                <a:latin typeface="Arial"/>
                <a:cs typeface="Arial"/>
              </a:rPr>
              <a:t>. </a:t>
            </a:r>
            <a:r>
              <a:rPr lang="ru-RU" sz="1000" u="sng" dirty="0">
                <a:solidFill>
                  <a:srgbClr val="2E658E"/>
                </a:solidFill>
                <a:latin typeface="Arial"/>
                <a:cs typeface="Arial"/>
              </a:rPr>
              <a:t>Цели и плановый эффект</a:t>
            </a:r>
            <a:endParaRPr dirty="0">
              <a:solidFill>
                <a:srgbClr val="2E658E"/>
              </a:solidFill>
            </a:endParaRPr>
          </a:p>
        </p:txBody>
      </p:sp>
      <p:sp>
        <p:nvSpPr>
          <p:cNvPr id="13" name="TextBox 16"/>
          <p:cNvSpPr>
            <a:spLocks/>
          </p:cNvSpPr>
          <p:nvPr/>
        </p:nvSpPr>
        <p:spPr bwMode="auto">
          <a:xfrm>
            <a:off x="4540411" y="1020443"/>
            <a:ext cx="4280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u="sng">
                <a:solidFill>
                  <a:srgbClr val="003274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 sz="1000" u="none" dirty="0">
                <a:solidFill>
                  <a:srgbClr val="2E658E"/>
                </a:solidFill>
                <a:latin typeface="Arial"/>
                <a:cs typeface="Arial"/>
              </a:rPr>
              <a:t>2</a:t>
            </a:r>
            <a:r>
              <a:rPr lang="ru-RU" sz="1000" u="none" dirty="0">
                <a:solidFill>
                  <a:srgbClr val="2E658E"/>
                </a:solidFill>
                <a:latin typeface="Arial"/>
                <a:cs typeface="Arial"/>
              </a:rPr>
              <a:t>. </a:t>
            </a:r>
            <a:r>
              <a:rPr lang="ru-RU" sz="1000" dirty="0">
                <a:solidFill>
                  <a:srgbClr val="2E658E"/>
                </a:solidFill>
                <a:latin typeface="Arial"/>
                <a:cs typeface="Arial"/>
              </a:rPr>
              <a:t>Обоснование выбора</a:t>
            </a:r>
            <a:endParaRPr dirty="0">
              <a:solidFill>
                <a:srgbClr val="2E658E"/>
              </a:solidFill>
            </a:endParaRPr>
          </a:p>
        </p:txBody>
      </p:sp>
      <p:sp>
        <p:nvSpPr>
          <p:cNvPr id="14" name="TextBox 23"/>
          <p:cNvSpPr>
            <a:spLocks/>
          </p:cNvSpPr>
          <p:nvPr/>
        </p:nvSpPr>
        <p:spPr bwMode="auto">
          <a:xfrm>
            <a:off x="255889" y="1025743"/>
            <a:ext cx="4211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u="sng">
                <a:solidFill>
                  <a:srgbClr val="003274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 sz="1000" u="none" dirty="0">
                <a:solidFill>
                  <a:srgbClr val="2E658E"/>
                </a:solidFill>
                <a:latin typeface="Arial"/>
                <a:cs typeface="Arial"/>
              </a:rPr>
              <a:t>1. </a:t>
            </a:r>
            <a:r>
              <a:rPr lang="ru-RU" sz="1000" dirty="0">
                <a:solidFill>
                  <a:srgbClr val="2E658E"/>
                </a:solidFill>
                <a:latin typeface="Arial"/>
                <a:cs typeface="Arial"/>
              </a:rPr>
              <a:t>Вовлеченные лица и рамки проекта</a:t>
            </a:r>
            <a:endParaRPr dirty="0">
              <a:solidFill>
                <a:srgbClr val="2E658E"/>
              </a:solidFill>
            </a:endParaRPr>
          </a:p>
        </p:txBody>
      </p:sp>
      <p:sp>
        <p:nvSpPr>
          <p:cNvPr id="24" name="TextBox 65">
            <a:extLst>
              <a:ext uri="{FF2B5EF4-FFF2-40B4-BE49-F238E27FC236}">
                <a16:creationId xmlns:a16="http://schemas.microsoft.com/office/drawing/2014/main" xmlns="" id="{5E6144A3-4C1A-4675-86E9-DA2F85399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14" y="1371017"/>
            <a:ext cx="4189875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ru-RU" altLang="ru-RU" sz="1000" dirty="0">
                <a:solidFill>
                  <a:srgbClr val="2E658E"/>
                </a:solidFill>
                <a:cs typeface="Arial"/>
              </a:rPr>
              <a:t>Заказчик</a:t>
            </a:r>
            <a:r>
              <a:rPr lang="en-US" altLang="ru-RU" sz="1000" dirty="0">
                <a:solidFill>
                  <a:srgbClr val="2E658E"/>
                </a:solidFill>
                <a:cs typeface="Arial"/>
              </a:rPr>
              <a:t> </a:t>
            </a:r>
            <a:r>
              <a:rPr lang="ru-RU" altLang="ru-RU" sz="1000" dirty="0">
                <a:solidFill>
                  <a:srgbClr val="2E658E"/>
                </a:solidFill>
                <a:cs typeface="Arial"/>
              </a:rPr>
              <a:t>проекта</a:t>
            </a:r>
            <a:r>
              <a:rPr lang="en-US" altLang="ru-RU" sz="1000" u="none" dirty="0">
                <a:solidFill>
                  <a:srgbClr val="2E658E"/>
                </a:solidFill>
                <a:cs typeface="Arial"/>
              </a:rPr>
              <a:t>:</a:t>
            </a:r>
            <a:r>
              <a:rPr lang="ru-RU" altLang="ru-RU" sz="1000" u="none" dirty="0">
                <a:solidFill>
                  <a:srgbClr val="2E658E"/>
                </a:solidFill>
                <a:cs typeface="Arial"/>
              </a:rPr>
              <a:t> 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ОКУ «Центр занятости населения по городу Курску и Курскому району» </a:t>
            </a:r>
          </a:p>
        </p:txBody>
      </p:sp>
      <p:sp>
        <p:nvSpPr>
          <p:cNvPr id="25" name="TextBox 65">
            <a:extLst>
              <a:ext uri="{FF2B5EF4-FFF2-40B4-BE49-F238E27FC236}">
                <a16:creationId xmlns:a16="http://schemas.microsoft.com/office/drawing/2014/main" xmlns="" id="{FA4E796A-DD8F-4121-B0BD-4B8C82F53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75" y="2495980"/>
            <a:ext cx="4189875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ru-RU" altLang="ru-RU" sz="1000" dirty="0">
                <a:solidFill>
                  <a:srgbClr val="2E658E"/>
                </a:solidFill>
                <a:cs typeface="Arial"/>
              </a:rPr>
              <a:t>Команда проекта</a:t>
            </a:r>
            <a:r>
              <a:rPr lang="ru-RU" altLang="ru-RU" sz="1000" u="none" dirty="0">
                <a:solidFill>
                  <a:srgbClr val="2E658E"/>
                </a:solidFill>
                <a:cs typeface="Arial"/>
              </a:rPr>
              <a:t>: </a:t>
            </a:r>
            <a:r>
              <a:rPr lang="ru-RU" altLang="ru-RU" sz="1000" b="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Овчинникова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А.А., Перелыгина Е.Ю., </a:t>
            </a:r>
            <a:r>
              <a:rPr lang="ru-RU" altLang="ru-RU" sz="1000" b="0" u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Петренко А.А.</a:t>
            </a:r>
            <a:endParaRPr lang="ru-RU" altLang="ru-RU" sz="1000" b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65">
            <a:extLst>
              <a:ext uri="{FF2B5EF4-FFF2-40B4-BE49-F238E27FC236}">
                <a16:creationId xmlns:a16="http://schemas.microsoft.com/office/drawing/2014/main" xmlns="" id="{F24D3F6E-1250-4B0B-9A36-C9F4FF136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02" y="1739433"/>
            <a:ext cx="4203173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ru-RU" altLang="ru-RU" sz="1000" u="none" dirty="0" smtClean="0">
                <a:solidFill>
                  <a:srgbClr val="2E658E"/>
                </a:solidFill>
                <a:cs typeface="Arial"/>
              </a:rPr>
              <a:t>Периметр проекта</a:t>
            </a:r>
            <a:r>
              <a:rPr lang="en-US" altLang="ru-RU" sz="1000" u="none" dirty="0" smtClean="0">
                <a:solidFill>
                  <a:srgbClr val="2E658E"/>
                </a:solidFill>
                <a:cs typeface="Arial"/>
              </a:rPr>
              <a:t>:</a:t>
            </a:r>
            <a:r>
              <a:rPr lang="ru-RU" altLang="ru-RU" sz="1000" u="none" dirty="0" smtClean="0">
                <a:solidFill>
                  <a:srgbClr val="2E658E"/>
                </a:solidFill>
                <a:cs typeface="Arial"/>
              </a:rPr>
              <a:t> 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ОКУ «Центр занятости населения по городу Курску и Курскому району» </a:t>
            </a:r>
          </a:p>
        </p:txBody>
      </p:sp>
      <p:sp>
        <p:nvSpPr>
          <p:cNvPr id="27" name="TextBox 65">
            <a:extLst>
              <a:ext uri="{FF2B5EF4-FFF2-40B4-BE49-F238E27FC236}">
                <a16:creationId xmlns:a16="http://schemas.microsoft.com/office/drawing/2014/main" xmlns="" id="{94FDB0AF-CFD2-474B-BB09-6991354EA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75" y="2067352"/>
            <a:ext cx="4131809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 defTabSz="896017">
              <a:defRPr/>
            </a:pPr>
            <a:r>
              <a:rPr lang="ru-RU" altLang="ru-RU" sz="1000" dirty="0">
                <a:solidFill>
                  <a:srgbClr val="2E658E"/>
                </a:solidFill>
                <a:cs typeface="Arial"/>
              </a:rPr>
              <a:t>Руководитель ПСР-проекта</a:t>
            </a:r>
            <a:r>
              <a:rPr lang="ru-RU" altLang="ru-RU" sz="1000" u="none" dirty="0">
                <a:solidFill>
                  <a:srgbClr val="2E658E"/>
                </a:solidFill>
                <a:cs typeface="Arial"/>
              </a:rPr>
              <a:t>:</a:t>
            </a:r>
            <a:r>
              <a:rPr lang="ru-RU" altLang="ru-RU" sz="1000" b="0" u="none" dirty="0">
                <a:solidFill>
                  <a:srgbClr val="2E658E"/>
                </a:solidFill>
                <a:cs typeface="Arial"/>
              </a:rPr>
              <a:t> 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</a:t>
            </a:r>
            <a:r>
              <a:rPr lang="ru-RU" altLang="ru-RU" sz="1000" b="0" u="none" dirty="0">
                <a:solidFill>
                  <a:schemeClr val="tx1"/>
                </a:solidFill>
              </a:rPr>
              <a:t>ректор ОКУ «Центр занятости населения по городу Курску и Курскому району» Меркушева И.С.</a:t>
            </a:r>
            <a:endParaRPr lang="ru-RU" sz="1000" b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xmlns="" id="{C04841B6-3103-4049-8C00-6AD9C915D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8163" y="3830851"/>
            <a:ext cx="4178089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lvl="0" indent="-228600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 проекта	</a:t>
            </a:r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14.08.2021</a:t>
            </a:r>
            <a:endParaRPr lang="ru-RU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Картирование текущего состояния </a:t>
            </a:r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процессов</a:t>
            </a:r>
            <a:r>
              <a:rPr lang="ru-RU" altLang="ru-RU" sz="1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15.08.2021</a:t>
            </a:r>
            <a:endParaRPr lang="ru-RU" altLang="ru-RU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963" lvl="0" indent="-207963" eaLnBrk="0" hangingPunct="0">
              <a:spcBef>
                <a:spcPct val="40000"/>
              </a:spcBef>
              <a:spcAft>
                <a:spcPct val="20000"/>
              </a:spcAft>
              <a:tabLst>
                <a:tab pos="3952875" algn="r"/>
              </a:tabLst>
            </a:pP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Разработка целевого состояния и плана </a:t>
            </a:r>
            <a:b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мероприятий:	 </a:t>
            </a:r>
            <a:r>
              <a:rPr lang="ru-RU" altLang="ru-RU" sz="1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16.08.2021 </a:t>
            </a:r>
            <a:endParaRPr lang="ru-RU" altLang="ru-RU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>
              <a:spcBef>
                <a:spcPct val="40000"/>
              </a:spcBef>
              <a:spcAft>
                <a:spcPct val="20000"/>
              </a:spcAft>
              <a:tabLst>
                <a:tab pos="3952875" algn="r"/>
              </a:tabLst>
            </a:pP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 Проведение </a:t>
            </a:r>
            <a:r>
              <a:rPr lang="en-US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Kick-off</a:t>
            </a: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23.08.2021</a:t>
            </a:r>
            <a:endParaRPr lang="ru-RU" altLang="ru-RU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>
              <a:spcBef>
                <a:spcPct val="40000"/>
              </a:spcBef>
              <a:spcAft>
                <a:spcPct val="20000"/>
              </a:spcAft>
              <a:tabLst>
                <a:tab pos="3952875" algn="r"/>
              </a:tabLst>
            </a:pP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 Реализация мероприятий </a:t>
            </a:r>
            <a:r>
              <a:rPr lang="ru-RU" altLang="ru-RU" sz="1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30.11.2021</a:t>
            </a:r>
          </a:p>
          <a:p>
            <a:pPr lvl="0" eaLnBrk="0" hangingPunct="0">
              <a:spcBef>
                <a:spcPct val="40000"/>
              </a:spcBef>
              <a:spcAft>
                <a:spcPct val="20000"/>
              </a:spcAft>
              <a:tabLst>
                <a:tab pos="3952875" algn="r"/>
              </a:tabLst>
            </a:pP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 Закрепление результатов и закрытие проекта </a:t>
            </a:r>
            <a:r>
              <a:rPr lang="en-US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24.12.2021</a:t>
            </a: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xmlns="" id="{CE6DA1BC-40C8-4DC1-9B31-9BE5FAA130C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4294" y="3830851"/>
          <a:ext cx="3929089" cy="1916176"/>
        </p:xfrm>
        <a:graphic>
          <a:graphicData uri="http://schemas.openxmlformats.org/drawingml/2006/table">
            <a:tbl>
              <a:tblPr firstRow="1" bandRow="1"/>
              <a:tblGrid>
                <a:gridCol w="2007574">
                  <a:extLst>
                    <a:ext uri="{9D8B030D-6E8A-4147-A177-3AD203B41FA5}">
                      <a16:colId xmlns:a16="http://schemas.microsoft.com/office/drawing/2014/main" xmlns="" val="2583204338"/>
                    </a:ext>
                  </a:extLst>
                </a:gridCol>
                <a:gridCol w="961702">
                  <a:extLst>
                    <a:ext uri="{9D8B030D-6E8A-4147-A177-3AD203B41FA5}">
                      <a16:colId xmlns:a16="http://schemas.microsoft.com/office/drawing/2014/main" xmlns="" val="29635232"/>
                    </a:ext>
                  </a:extLst>
                </a:gridCol>
                <a:gridCol w="959813">
                  <a:extLst>
                    <a:ext uri="{9D8B030D-6E8A-4147-A177-3AD203B41FA5}">
                      <a16:colId xmlns:a16="http://schemas.microsoft.com/office/drawing/2014/main" xmlns="" val="3384265906"/>
                    </a:ext>
                  </a:extLst>
                </a:gridCol>
              </a:tblGrid>
              <a:tr h="399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 цели</a:t>
                      </a: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Текущий показатель</a:t>
                      </a: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Целевой показатель</a:t>
                      </a: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1752678"/>
                  </a:ext>
                </a:extLst>
              </a:tr>
              <a:tr h="540312">
                <a:tc>
                  <a:txBody>
                    <a:bodyPr/>
                    <a:lstStyle/>
                    <a:p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Сокращение количества посещений заявителя (в месяц)</a:t>
                      </a: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5180504"/>
                  </a:ext>
                </a:extLst>
              </a:tr>
              <a:tr h="391820">
                <a:tc>
                  <a:txBody>
                    <a:bodyPr/>
                    <a:lstStyle/>
                    <a:p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Сокращение времени на подготовку и выдачу справок </a:t>
                      </a:r>
                      <a:r>
                        <a:rPr lang="ru-RU" sz="1000" kern="1200" baseline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(рабочих дней</a:t>
                      </a:r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820">
                <a:tc>
                  <a:txBody>
                    <a:bodyPr/>
                    <a:lstStyle/>
                    <a:p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Выдача справок на бумажном носителе (в месяц)</a:t>
                      </a: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7088173"/>
                  </a:ext>
                </a:extLst>
              </a:tr>
            </a:tbl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F7D8012-AD66-45AE-98B0-CB71F37525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C903C43-722A-4051-9187-A9F202DC5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931772" y="121341"/>
            <a:ext cx="6983413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 smtClean="0">
                <a:solidFill>
                  <a:srgbClr val="2E658E"/>
                </a:solidFill>
                <a:latin typeface="Arial"/>
                <a:cs typeface="Arial"/>
              </a:rPr>
              <a:t>Проект: </a:t>
            </a:r>
            <a:r>
              <a:rPr lang="ru-RU" sz="1400" b="1" dirty="0">
                <a:solidFill>
                  <a:srgbClr val="2E658E"/>
                </a:solidFill>
                <a:latin typeface="Arial"/>
                <a:cs typeface="Arial"/>
              </a:rPr>
              <a:t>Цифровая трансформация процесса оформления и </a:t>
            </a:r>
            <a:br>
              <a:rPr lang="ru-RU" sz="1400" b="1" dirty="0">
                <a:solidFill>
                  <a:srgbClr val="2E658E"/>
                </a:solidFill>
                <a:latin typeface="Arial"/>
                <a:cs typeface="Arial"/>
              </a:rPr>
            </a:br>
            <a:r>
              <a:rPr lang="ru-RU" sz="1400" b="1" dirty="0">
                <a:solidFill>
                  <a:srgbClr val="2E658E"/>
                </a:solidFill>
                <a:latin typeface="Arial"/>
                <a:cs typeface="Arial"/>
              </a:rPr>
              <a:t>выдачи справок гражданам</a:t>
            </a:r>
            <a:endParaRPr lang="en-US" sz="1400" b="1" dirty="0">
              <a:solidFill>
                <a:srgbClr val="2E658E"/>
              </a:solidFill>
              <a:latin typeface="Arial"/>
              <a:cs typeface="Arial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69698" y="6273839"/>
            <a:ext cx="2107559" cy="531552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1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Двойная стрелка влево/вправо 36">
            <a:extLst>
              <a:ext uri="{FF2B5EF4-FFF2-40B4-BE49-F238E27FC236}">
                <a16:creationId xmlns:a16="http://schemas.microsoft.com/office/drawing/2014/main" xmlns="" id="{F540F31D-50C7-406C-BAF4-B6C241EBEE76}"/>
              </a:ext>
            </a:extLst>
          </p:cNvPr>
          <p:cNvSpPr/>
          <p:nvPr/>
        </p:nvSpPr>
        <p:spPr>
          <a:xfrm>
            <a:off x="285720" y="5563313"/>
            <a:ext cx="8320283" cy="576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149771" y="5666647"/>
            <a:ext cx="554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Время протекания процесса  = 5 дней 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55" name="Прямая со стрелкой 54"/>
          <p:cNvCxnSpPr>
            <a:cxnSpLocks/>
            <a:stCxn id="51" idx="3"/>
          </p:cNvCxnSpPr>
          <p:nvPr/>
        </p:nvCxnSpPr>
        <p:spPr>
          <a:xfrm>
            <a:off x="6352266" y="2594807"/>
            <a:ext cx="868552" cy="35351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cxnSpLocks/>
            <a:stCxn id="50" idx="3"/>
            <a:endCxn id="51" idx="1"/>
          </p:cNvCxnSpPr>
          <p:nvPr/>
        </p:nvCxnSpPr>
        <p:spPr>
          <a:xfrm flipV="1">
            <a:off x="4060676" y="2594807"/>
            <a:ext cx="893692" cy="5530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cxnSpLocks/>
            <a:stCxn id="30" idx="3"/>
            <a:endCxn id="50" idx="1"/>
          </p:cNvCxnSpPr>
          <p:nvPr/>
        </p:nvCxnSpPr>
        <p:spPr>
          <a:xfrm flipV="1">
            <a:off x="1759931" y="2600337"/>
            <a:ext cx="804903" cy="409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cxnSpLocks/>
          </p:cNvCxnSpPr>
          <p:nvPr/>
        </p:nvCxnSpPr>
        <p:spPr>
          <a:xfrm flipH="1" flipV="1">
            <a:off x="1488268" y="3742036"/>
            <a:ext cx="6452025" cy="9820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Таблица 30">
            <a:extLst>
              <a:ext uri="{FF2B5EF4-FFF2-40B4-BE49-F238E27FC236}">
                <a16:creationId xmlns:a16="http://schemas.microsoft.com/office/drawing/2014/main" xmlns="" id="{3127511B-049F-45CA-B86A-1CA222C75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213974"/>
              </p:ext>
            </p:extLst>
          </p:nvPr>
        </p:nvGraphicFramePr>
        <p:xfrm>
          <a:off x="298331" y="1709746"/>
          <a:ext cx="1461600" cy="178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600">
                  <a:extLst>
                    <a:ext uri="{9D8B030D-6E8A-4147-A177-3AD203B41FA5}">
                      <a16:colId xmlns:a16="http://schemas.microsoft.com/office/drawing/2014/main" xmlns="" val="1501851660"/>
                    </a:ext>
                  </a:extLst>
                </a:gridCol>
              </a:tblGrid>
              <a:tr h="507115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Вход процесса </a:t>
                      </a:r>
                    </a:p>
                    <a:p>
                      <a:pPr algn="ctr"/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=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день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4130847"/>
                  </a:ext>
                </a:extLst>
              </a:tr>
              <a:tr h="367896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Гражданин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4306252"/>
                  </a:ext>
                </a:extLst>
              </a:tr>
              <a:tr h="906989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Обращение за выдачей справки 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8363404"/>
                  </a:ext>
                </a:extLst>
              </a:tr>
            </a:tbl>
          </a:graphicData>
        </a:graphic>
      </p:graphicFrame>
      <p:graphicFrame>
        <p:nvGraphicFramePr>
          <p:cNvPr id="50" name="Таблица 30">
            <a:extLst>
              <a:ext uri="{FF2B5EF4-FFF2-40B4-BE49-F238E27FC236}">
                <a16:creationId xmlns:a16="http://schemas.microsoft.com/office/drawing/2014/main" xmlns="" id="{128A42D4-46BD-4C13-859E-B755B7D2B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257008"/>
              </p:ext>
            </p:extLst>
          </p:nvPr>
        </p:nvGraphicFramePr>
        <p:xfrm>
          <a:off x="2564834" y="1709746"/>
          <a:ext cx="1495842" cy="1781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842">
                  <a:extLst>
                    <a:ext uri="{9D8B030D-6E8A-4147-A177-3AD203B41FA5}">
                      <a16:colId xmlns:a16="http://schemas.microsoft.com/office/drawing/2014/main" xmlns="" val="1501851660"/>
                    </a:ext>
                  </a:extLst>
                </a:gridCol>
              </a:tblGrid>
              <a:tr h="462005"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=</a:t>
                      </a:r>
                      <a:r>
                        <a:rPr lang="ru-RU" sz="1100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день 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4130847"/>
                  </a:ext>
                </a:extLst>
              </a:tr>
              <a:tr h="38310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ЦЗН 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4306252"/>
                  </a:ext>
                </a:extLst>
              </a:tr>
              <a:tr h="936078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Ожидание обработки инспектором, подготовка справки, согласование 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8363404"/>
                  </a:ext>
                </a:extLst>
              </a:tr>
            </a:tbl>
          </a:graphicData>
        </a:graphic>
      </p:graphicFrame>
      <p:graphicFrame>
        <p:nvGraphicFramePr>
          <p:cNvPr id="51" name="Таблица 30">
            <a:extLst>
              <a:ext uri="{FF2B5EF4-FFF2-40B4-BE49-F238E27FC236}">
                <a16:creationId xmlns:a16="http://schemas.microsoft.com/office/drawing/2014/main" xmlns="" id="{5F0D89FB-851C-4C94-B8BF-8880F6439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279381"/>
              </p:ext>
            </p:extLst>
          </p:nvPr>
        </p:nvGraphicFramePr>
        <p:xfrm>
          <a:off x="4954368" y="1668456"/>
          <a:ext cx="1397898" cy="1852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898">
                  <a:extLst>
                    <a:ext uri="{9D8B030D-6E8A-4147-A177-3AD203B41FA5}">
                      <a16:colId xmlns:a16="http://schemas.microsoft.com/office/drawing/2014/main" xmlns="" val="1501851660"/>
                    </a:ext>
                  </a:extLst>
                </a:gridCol>
              </a:tblGrid>
              <a:tr h="396922"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=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день 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4130847"/>
                  </a:ext>
                </a:extLst>
              </a:tr>
              <a:tr h="500186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ЦЗН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4306252"/>
                  </a:ext>
                </a:extLst>
              </a:tr>
              <a:tr h="95559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Доставка на подписание,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подписание справки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8363404"/>
                  </a:ext>
                </a:extLst>
              </a:tr>
            </a:tbl>
          </a:graphicData>
        </a:graphic>
      </p:graphicFrame>
      <p:graphicFrame>
        <p:nvGraphicFramePr>
          <p:cNvPr id="54" name="Таблица 30">
            <a:extLst>
              <a:ext uri="{FF2B5EF4-FFF2-40B4-BE49-F238E27FC236}">
                <a16:creationId xmlns:a16="http://schemas.microsoft.com/office/drawing/2014/main" xmlns="" id="{A168D54A-D1B8-482C-A0AD-0247BA74B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269091"/>
              </p:ext>
            </p:extLst>
          </p:nvPr>
        </p:nvGraphicFramePr>
        <p:xfrm>
          <a:off x="7262037" y="1702927"/>
          <a:ext cx="1461600" cy="1685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600">
                  <a:extLst>
                    <a:ext uri="{9D8B030D-6E8A-4147-A177-3AD203B41FA5}">
                      <a16:colId xmlns:a16="http://schemas.microsoft.com/office/drawing/2014/main" xmlns="" val="1501851660"/>
                    </a:ext>
                  </a:extLst>
                </a:gridCol>
              </a:tblGrid>
              <a:tr h="419876"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=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 день 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413084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ЦЗН </a:t>
                      </a:r>
                    </a:p>
                    <a:p>
                      <a:pPr algn="ctr"/>
                      <a:endParaRPr lang="ru-RU" sz="11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4306252"/>
                  </a:ext>
                </a:extLst>
              </a:tr>
              <a:tr h="75260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Доставка подписанной справки </a:t>
                      </a:r>
                    </a:p>
                    <a:p>
                      <a:pPr algn="ctr"/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8363404"/>
                  </a:ext>
                </a:extLst>
              </a:tr>
            </a:tbl>
          </a:graphicData>
        </a:graphic>
      </p:graphicFrame>
      <p:graphicFrame>
        <p:nvGraphicFramePr>
          <p:cNvPr id="63" name="Таблица 30">
            <a:extLst>
              <a:ext uri="{FF2B5EF4-FFF2-40B4-BE49-F238E27FC236}">
                <a16:creationId xmlns:a16="http://schemas.microsoft.com/office/drawing/2014/main" xmlns="" id="{592E64BC-B6A1-43F3-B507-64B06AFE4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167558"/>
              </p:ext>
            </p:extLst>
          </p:nvPr>
        </p:nvGraphicFramePr>
        <p:xfrm>
          <a:off x="525321" y="4199714"/>
          <a:ext cx="1429749" cy="136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749">
                  <a:extLst>
                    <a:ext uri="{9D8B030D-6E8A-4147-A177-3AD203B41FA5}">
                      <a16:colId xmlns:a16="http://schemas.microsoft.com/office/drawing/2014/main" xmlns="" val="1501851660"/>
                    </a:ext>
                  </a:extLst>
                </a:gridCol>
              </a:tblGrid>
              <a:tr h="43401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Выход процесса</a:t>
                      </a:r>
                    </a:p>
                    <a:p>
                      <a:pPr algn="ctr"/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=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день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4130847"/>
                  </a:ext>
                </a:extLst>
              </a:tr>
              <a:tr h="405516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Гражданин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4306252"/>
                  </a:ext>
                </a:extLst>
              </a:tr>
              <a:tr h="52407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Получение справки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8363404"/>
                  </a:ext>
                </a:extLst>
              </a:tr>
            </a:tbl>
          </a:graphicData>
        </a:graphic>
      </p:graphicFrame>
      <p:sp>
        <p:nvSpPr>
          <p:cNvPr id="44" name="Взрыв: 14 точек 2">
            <a:extLst>
              <a:ext uri="{FF2B5EF4-FFF2-40B4-BE49-F238E27FC236}">
                <a16:creationId xmlns:a16="http://schemas.microsoft.com/office/drawing/2014/main" xmlns="" id="{ED8DC02A-BD84-451F-9F65-8B3841B3490D}"/>
              </a:ext>
            </a:extLst>
          </p:cNvPr>
          <p:cNvSpPr/>
          <p:nvPr/>
        </p:nvSpPr>
        <p:spPr>
          <a:xfrm>
            <a:off x="1581799" y="2548146"/>
            <a:ext cx="1181046" cy="820338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kern="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6" name="Взрыв: 14 точек 2">
            <a:extLst>
              <a:ext uri="{FF2B5EF4-FFF2-40B4-BE49-F238E27FC236}">
                <a16:creationId xmlns:a16="http://schemas.microsoft.com/office/drawing/2014/main" xmlns="" id="{ED8DC02A-BD84-451F-9F65-8B3841B3490D}"/>
              </a:ext>
            </a:extLst>
          </p:cNvPr>
          <p:cNvSpPr/>
          <p:nvPr/>
        </p:nvSpPr>
        <p:spPr>
          <a:xfrm>
            <a:off x="3868027" y="2527497"/>
            <a:ext cx="1181046" cy="820338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kern="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8" name="Взрыв: 14 точек 2">
            <a:extLst>
              <a:ext uri="{FF2B5EF4-FFF2-40B4-BE49-F238E27FC236}">
                <a16:creationId xmlns:a16="http://schemas.microsoft.com/office/drawing/2014/main" xmlns="" id="{ED8DC02A-BD84-451F-9F65-8B3841B3490D}"/>
              </a:ext>
            </a:extLst>
          </p:cNvPr>
          <p:cNvSpPr/>
          <p:nvPr/>
        </p:nvSpPr>
        <p:spPr>
          <a:xfrm>
            <a:off x="6154125" y="2583461"/>
            <a:ext cx="1181046" cy="820338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kern="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87" name="Взрыв: 14 точек 2">
            <a:extLst>
              <a:ext uri="{FF2B5EF4-FFF2-40B4-BE49-F238E27FC236}">
                <a16:creationId xmlns:a16="http://schemas.microsoft.com/office/drawing/2014/main" xmlns="" id="{ED8DC02A-BD84-451F-9F65-8B3841B3490D}"/>
              </a:ext>
            </a:extLst>
          </p:cNvPr>
          <p:cNvSpPr/>
          <p:nvPr/>
        </p:nvSpPr>
        <p:spPr>
          <a:xfrm>
            <a:off x="1526390" y="3636465"/>
            <a:ext cx="1181046" cy="820338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kern="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CF520150-CBE2-442A-9315-F723D2F57A73}"/>
              </a:ext>
            </a:extLst>
          </p:cNvPr>
          <p:cNvCxnSpPr>
            <a:cxnSpLocks/>
          </p:cNvCxnSpPr>
          <p:nvPr/>
        </p:nvCxnSpPr>
        <p:spPr>
          <a:xfrm>
            <a:off x="1526390" y="3454069"/>
            <a:ext cx="5454" cy="314933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CF520150-CBE2-442A-9315-F723D2F57A73}"/>
              </a:ext>
            </a:extLst>
          </p:cNvPr>
          <p:cNvCxnSpPr>
            <a:cxnSpLocks/>
          </p:cNvCxnSpPr>
          <p:nvPr/>
        </p:nvCxnSpPr>
        <p:spPr>
          <a:xfrm flipH="1">
            <a:off x="7925169" y="3422998"/>
            <a:ext cx="11246" cy="314933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F7D8012-AD66-45AE-98B0-CB71F37525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C903C43-722A-4051-9187-A9F202DC56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285720" y="928670"/>
            <a:ext cx="4320480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931772" y="121341"/>
            <a:ext cx="6983413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 smtClean="0">
                <a:solidFill>
                  <a:srgbClr val="2E658E"/>
                </a:solidFill>
                <a:latin typeface="Arial"/>
                <a:cs typeface="Arial"/>
              </a:rPr>
              <a:t>Проект: </a:t>
            </a:r>
            <a:r>
              <a:rPr lang="ru-RU" sz="1400" b="1" dirty="0">
                <a:solidFill>
                  <a:srgbClr val="2E658E"/>
                </a:solidFill>
                <a:latin typeface="Arial"/>
                <a:cs typeface="Arial"/>
              </a:rPr>
              <a:t>Цифровая трансформация процесса оформления и </a:t>
            </a:r>
            <a:br>
              <a:rPr lang="ru-RU" sz="1400" b="1" dirty="0">
                <a:solidFill>
                  <a:srgbClr val="2E658E"/>
                </a:solidFill>
                <a:latin typeface="Arial"/>
                <a:cs typeface="Arial"/>
              </a:rPr>
            </a:br>
            <a:r>
              <a:rPr lang="ru-RU" sz="1400" b="1" dirty="0">
                <a:solidFill>
                  <a:srgbClr val="2E658E"/>
                </a:solidFill>
                <a:latin typeface="Arial"/>
                <a:cs typeface="Arial"/>
              </a:rPr>
              <a:t>выдачи справок гражданам</a:t>
            </a:r>
            <a:endParaRPr lang="en-US" sz="1400" b="1" dirty="0">
              <a:solidFill>
                <a:srgbClr val="2E658E"/>
              </a:solidFill>
              <a:latin typeface="Arial"/>
              <a:cs typeface="Arial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369698" y="6273839"/>
            <a:ext cx="2107559" cy="53155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C36ACC6-923C-4472-9CD5-C713590C8683}"/>
              </a:ext>
            </a:extLst>
          </p:cNvPr>
          <p:cNvSpPr txBox="1"/>
          <p:nvPr/>
        </p:nvSpPr>
        <p:spPr>
          <a:xfrm>
            <a:off x="525321" y="908434"/>
            <a:ext cx="80717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 smtClean="0"/>
          </a:p>
          <a:p>
            <a:r>
              <a:rPr lang="ru-RU" dirty="0" smtClean="0">
                <a:solidFill>
                  <a:srgbClr val="2E658E"/>
                </a:solidFill>
              </a:rPr>
              <a:t>Текущее </a:t>
            </a:r>
            <a:r>
              <a:rPr lang="ru-RU" dirty="0">
                <a:solidFill>
                  <a:srgbClr val="2E658E"/>
                </a:solidFill>
              </a:rPr>
              <a:t>состояние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4585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F7D8012-AD66-45AE-98B0-CB71F37525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C903C43-722A-4051-9187-A9F202DC5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85720" y="928670"/>
            <a:ext cx="4320480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31772" y="121341"/>
            <a:ext cx="6983413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 smtClean="0">
                <a:solidFill>
                  <a:srgbClr val="2E658E"/>
                </a:solidFill>
                <a:latin typeface="Arial"/>
                <a:cs typeface="Arial"/>
              </a:rPr>
              <a:t>Проект: </a:t>
            </a:r>
            <a:r>
              <a:rPr lang="ru-RU" sz="1400" b="1" dirty="0">
                <a:solidFill>
                  <a:srgbClr val="2E658E"/>
                </a:solidFill>
                <a:latin typeface="Arial"/>
                <a:cs typeface="Arial"/>
              </a:rPr>
              <a:t>Цифровая трансформация процесса оформления и </a:t>
            </a:r>
            <a:br>
              <a:rPr lang="ru-RU" sz="1400" b="1" dirty="0">
                <a:solidFill>
                  <a:srgbClr val="2E658E"/>
                </a:solidFill>
                <a:latin typeface="Arial"/>
                <a:cs typeface="Arial"/>
              </a:rPr>
            </a:br>
            <a:r>
              <a:rPr lang="ru-RU" sz="1400" b="1" dirty="0">
                <a:solidFill>
                  <a:srgbClr val="2E658E"/>
                </a:solidFill>
                <a:latin typeface="Arial"/>
                <a:cs typeface="Arial"/>
              </a:rPr>
              <a:t>выдачи справок гражданам</a:t>
            </a:r>
            <a:endParaRPr lang="en-US" sz="1400" b="1" dirty="0">
              <a:solidFill>
                <a:srgbClr val="2E658E"/>
              </a:solidFill>
              <a:latin typeface="Arial"/>
              <a:cs typeface="Arial"/>
            </a:endParaRP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431800" y="1628800"/>
            <a:ext cx="8244656" cy="380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2E658E"/>
                </a:solidFill>
              </a:rPr>
              <a:t>Скопление </a:t>
            </a:r>
            <a:r>
              <a:rPr lang="ru-RU" sz="2400" dirty="0">
                <a:solidFill>
                  <a:srgbClr val="2E658E"/>
                </a:solidFill>
              </a:rPr>
              <a:t>документов в ожидании обработки инспектором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2E658E"/>
                </a:solidFill>
              </a:rPr>
              <a:t>Ненужная </a:t>
            </a:r>
            <a:r>
              <a:rPr lang="ru-RU" sz="2400" dirty="0">
                <a:solidFill>
                  <a:srgbClr val="2E658E"/>
                </a:solidFill>
              </a:rPr>
              <a:t>транспортировка справки на бумажном носителе на подписание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2E658E"/>
                </a:solidFill>
              </a:rPr>
              <a:t>Затраты </a:t>
            </a:r>
            <a:r>
              <a:rPr lang="ru-RU" sz="2400" dirty="0">
                <a:solidFill>
                  <a:srgbClr val="2E658E"/>
                </a:solidFill>
              </a:rPr>
              <a:t>на логистические издержки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2E658E"/>
                </a:solidFill>
              </a:rPr>
              <a:t>Затраты </a:t>
            </a:r>
            <a:r>
              <a:rPr lang="ru-RU" sz="2400" dirty="0">
                <a:solidFill>
                  <a:srgbClr val="2E658E"/>
                </a:solidFill>
              </a:rPr>
              <a:t>времени начальника отдела на распределение справок по исполнителям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2E658E"/>
                </a:solidFill>
              </a:rPr>
              <a:t>Ожидание </a:t>
            </a:r>
            <a:r>
              <a:rPr lang="ru-RU" sz="2400" dirty="0">
                <a:solidFill>
                  <a:srgbClr val="2E658E"/>
                </a:solidFill>
              </a:rPr>
              <a:t>прихода заявителя за готовой справкой (хранение готовой справки)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69698" y="6273839"/>
            <a:ext cx="2107559" cy="531552"/>
          </a:xfrm>
          <a:prstGeom prst="rect">
            <a:avLst/>
          </a:prstGeom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92640" y="1196752"/>
            <a:ext cx="715872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lnSpc>
                <a:spcPct val="90000"/>
              </a:lnSpc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проблем процесса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8447" y="1628800"/>
            <a:ext cx="7992888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sz="2400" dirty="0" smtClean="0">
              <a:solidFill>
                <a:srgbClr val="2E658E"/>
              </a:solidFill>
              <a:latin typeface="+mn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solidFill>
                  <a:srgbClr val="2E658E"/>
                </a:solidFill>
                <a:latin typeface="+mn-lt"/>
              </a:rPr>
              <a:t>Решения</a:t>
            </a:r>
            <a:r>
              <a:rPr lang="ru-RU" sz="2000" dirty="0">
                <a:solidFill>
                  <a:srgbClr val="2E658E"/>
                </a:solidFill>
                <a:latin typeface="+mn-lt"/>
              </a:rPr>
              <a:t>:</a:t>
            </a: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rgbClr val="2E658E"/>
                </a:solidFill>
                <a:latin typeface="+mn-lt"/>
              </a:rPr>
              <a:t>Исключение </a:t>
            </a:r>
            <a:r>
              <a:rPr lang="ru-RU" sz="2000" dirty="0">
                <a:solidFill>
                  <a:srgbClr val="2E658E"/>
                </a:solidFill>
                <a:latin typeface="+mn-lt"/>
              </a:rPr>
              <a:t>личного посещения заявителем центра занятости.</a:t>
            </a: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rgbClr val="2E658E"/>
                </a:solidFill>
                <a:latin typeface="+mn-lt"/>
              </a:rPr>
              <a:t>Внедрение </a:t>
            </a:r>
            <a:r>
              <a:rPr lang="ru-RU" sz="2000" dirty="0">
                <a:solidFill>
                  <a:srgbClr val="2E658E"/>
                </a:solidFill>
                <a:latin typeface="+mn-lt"/>
              </a:rPr>
              <a:t>электронного согласования.</a:t>
            </a: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rgbClr val="2E658E"/>
                </a:solidFill>
                <a:latin typeface="+mn-lt"/>
              </a:rPr>
              <a:t>Исключение </a:t>
            </a:r>
            <a:r>
              <a:rPr lang="ru-RU" sz="2000" dirty="0">
                <a:solidFill>
                  <a:srgbClr val="2E658E"/>
                </a:solidFill>
                <a:latin typeface="+mn-lt"/>
              </a:rPr>
              <a:t>транспортных </a:t>
            </a:r>
            <a:r>
              <a:rPr lang="ru-RU" sz="2000" dirty="0" smtClean="0">
                <a:solidFill>
                  <a:srgbClr val="2E658E"/>
                </a:solidFill>
                <a:latin typeface="+mn-lt"/>
              </a:rPr>
              <a:t>перевозок и</a:t>
            </a:r>
            <a:r>
              <a:rPr lang="ru-RU" sz="2000" dirty="0">
                <a:solidFill>
                  <a:srgbClr val="2E658E"/>
                </a:solidFill>
                <a:latin typeface="+mn-lt"/>
              </a:rPr>
              <a:t>, </a:t>
            </a:r>
            <a:r>
              <a:rPr lang="ru-RU" sz="2000" dirty="0" smtClean="0">
                <a:solidFill>
                  <a:srgbClr val="2E658E"/>
                </a:solidFill>
                <a:latin typeface="+mn-lt"/>
              </a:rPr>
              <a:t>соответственно, </a:t>
            </a:r>
            <a:r>
              <a:rPr lang="ru-RU" sz="2000" dirty="0">
                <a:solidFill>
                  <a:srgbClr val="2E658E"/>
                </a:solidFill>
                <a:latin typeface="+mn-lt"/>
              </a:rPr>
              <a:t>времени ожидания перевозки.</a:t>
            </a: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rgbClr val="2E658E"/>
                </a:solidFill>
                <a:latin typeface="+mn-lt"/>
              </a:rPr>
              <a:t>Исключение </a:t>
            </a:r>
            <a:r>
              <a:rPr lang="ru-RU" sz="2000" dirty="0">
                <a:solidFill>
                  <a:srgbClr val="2E658E"/>
                </a:solidFill>
                <a:latin typeface="+mn-lt"/>
              </a:rPr>
              <a:t>функции хранения готовых справок</a:t>
            </a:r>
            <a:r>
              <a:rPr lang="ru-RU" sz="2000" dirty="0" smtClean="0">
                <a:solidFill>
                  <a:srgbClr val="2E658E"/>
                </a:solidFill>
                <a:latin typeface="+mn-lt"/>
              </a:rPr>
              <a:t>.</a:t>
            </a:r>
            <a:endParaRPr lang="ru-RU" sz="2000" dirty="0">
              <a:solidFill>
                <a:srgbClr val="2E658E"/>
              </a:solidFill>
              <a:latin typeface="+mn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85720" y="928670"/>
            <a:ext cx="4320480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F7D8012-AD66-45AE-98B0-CB71F37525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C903C43-722A-4051-9187-A9F202DC5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931772" y="121341"/>
            <a:ext cx="6983413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 smtClean="0">
                <a:solidFill>
                  <a:srgbClr val="2E658E"/>
                </a:solidFill>
                <a:latin typeface="Arial"/>
                <a:cs typeface="Arial"/>
              </a:rPr>
              <a:t>Проект: </a:t>
            </a:r>
            <a:r>
              <a:rPr lang="ru-RU" sz="1400" b="1" dirty="0">
                <a:solidFill>
                  <a:srgbClr val="2E658E"/>
                </a:solidFill>
                <a:latin typeface="Arial"/>
                <a:cs typeface="Arial"/>
              </a:rPr>
              <a:t>Цифровая трансформация процесса оформления и </a:t>
            </a:r>
            <a:br>
              <a:rPr lang="ru-RU" sz="1400" b="1" dirty="0">
                <a:solidFill>
                  <a:srgbClr val="2E658E"/>
                </a:solidFill>
                <a:latin typeface="Arial"/>
                <a:cs typeface="Arial"/>
              </a:rPr>
            </a:br>
            <a:r>
              <a:rPr lang="ru-RU" sz="1400" b="1" dirty="0">
                <a:solidFill>
                  <a:srgbClr val="2E658E"/>
                </a:solidFill>
                <a:latin typeface="Arial"/>
                <a:cs typeface="Arial"/>
              </a:rPr>
              <a:t>выдачи справок гражданам</a:t>
            </a:r>
            <a:endParaRPr lang="en-US" sz="1400" b="1" dirty="0">
              <a:solidFill>
                <a:srgbClr val="2E658E"/>
              </a:solidFill>
              <a:latin typeface="Arial"/>
              <a:cs typeface="Arial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69698" y="6273839"/>
            <a:ext cx="2107559" cy="531552"/>
          </a:xfrm>
          <a:prstGeom prst="rect">
            <a:avLst/>
          </a:prstGeom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92640" y="1196752"/>
            <a:ext cx="715872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lnSpc>
                <a:spcPct val="90000"/>
              </a:lnSpc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Решения: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3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F7D8012-AD66-45AE-98B0-CB71F37525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C903C43-722A-4051-9187-A9F202DC5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85720" y="928670"/>
            <a:ext cx="4320480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31772" y="121341"/>
            <a:ext cx="6983413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 smtClean="0">
                <a:solidFill>
                  <a:srgbClr val="2E658E"/>
                </a:solidFill>
                <a:latin typeface="Arial"/>
                <a:cs typeface="Arial"/>
              </a:rPr>
              <a:t>Проект: </a:t>
            </a:r>
            <a:r>
              <a:rPr lang="ru-RU" sz="1400" b="1" dirty="0">
                <a:solidFill>
                  <a:srgbClr val="2E658E"/>
                </a:solidFill>
                <a:latin typeface="Arial"/>
                <a:cs typeface="Arial"/>
              </a:rPr>
              <a:t>Цифровая трансформация процесса оформления и </a:t>
            </a:r>
            <a:br>
              <a:rPr lang="ru-RU" sz="1400" b="1" dirty="0">
                <a:solidFill>
                  <a:srgbClr val="2E658E"/>
                </a:solidFill>
                <a:latin typeface="Arial"/>
                <a:cs typeface="Arial"/>
              </a:rPr>
            </a:br>
            <a:r>
              <a:rPr lang="ru-RU" sz="1400" b="1" dirty="0">
                <a:solidFill>
                  <a:srgbClr val="2E658E"/>
                </a:solidFill>
                <a:latin typeface="Arial"/>
                <a:cs typeface="Arial"/>
              </a:rPr>
              <a:t>выдачи справок гражданам</a:t>
            </a:r>
            <a:endParaRPr lang="en-US" sz="1400" b="1" dirty="0">
              <a:solidFill>
                <a:srgbClr val="2E658E"/>
              </a:solidFill>
              <a:latin typeface="Arial"/>
              <a:cs typeface="Arial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69698" y="6273839"/>
            <a:ext cx="2107559" cy="531552"/>
          </a:xfrm>
          <a:prstGeom prst="rect">
            <a:avLst/>
          </a:prstGeom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18" name="Таблица 5">
            <a:extLst>
              <a:ext uri="{FF2B5EF4-FFF2-40B4-BE49-F238E27FC236}">
                <a16:creationId xmlns:a16="http://schemas.microsoft.com/office/drawing/2014/main" xmlns="" id="{BD641198-482E-431B-BEFD-20C6E38D5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516438"/>
              </p:ext>
            </p:extLst>
          </p:nvPr>
        </p:nvGraphicFramePr>
        <p:xfrm>
          <a:off x="683568" y="1556792"/>
          <a:ext cx="7927767" cy="3934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xmlns="" val="950022482"/>
                    </a:ext>
                  </a:extLst>
                </a:gridCol>
                <a:gridCol w="1735079">
                  <a:extLst>
                    <a:ext uri="{9D8B030D-6E8A-4147-A177-3AD203B41FA5}">
                      <a16:colId xmlns:a16="http://schemas.microsoft.com/office/drawing/2014/main" xmlns="" val="1330245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Статус выполнения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0894154"/>
                  </a:ext>
                </a:extLst>
              </a:tr>
              <a:tr h="32991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цифрового решения в рамках текущего делопроизводства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реализовано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9599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инструкции пользователя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</a:p>
                    <a:p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0233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Информирование заявителей о порядке получения справок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2498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Обучение сотрудников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7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цифрового решения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9288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Получение обратной связи пользователей из числа сотрудников</a:t>
                      </a:r>
                    </a:p>
                  </a:txBody>
                  <a:tcPr marL="55001" marR="5500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3513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Доработка цифрового решения</a:t>
                      </a:r>
                    </a:p>
                  </a:txBody>
                  <a:tcPr marL="55001" marR="5500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3532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Получение обратной связи заявителей</a:t>
                      </a:r>
                    </a:p>
                  </a:txBody>
                  <a:tcPr marL="55001" marR="5500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Принятие решения 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 возможных доработках способа подачи обращения и получения справки</a:t>
                      </a:r>
                    </a:p>
                  </a:txBody>
                  <a:tcPr marL="55001" marR="5500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907704" y="105273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Мероприятия для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7522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Двойная стрелка влево/вправо 36">
            <a:extLst>
              <a:ext uri="{FF2B5EF4-FFF2-40B4-BE49-F238E27FC236}">
                <a16:creationId xmlns:a16="http://schemas.microsoft.com/office/drawing/2014/main" xmlns="" id="{F540F31D-50C7-406C-BAF4-B6C241EBEE76}"/>
              </a:ext>
            </a:extLst>
          </p:cNvPr>
          <p:cNvSpPr/>
          <p:nvPr/>
        </p:nvSpPr>
        <p:spPr>
          <a:xfrm>
            <a:off x="285721" y="5378647"/>
            <a:ext cx="4934352" cy="576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395536" y="5481285"/>
            <a:ext cx="554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Время протекания процесса  = 2 дня 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55" name="Прямая со стрелкой 54"/>
          <p:cNvCxnSpPr>
            <a:cxnSpLocks/>
            <a:stCxn id="51" idx="3"/>
          </p:cNvCxnSpPr>
          <p:nvPr/>
        </p:nvCxnSpPr>
        <p:spPr>
          <a:xfrm>
            <a:off x="6365841" y="2858720"/>
            <a:ext cx="798447" cy="12128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cxnSpLocks/>
            <a:stCxn id="50" idx="3"/>
            <a:endCxn id="51" idx="1"/>
          </p:cNvCxnSpPr>
          <p:nvPr/>
        </p:nvCxnSpPr>
        <p:spPr>
          <a:xfrm>
            <a:off x="4007090" y="2858540"/>
            <a:ext cx="960853" cy="180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cxnSpLocks/>
            <a:stCxn id="30" idx="3"/>
            <a:endCxn id="50" idx="1"/>
          </p:cNvCxnSpPr>
          <p:nvPr/>
        </p:nvCxnSpPr>
        <p:spPr>
          <a:xfrm flipV="1">
            <a:off x="1621578" y="2858540"/>
            <a:ext cx="923912" cy="12308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Таблица 30">
            <a:extLst>
              <a:ext uri="{FF2B5EF4-FFF2-40B4-BE49-F238E27FC236}">
                <a16:creationId xmlns:a16="http://schemas.microsoft.com/office/drawing/2014/main" xmlns="" id="{3127511B-049F-45CA-B86A-1CA222C75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106891"/>
              </p:ext>
            </p:extLst>
          </p:nvPr>
        </p:nvGraphicFramePr>
        <p:xfrm>
          <a:off x="191704" y="1985888"/>
          <a:ext cx="1429874" cy="17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874">
                  <a:extLst>
                    <a:ext uri="{9D8B030D-6E8A-4147-A177-3AD203B41FA5}">
                      <a16:colId xmlns:a16="http://schemas.microsoft.com/office/drawing/2014/main" xmlns="" val="1501851660"/>
                    </a:ext>
                  </a:extLst>
                </a:gridCol>
              </a:tblGrid>
              <a:tr h="487582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Вход процесса </a:t>
                      </a:r>
                    </a:p>
                    <a:p>
                      <a:pPr algn="ctr"/>
                      <a:endParaRPr lang="ru-RU" sz="11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4130847"/>
                  </a:ext>
                </a:extLst>
              </a:tr>
              <a:tr h="410284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Гражданин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4306252"/>
                  </a:ext>
                </a:extLst>
              </a:tr>
              <a:tr h="872054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Обращение за выдачей справки в электронном виде  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8363404"/>
                  </a:ext>
                </a:extLst>
              </a:tr>
            </a:tbl>
          </a:graphicData>
        </a:graphic>
      </p:graphicFrame>
      <p:graphicFrame>
        <p:nvGraphicFramePr>
          <p:cNvPr id="50" name="Таблица 30">
            <a:extLst>
              <a:ext uri="{FF2B5EF4-FFF2-40B4-BE49-F238E27FC236}">
                <a16:creationId xmlns:a16="http://schemas.microsoft.com/office/drawing/2014/main" xmlns="" id="{128A42D4-46BD-4C13-859E-B755B7D2B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159866"/>
              </p:ext>
            </p:extLst>
          </p:nvPr>
        </p:nvGraphicFramePr>
        <p:xfrm>
          <a:off x="2545490" y="1967540"/>
          <a:ext cx="1461600" cy="178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600">
                  <a:extLst>
                    <a:ext uri="{9D8B030D-6E8A-4147-A177-3AD203B41FA5}">
                      <a16:colId xmlns:a16="http://schemas.microsoft.com/office/drawing/2014/main" xmlns="" val="1501851660"/>
                    </a:ext>
                  </a:extLst>
                </a:gridCol>
              </a:tblGrid>
              <a:tr h="462005">
                <a:tc>
                  <a:txBody>
                    <a:bodyPr/>
                    <a:lstStyle/>
                    <a:p>
                      <a:pPr algn="ctr"/>
                      <a:endParaRPr lang="ru-RU" sz="11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4130847"/>
                  </a:ext>
                </a:extLst>
              </a:tr>
              <a:tr h="383917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ЦЗН 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4306252"/>
                  </a:ext>
                </a:extLst>
              </a:tr>
              <a:tr h="936078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Получение  обращения, формирование справки, согласование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8363404"/>
                  </a:ext>
                </a:extLst>
              </a:tr>
            </a:tbl>
          </a:graphicData>
        </a:graphic>
      </p:graphicFrame>
      <p:graphicFrame>
        <p:nvGraphicFramePr>
          <p:cNvPr id="51" name="Таблица 30">
            <a:extLst>
              <a:ext uri="{FF2B5EF4-FFF2-40B4-BE49-F238E27FC236}">
                <a16:creationId xmlns:a16="http://schemas.microsoft.com/office/drawing/2014/main" xmlns="" id="{5F0D89FB-851C-4C94-B8BF-8880F6439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402377"/>
              </p:ext>
            </p:extLst>
          </p:nvPr>
        </p:nvGraphicFramePr>
        <p:xfrm>
          <a:off x="4967943" y="1929245"/>
          <a:ext cx="1397898" cy="1858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898">
                  <a:extLst>
                    <a:ext uri="{9D8B030D-6E8A-4147-A177-3AD203B41FA5}">
                      <a16:colId xmlns:a16="http://schemas.microsoft.com/office/drawing/2014/main" xmlns="" val="1501851660"/>
                    </a:ext>
                  </a:extLst>
                </a:gridCol>
              </a:tblGrid>
              <a:tr h="424042">
                <a:tc>
                  <a:txBody>
                    <a:bodyPr/>
                    <a:lstStyle/>
                    <a:p>
                      <a:pPr algn="ctr"/>
                      <a:endParaRPr lang="ru-RU" sz="11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4130847"/>
                  </a:ext>
                </a:extLst>
              </a:tr>
              <a:tr h="414024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ЦЗН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4306252"/>
                  </a:ext>
                </a:extLst>
              </a:tr>
              <a:tr h="102088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Направление справки заявителю в электронном виде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8363404"/>
                  </a:ext>
                </a:extLst>
              </a:tr>
            </a:tbl>
          </a:graphicData>
        </a:graphic>
      </p:graphicFrame>
      <p:graphicFrame>
        <p:nvGraphicFramePr>
          <p:cNvPr id="54" name="Таблица 30">
            <a:extLst>
              <a:ext uri="{FF2B5EF4-FFF2-40B4-BE49-F238E27FC236}">
                <a16:creationId xmlns:a16="http://schemas.microsoft.com/office/drawing/2014/main" xmlns="" id="{A168D54A-D1B8-482C-A0AD-0247BA74B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835504"/>
              </p:ext>
            </p:extLst>
          </p:nvPr>
        </p:nvGraphicFramePr>
        <p:xfrm>
          <a:off x="7240824" y="1926624"/>
          <a:ext cx="1461600" cy="177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600">
                  <a:extLst>
                    <a:ext uri="{9D8B030D-6E8A-4147-A177-3AD203B41FA5}">
                      <a16:colId xmlns:a16="http://schemas.microsoft.com/office/drawing/2014/main" xmlns="" val="1501851660"/>
                    </a:ext>
                  </a:extLst>
                </a:gridCol>
              </a:tblGrid>
              <a:tr h="422256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Выход процесса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413084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Гражданин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4306252"/>
                  </a:ext>
                </a:extLst>
              </a:tr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Получение справки в электронном виде </a:t>
                      </a:r>
                    </a:p>
                    <a:p>
                      <a:pPr algn="ctr"/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83634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5616" y="2966385"/>
            <a:ext cx="3240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Время исполнения 1 день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363317" y="3773638"/>
            <a:ext cx="3240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Время исполнения 1 день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F7D8012-AD66-45AE-98B0-CB71F37525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C903C43-722A-4051-9187-A9F202DC56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285720" y="928670"/>
            <a:ext cx="4320480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931772" y="121341"/>
            <a:ext cx="6983413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 smtClean="0">
                <a:solidFill>
                  <a:srgbClr val="2E658E"/>
                </a:solidFill>
                <a:latin typeface="Arial"/>
                <a:cs typeface="Arial"/>
              </a:rPr>
              <a:t>Проект: </a:t>
            </a:r>
            <a:r>
              <a:rPr lang="ru-RU" sz="1400" b="1" dirty="0">
                <a:solidFill>
                  <a:srgbClr val="2E658E"/>
                </a:solidFill>
                <a:latin typeface="Arial"/>
                <a:cs typeface="Arial"/>
              </a:rPr>
              <a:t>Цифровая трансформация процесса оформления и </a:t>
            </a:r>
            <a:br>
              <a:rPr lang="ru-RU" sz="1400" b="1" dirty="0">
                <a:solidFill>
                  <a:srgbClr val="2E658E"/>
                </a:solidFill>
                <a:latin typeface="Arial"/>
                <a:cs typeface="Arial"/>
              </a:rPr>
            </a:br>
            <a:r>
              <a:rPr lang="ru-RU" sz="1400" b="1" dirty="0">
                <a:solidFill>
                  <a:srgbClr val="2E658E"/>
                </a:solidFill>
                <a:latin typeface="Arial"/>
                <a:cs typeface="Arial"/>
              </a:rPr>
              <a:t>выдачи справок гражданам</a:t>
            </a:r>
            <a:endParaRPr lang="en-US" sz="1400" b="1" dirty="0">
              <a:solidFill>
                <a:srgbClr val="2E658E"/>
              </a:solidFill>
              <a:latin typeface="Arial"/>
              <a:cs typeface="Arial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369698" y="6273839"/>
            <a:ext cx="2107559" cy="53155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C36ACC6-923C-4472-9CD5-C713590C8683}"/>
              </a:ext>
            </a:extLst>
          </p:cNvPr>
          <p:cNvSpPr txBox="1"/>
          <p:nvPr/>
        </p:nvSpPr>
        <p:spPr>
          <a:xfrm>
            <a:off x="525321" y="908434"/>
            <a:ext cx="80717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 smtClean="0"/>
          </a:p>
          <a:p>
            <a:r>
              <a:rPr lang="ru-RU" dirty="0" smtClean="0">
                <a:solidFill>
                  <a:srgbClr val="2E658E"/>
                </a:solidFill>
              </a:rPr>
              <a:t>Целевое </a:t>
            </a:r>
            <a:r>
              <a:rPr lang="ru-RU" dirty="0">
                <a:solidFill>
                  <a:srgbClr val="2E658E"/>
                </a:solidFill>
              </a:rPr>
              <a:t>состояние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2579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F7D8012-AD66-45AE-98B0-CB71F37525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C903C43-722A-4051-9187-A9F202DC5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85720" y="928670"/>
            <a:ext cx="4320480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31772" y="121341"/>
            <a:ext cx="6983413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 smtClean="0">
                <a:solidFill>
                  <a:srgbClr val="2E658E"/>
                </a:solidFill>
                <a:latin typeface="Arial"/>
                <a:cs typeface="Arial"/>
              </a:rPr>
              <a:t>Проект: </a:t>
            </a:r>
            <a:r>
              <a:rPr lang="ru-RU" sz="1400" b="1" dirty="0">
                <a:solidFill>
                  <a:srgbClr val="2E658E"/>
                </a:solidFill>
                <a:latin typeface="Arial"/>
                <a:cs typeface="Arial"/>
              </a:rPr>
              <a:t>Цифровая трансформация процесса оформления и </a:t>
            </a:r>
            <a:br>
              <a:rPr lang="ru-RU" sz="1400" b="1" dirty="0">
                <a:solidFill>
                  <a:srgbClr val="2E658E"/>
                </a:solidFill>
                <a:latin typeface="Arial"/>
                <a:cs typeface="Arial"/>
              </a:rPr>
            </a:br>
            <a:r>
              <a:rPr lang="ru-RU" sz="1400" b="1" dirty="0">
                <a:solidFill>
                  <a:srgbClr val="2E658E"/>
                </a:solidFill>
                <a:latin typeface="Arial"/>
                <a:cs typeface="Arial"/>
              </a:rPr>
              <a:t>выдачи справок гражданам</a:t>
            </a:r>
            <a:endParaRPr lang="en-US" sz="1400" b="1" dirty="0">
              <a:solidFill>
                <a:srgbClr val="2E658E"/>
              </a:solidFill>
              <a:latin typeface="Arial"/>
              <a:cs typeface="Arial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552856"/>
              </p:ext>
            </p:extLst>
          </p:nvPr>
        </p:nvGraphicFramePr>
        <p:xfrm>
          <a:off x="275516" y="1916832"/>
          <a:ext cx="8661368" cy="218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4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03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03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63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57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Исходное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состояние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Текущее состояние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Результат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Сокращение времени 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ru-RU" sz="12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реализацию процедуры</a:t>
                      </a: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5 дней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2 дня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B050"/>
                          </a:solidFill>
                        </a:rPr>
                        <a:t>- 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3 дня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Использование при  оказании услуги  современных цифровых технологий </a:t>
                      </a: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70C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70C0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B050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69698" y="6273839"/>
            <a:ext cx="2107559" cy="53155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F1E5C42-B4F0-48E8-B9E0-7D852F7FC375}"/>
              </a:ext>
            </a:extLst>
          </p:cNvPr>
          <p:cNvSpPr txBox="1"/>
          <p:nvPr/>
        </p:nvSpPr>
        <p:spPr>
          <a:xfrm>
            <a:off x="3262778" y="1418363"/>
            <a:ext cx="28627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>
                <a:solidFill>
                  <a:srgbClr val="2E658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Управленческий эффект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373765D-0811-4C8C-8EA8-39CDB6DB1922}"/>
              </a:ext>
            </a:extLst>
          </p:cNvPr>
          <p:cNvSpPr txBox="1"/>
          <p:nvPr/>
        </p:nvSpPr>
        <p:spPr>
          <a:xfrm>
            <a:off x="2598085" y="928670"/>
            <a:ext cx="39478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Итоги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03398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F7D8012-AD66-45AE-98B0-CB71F37525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C903C43-722A-4051-9187-A9F202DC5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85720" y="928670"/>
            <a:ext cx="4320480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31772" y="121341"/>
            <a:ext cx="6983413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 smtClean="0">
                <a:solidFill>
                  <a:srgbClr val="2E658E"/>
                </a:solidFill>
                <a:latin typeface="Arial"/>
                <a:cs typeface="Arial"/>
              </a:rPr>
              <a:t>Проект: </a:t>
            </a:r>
            <a:r>
              <a:rPr lang="ru-RU" sz="1400" b="1" dirty="0">
                <a:solidFill>
                  <a:srgbClr val="2E658E"/>
                </a:solidFill>
                <a:latin typeface="Arial"/>
                <a:cs typeface="Arial"/>
              </a:rPr>
              <a:t>Цифровая трансформация процесса оформления и </a:t>
            </a:r>
            <a:br>
              <a:rPr lang="ru-RU" sz="1400" b="1" dirty="0">
                <a:solidFill>
                  <a:srgbClr val="2E658E"/>
                </a:solidFill>
                <a:latin typeface="Arial"/>
                <a:cs typeface="Arial"/>
              </a:rPr>
            </a:br>
            <a:r>
              <a:rPr lang="ru-RU" sz="1400" b="1" dirty="0">
                <a:solidFill>
                  <a:srgbClr val="2E658E"/>
                </a:solidFill>
                <a:latin typeface="Arial"/>
                <a:cs typeface="Arial"/>
              </a:rPr>
              <a:t>выдачи справок гражданам</a:t>
            </a:r>
            <a:endParaRPr lang="en-US" sz="1400" b="1" dirty="0">
              <a:solidFill>
                <a:srgbClr val="2E658E"/>
              </a:solidFill>
              <a:latin typeface="Arial"/>
              <a:cs typeface="Arial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69698" y="6273839"/>
            <a:ext cx="2107559" cy="53155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4" name="Picture 3" descr="C:\Users\kameneva_a\Desktop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077" y="3505172"/>
            <a:ext cx="3494192" cy="2361730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solidFill>
              <a:schemeClr val="accent1"/>
            </a:solidFill>
          </a:ln>
        </p:spPr>
      </p:pic>
      <p:sp>
        <p:nvSpPr>
          <p:cNvPr id="19" name="Двойная стрелка влево/вправо 36">
            <a:extLst>
              <a:ext uri="{FF2B5EF4-FFF2-40B4-BE49-F238E27FC236}">
                <a16:creationId xmlns:a16="http://schemas.microsoft.com/office/drawing/2014/main" xmlns="" id="{F540F31D-50C7-406C-BAF4-B6C241EBEE76}"/>
              </a:ext>
            </a:extLst>
          </p:cNvPr>
          <p:cNvSpPr/>
          <p:nvPr/>
        </p:nvSpPr>
        <p:spPr>
          <a:xfrm>
            <a:off x="207986" y="1692751"/>
            <a:ext cx="8320283" cy="576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07986" y="1796085"/>
            <a:ext cx="5544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Время протекания процесса  = 5 дней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1" name="Двойная стрелка влево/вправо 36">
            <a:extLst>
              <a:ext uri="{FF2B5EF4-FFF2-40B4-BE49-F238E27FC236}">
                <a16:creationId xmlns:a16="http://schemas.microsoft.com/office/drawing/2014/main" xmlns="" id="{AB1E7834-C168-4A5C-89E8-AD3BB686273F}"/>
              </a:ext>
            </a:extLst>
          </p:cNvPr>
          <p:cNvSpPr/>
          <p:nvPr/>
        </p:nvSpPr>
        <p:spPr>
          <a:xfrm>
            <a:off x="207986" y="2529369"/>
            <a:ext cx="3507812" cy="576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C36ACC6-923C-4472-9CD5-C713590C8683}"/>
              </a:ext>
            </a:extLst>
          </p:cNvPr>
          <p:cNvSpPr txBox="1"/>
          <p:nvPr/>
        </p:nvSpPr>
        <p:spPr>
          <a:xfrm>
            <a:off x="196767" y="2349737"/>
            <a:ext cx="3240360" cy="3404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400" dirty="0" smtClean="0">
                <a:solidFill>
                  <a:srgbClr val="2E658E"/>
                </a:solidFill>
              </a:rPr>
              <a:t> Целевое  </a:t>
            </a:r>
            <a:r>
              <a:rPr lang="ru-RU" sz="1400" dirty="0">
                <a:solidFill>
                  <a:srgbClr val="2E658E"/>
                </a:solidFill>
              </a:rPr>
              <a:t>состояние процесса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7986" y="2632703"/>
            <a:ext cx="3727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Время протекания процесса  = 2</a:t>
            </a:r>
            <a:r>
              <a:rPr lang="ru-RU" sz="1400" b="1" dirty="0" smtClean="0">
                <a:solidFill>
                  <a:schemeClr val="bg1"/>
                </a:solidFill>
              </a:rPr>
              <a:t> дня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E440D56-A7B6-4319-8A2A-9F79355D4C9F}"/>
              </a:ext>
            </a:extLst>
          </p:cNvPr>
          <p:cNvSpPr txBox="1"/>
          <p:nvPr/>
        </p:nvSpPr>
        <p:spPr>
          <a:xfrm>
            <a:off x="1571721" y="5917172"/>
            <a:ext cx="769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1B978F4-C748-4825-80D8-7B421C2BF498}"/>
              </a:ext>
            </a:extLst>
          </p:cNvPr>
          <p:cNvSpPr txBox="1"/>
          <p:nvPr/>
        </p:nvSpPr>
        <p:spPr>
          <a:xfrm>
            <a:off x="6244775" y="5889647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Стало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373765D-0811-4C8C-8EA8-39CDB6DB1922}"/>
              </a:ext>
            </a:extLst>
          </p:cNvPr>
          <p:cNvSpPr txBox="1"/>
          <p:nvPr/>
        </p:nvSpPr>
        <p:spPr>
          <a:xfrm>
            <a:off x="2598085" y="928670"/>
            <a:ext cx="39478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Итоги проекта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C36ACC6-923C-4472-9CD5-C713590C8683}"/>
              </a:ext>
            </a:extLst>
          </p:cNvPr>
          <p:cNvSpPr txBox="1"/>
          <p:nvPr/>
        </p:nvSpPr>
        <p:spPr>
          <a:xfrm>
            <a:off x="197015" y="1412776"/>
            <a:ext cx="317268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400" dirty="0" smtClean="0">
                <a:solidFill>
                  <a:srgbClr val="2E658E"/>
                </a:solidFill>
              </a:rPr>
              <a:t>Текущее </a:t>
            </a:r>
            <a:r>
              <a:rPr lang="ru-RU" sz="1400" dirty="0">
                <a:solidFill>
                  <a:srgbClr val="2E658E"/>
                </a:solidFill>
              </a:rPr>
              <a:t>состояние процесса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8" y="3483155"/>
            <a:ext cx="3462528" cy="23617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712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-section81">
  <a:themeElements>
    <a:clrScheme name="b-section81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8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8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b-default">
  <a:themeElements>
    <a:clrScheme name="b-default 4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4596D1"/>
      </a:accent1>
      <a:accent2>
        <a:srgbClr val="003274"/>
      </a:accent2>
      <a:accent3>
        <a:srgbClr val="FFFFFF"/>
      </a:accent3>
      <a:accent4>
        <a:srgbClr val="363637"/>
      </a:accent4>
      <a:accent5>
        <a:srgbClr val="B0C9E5"/>
      </a:accent5>
      <a:accent6>
        <a:srgbClr val="002C68"/>
      </a:accent6>
      <a:hlink>
        <a:srgbClr val="025EA1"/>
      </a:hlink>
      <a:folHlink>
        <a:srgbClr val="6CAEDF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19.xml><?xml version="1.0" encoding="utf-8"?>
<a:theme xmlns:a="http://schemas.openxmlformats.org/drawingml/2006/main" name="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-content">
  <a:themeElements>
    <a:clrScheme name="b-conten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-section33">
  <a:themeElements>
    <a:clrScheme name="b-section33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3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-section31">
  <a:themeElements>
    <a:clrScheme name="b-section31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3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72FDFC25A4EEC44B95186AE3BA6EE45" ma:contentTypeVersion="4" ma:contentTypeDescription="Создание документа." ma:contentTypeScope="" ma:versionID="a565cb728e24214fdceb7b6e8f77a8e7">
  <xsd:schema xmlns:xsd="http://www.w3.org/2001/XMLSchema" xmlns:xs="http://www.w3.org/2001/XMLSchema" xmlns:p="http://schemas.microsoft.com/office/2006/metadata/properties" xmlns:ns2="ebb90d25-5675-4d93-b89a-22d06d515c2d" xmlns:ns3="63fe82be-98e6-4870-902a-71129d8aec8e" targetNamespace="http://schemas.microsoft.com/office/2006/metadata/properties" ma:root="true" ma:fieldsID="bb29a9acea4ed84c00a0d7e3657f33bc" ns2:_="" ns3:_="">
    <xsd:import namespace="ebb90d25-5675-4d93-b89a-22d06d515c2d"/>
    <xsd:import namespace="63fe82be-98e6-4870-902a-71129d8aec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90d25-5675-4d93-b89a-22d06d515c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e82be-98e6-4870-902a-71129d8aec8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26B972-0FAD-4065-BF86-C3CA16BC47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EF24F2-A0B1-4FDD-97F8-D9FBC7DEA6C7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63fe82be-98e6-4870-902a-71129d8aec8e"/>
    <ds:schemaRef ds:uri="ebb90d25-5675-4d93-b89a-22d06d515c2d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7A240F7-79D0-43E8-8E1F-83600FA154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90d25-5675-4d93-b89a-22d06d515c2d"/>
    <ds:schemaRef ds:uri="63fe82be-98e6-4870-902a-71129d8aec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52225</TotalTime>
  <Words>522</Words>
  <Application>Microsoft Office PowerPoint</Application>
  <PresentationFormat>Экран (4:3)</PresentationFormat>
  <Paragraphs>146</Paragraphs>
  <Slides>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30" baseType="lpstr">
      <vt:lpstr>b-default</vt:lpstr>
      <vt:lpstr>b-content</vt:lpstr>
      <vt:lpstr>b-section33</vt:lpstr>
      <vt:lpstr>b-section31</vt:lpstr>
      <vt:lpstr>b-section32</vt:lpstr>
      <vt:lpstr>1_b-section32</vt:lpstr>
      <vt:lpstr>2_b-section32</vt:lpstr>
      <vt:lpstr>3_b-section32</vt:lpstr>
      <vt:lpstr>1_b-default</vt:lpstr>
      <vt:lpstr>3_b-default</vt:lpstr>
      <vt:lpstr>b-section81</vt:lpstr>
      <vt:lpstr>22_b-default</vt:lpstr>
      <vt:lpstr>4_b-default</vt:lpstr>
      <vt:lpstr>10_b-default</vt:lpstr>
      <vt:lpstr>14_b-default</vt:lpstr>
      <vt:lpstr>17_b-default</vt:lpstr>
      <vt:lpstr>16_b-default</vt:lpstr>
      <vt:lpstr>2_RDM027</vt:lpstr>
      <vt:lpstr>5_b-default</vt:lpstr>
      <vt:lpstr>1_Тема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Rosatom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Egor Nazarov</dc:creator>
  <cp:lastModifiedBy>Каменева Анна Александровна</cp:lastModifiedBy>
  <cp:revision>5268</cp:revision>
  <cp:lastPrinted>2022-03-04T13:07:35Z</cp:lastPrinted>
  <dcterms:created xsi:type="dcterms:W3CDTF">2011-08-02T09:39:57Z</dcterms:created>
  <dcterms:modified xsi:type="dcterms:W3CDTF">2022-07-27T06:49:03Z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0x010100272FDFC25A4EEC44B95186AE3BA6EE45</vt:lpwstr>
  </property>
</Properties>
</file>